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4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349.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34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44.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347.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Lst>
  <p:sldSz cy="6858000" cx="12192000"/>
  <p:notesSz cx="6858000" cy="9144000"/>
  <p:embeddedFontLst>
    <p:embeddedFont>
      <p:font typeface="Arimo"/>
      <p:regular r:id="rId356"/>
      <p:bold r:id="rId357"/>
      <p:italic r:id="rId358"/>
      <p:boldItalic r:id="rId3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6">
          <p15:clr>
            <a:srgbClr val="A4A3A4"/>
          </p15:clr>
        </p15:guide>
        <p15:guide id="2" pos="3840">
          <p15:clr>
            <a:srgbClr val="A4A3A4"/>
          </p15:clr>
        </p15:guide>
      </p15:sldGuideLst>
    </p:ext>
    <p:ext uri="GoogleSlidesCustomDataVersion2">
      <go:slidesCustomData xmlns:go="http://customooxmlschemas.google.com/" r:id="rId360" roundtripDataSignature="AMtx7mhOSTUQcPZtfB4+22IZGxwnBJH+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5AB8B3-B44B-4263-A4E7-2BD3C2E0E5C7}">
  <a:tblStyle styleId="{115AB8B3-B44B-4263-A4E7-2BD3C2E0E5C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096AD41-48B3-47E5-BE89-495867CFA88A}" styleName="Table_1">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Trebuchet MS"/>
          <a:ea typeface="Trebuchet MS"/>
          <a:cs typeface="Trebuchet MS"/>
        </a:font>
        <a:schemeClr val="lt1"/>
      </a:tcTxStyle>
      <a:tcStyle>
        <a:fill>
          <a:solidFill>
            <a:schemeClr val="accent3"/>
          </a:solidFill>
        </a:fill>
      </a:tcStyle>
    </a:lastCol>
    <a:firstCol>
      <a:tcTxStyle b="on" i="off">
        <a:font>
          <a:latin typeface="Trebuchet MS"/>
          <a:ea typeface="Trebuchet MS"/>
          <a:cs typeface="Trebuchet MS"/>
        </a:font>
        <a:schemeClr val="lt1"/>
      </a:tcTxStyle>
      <a:tcStyle>
        <a:fill>
          <a:solidFill>
            <a:schemeClr val="accent3"/>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 styleId="{7FE68534-2346-4A1A-92CD-3C212C5DC907}" styleName="Table_2">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1E8"/>
          </a:solidFill>
        </a:fill>
      </a:tcStyle>
    </a:wholeTbl>
    <a:band1H>
      <a:tcTxStyle/>
      <a:tcStyle>
        <a:fill>
          <a:solidFill>
            <a:srgbClr val="D4E2CE"/>
          </a:solidFill>
        </a:fill>
      </a:tcStyle>
    </a:band1H>
    <a:band2H>
      <a:tcTxStyle/>
    </a:band2H>
    <a:band1V>
      <a:tcTxStyle/>
      <a:tcStyle>
        <a:fill>
          <a:solidFill>
            <a:srgbClr val="D4E2CE"/>
          </a:solidFill>
        </a:fill>
      </a:tcStyle>
    </a:band1V>
    <a:band2V>
      <a:tcTxStyle/>
    </a:band2V>
    <a:lastCol>
      <a:tcTxStyle b="on" i="off">
        <a:font>
          <a:latin typeface="Trebuchet MS"/>
          <a:ea typeface="Trebuchet MS"/>
          <a:cs typeface="Trebuchet MS"/>
        </a:font>
        <a:schemeClr val="lt1"/>
      </a:tcTxStyle>
      <a:tcStyle>
        <a:fill>
          <a:solidFill>
            <a:schemeClr val="accent6"/>
          </a:solidFill>
        </a:fill>
      </a:tcStyle>
    </a:lastCol>
    <a:firstCol>
      <a:tcTxStyle b="on" i="off">
        <a:font>
          <a:latin typeface="Trebuchet MS"/>
          <a:ea typeface="Trebuchet MS"/>
          <a:cs typeface="Trebuchet MS"/>
        </a:font>
        <a:schemeClr val="lt1"/>
      </a:tcTxStyle>
      <a:tcStyle>
        <a:fill>
          <a:solidFill>
            <a:schemeClr val="accent6"/>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 styleId="{80BC2543-359E-4803-BDAE-1B827EBF13F4}" styleName="Table_3">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7FD3BCEC-3C80-455E-B374-E13089AA1F2C}" styleName="Table_4">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Trebuchet MS"/>
          <a:ea typeface="Trebuchet MS"/>
          <a:cs typeface="Trebuchet MS"/>
        </a:font>
        <a:schemeClr val="lt1"/>
      </a:tcTxStyle>
      <a:tcStyle>
        <a:fill>
          <a:solidFill>
            <a:schemeClr val="accent5"/>
          </a:solidFill>
        </a:fill>
      </a:tcStyle>
    </a:lastCol>
    <a:firstCol>
      <a:tcTxStyle b="on" i="off">
        <a:font>
          <a:latin typeface="Trebuchet MS"/>
          <a:ea typeface="Trebuchet MS"/>
          <a:cs typeface="Trebuchet MS"/>
        </a:font>
        <a:schemeClr val="lt1"/>
      </a:tcTxStyle>
      <a:tcStyle>
        <a:fill>
          <a:solidFill>
            <a:schemeClr val="accent5"/>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6"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360" Type="http://customschemas.google.com/relationships/presentationmetadata" Target="metadata"/><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font" Target="fonts/Arimo-boldItalic.fntdata"/><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font" Target="fonts/Arimo-italic.fntdata"/><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font" Target="fonts/Arimo-bold.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font" Target="fonts/Arimo-regular.fntdata"/><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8" name="Google Shape;1138;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 name="Google Shape;1156;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5" name="Google Shape;1165;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4" name="Google Shape;1174;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2" name="Google Shape;1192;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8" name="Google Shape;1218;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7" name="Google Shape;1237;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 name="Google Shape;1246;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2" name="Google Shape;1282;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1" name="Google Shape;1291;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0" name="Google Shape;1300;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9" name="Google Shape;1309;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8" name="Google Shape;1318;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6" name="Google Shape;1336;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0" name="Google Shape;1390;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8" name="Google Shape;1408;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7" name="Google Shape;1417;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6" name="Google Shape;1426;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4" name="Google Shape;1444;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3" name="Google Shape;1453;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2" name="Google Shape;1462;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1" name="Google Shape;1471;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0" name="Google Shape;1480;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9" name="Google Shape;1489;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8" name="Google Shape;1498;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7" name="Google Shape;1507;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4" name="Google Shape;1534;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3" name="Google Shape;1543;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2" name="Google Shape;1552;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1" name="Google Shape;1561;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0" name="Google Shape;1570;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9" name="Google Shape;1579;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8" name="Google Shape;1588;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1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7" name="Google Shape;1597;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6" name="Google Shape;1606;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5" name="Google Shape;1615;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1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4" name="Google Shape;1624;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3" name="Google Shape;1633;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2" name="Google Shape;1642;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1" name="Google Shape;1651;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1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0" name="Google Shape;1660;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p1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2" name="Google Shape;1672;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p1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1" name="Google Shape;1681;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0" name="Google Shape;1690;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1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8" name="Google Shape;1698;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1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7" name="Google Shape;1707;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p1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6" name="Google Shape;1716;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1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5" name="Google Shape;1725;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1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4" name="Google Shape;1734;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1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2" name="Google Shape;1742;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1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1" name="Google Shape;1751;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1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0" name="Google Shape;1760;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1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9" name="Google Shape;1769;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1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8" name="Google Shape;1778;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1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6" name="Google Shape;1786;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p1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4" name="Google Shape;1794;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1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3" name="Google Shape;1803;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p1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1" name="Google Shape;1811;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1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0" name="Google Shape;1820;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p1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9" name="Google Shape;1829;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p1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9" name="Google Shape;1839;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p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7" name="Google Shape;1847;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1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6" name="Google Shape;1856;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p1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5" name="Google Shape;1865;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1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4" name="Google Shape;1874;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1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3" name="Google Shape;1883;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1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2" name="Google Shape;1892;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1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1" name="Google Shape;1901;p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1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p2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9" name="Google Shape;1919;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2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8" name="Google Shape;1928;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2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7" name="Google Shape;1937;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2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6" name="Google Shape;1946;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2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5" name="Google Shape;1955;p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p2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4" name="Google Shape;1964;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p2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3" name="Google Shape;1973;p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2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2" name="Google Shape;1982;p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p2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1" name="Google Shape;1991;p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p2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0" name="Google Shape;2000;p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p2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9" name="Google Shape;2009;p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2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8" name="Google Shape;2018;p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2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7" name="Google Shape;2027;p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p2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6" name="Google Shape;2036;p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2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5" name="Google Shape;2045;p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p2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4" name="Google Shape;2054;p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p2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3" name="Google Shape;2063;p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p2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2" name="Google Shape;2072;p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2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1" name="Google Shape;2081;p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2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0" name="Google Shape;2090;p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2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9" name="Google Shape;2099;p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p2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8" name="Google Shape;2108;p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2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7" name="Google Shape;2117;p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2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6" name="Google Shape;2126;p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p2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5" name="Google Shape;2135;p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p2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4" name="Google Shape;2144;p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p2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3" name="Google Shape;2153;p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p2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2" name="Google Shape;2162;p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p2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1" name="Google Shape;2171;p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2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0" name="Google Shape;2180;p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p2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9" name="Google Shape;2189;p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p2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8" name="Google Shape;2198;p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p2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7" name="Google Shape;2207;p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2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6" name="Google Shape;2216;p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p2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5" name="Google Shape;2225;p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p2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4" name="Google Shape;2234;p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p2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3" name="Google Shape;2243;p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p2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2" name="Google Shape;2252;p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p2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1" name="Google Shape;2261;p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p2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0" name="Google Shape;2270;p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p2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9" name="Google Shape;2279;p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2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8" name="Google Shape;2288;p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p2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7" name="Google Shape;2297;p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p2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6" name="Google Shape;2306;p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p2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5" name="Google Shape;2315;p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p2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4" name="Google Shape;2324;p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p2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3" name="Google Shape;2333;p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p2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2" name="Google Shape;2342;p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p2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1" name="Google Shape;2351;p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p2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0" name="Google Shape;2360;p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p2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9" name="Google Shape;2369;p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p2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8" name="Google Shape;2378;p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p2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7" name="Google Shape;2387;p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p2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6" name="Google Shape;2396;p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p2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5" name="Google Shape;2405;p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p2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4" name="Google Shape;2414;p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p2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3" name="Google Shape;2423;p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p2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2" name="Google Shape;2432;p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p2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0" name="Google Shape;2440;p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p2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0" name="Google Shape;2450;p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p2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9" name="Google Shape;2459;p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p2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8" name="Google Shape;2468;p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p2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7" name="Google Shape;2477;p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p2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6" name="Google Shape;2486;p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p2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5" name="Google Shape;2495;p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p2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4" name="Google Shape;2504;p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p2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3" name="Google Shape;2513;p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p2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2" name="Google Shape;2522;p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p2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1" name="Google Shape;2531;p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p2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0" name="Google Shape;2540;p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p2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9" name="Google Shape;2549;p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p2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7" name="Google Shape;2557;p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p2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6" name="Google Shape;2566;p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p2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4" name="Google Shape;2574;p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p2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p2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p2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1" name="Google Shape;2601;p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p2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p2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9" name="Google Shape;2619;p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p2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8" name="Google Shape;2628;p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p2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7" name="Google Shape;2637;p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p2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6" name="Google Shape;2646;p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p2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5" name="Google Shape;2655;p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p2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4" name="Google Shape;2664;p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p2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3" name="Google Shape;2673;p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2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2" name="Google Shape;2682;p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p2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1" name="Google Shape;2691;p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p2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0" name="Google Shape;2700;p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p2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9" name="Google Shape;2709;p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p2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8" name="Google Shape;2718;p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p2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p2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p2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p2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4" name="Google Shape;2754;p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p2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0" name="Shape 2770"/>
        <p:cNvGrpSpPr/>
        <p:nvPr/>
      </p:nvGrpSpPr>
      <p:grpSpPr>
        <a:xfrm>
          <a:off x="0" y="0"/>
          <a:ext cx="0" cy="0"/>
          <a:chOff x="0" y="0"/>
          <a:chExt cx="0" cy="0"/>
        </a:xfrm>
      </p:grpSpPr>
      <p:sp>
        <p:nvSpPr>
          <p:cNvPr id="2771" name="Google Shape;2771;p2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2" name="Google Shape;2772;p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p2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1" name="Google Shape;2781;p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p2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0" name="Google Shape;2790;p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7" name="Shape 2797"/>
        <p:cNvGrpSpPr/>
        <p:nvPr/>
      </p:nvGrpSpPr>
      <p:grpSpPr>
        <a:xfrm>
          <a:off x="0" y="0"/>
          <a:ext cx="0" cy="0"/>
          <a:chOff x="0" y="0"/>
          <a:chExt cx="0" cy="0"/>
        </a:xfrm>
      </p:grpSpPr>
      <p:sp>
        <p:nvSpPr>
          <p:cNvPr id="2798" name="Google Shape;2798;p2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9" name="Google Shape;2799;p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p2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p3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7" name="Google Shape;2817;p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p3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6" name="Google Shape;2826;p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p3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5" name="Google Shape;2835;p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p3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4" name="Google Shape;2844;p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p3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3" name="Google Shape;2853;p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0" name="Shape 2860"/>
        <p:cNvGrpSpPr/>
        <p:nvPr/>
      </p:nvGrpSpPr>
      <p:grpSpPr>
        <a:xfrm>
          <a:off x="0" y="0"/>
          <a:ext cx="0" cy="0"/>
          <a:chOff x="0" y="0"/>
          <a:chExt cx="0" cy="0"/>
        </a:xfrm>
      </p:grpSpPr>
      <p:sp>
        <p:nvSpPr>
          <p:cNvPr id="2861" name="Google Shape;2861;p3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2" name="Google Shape;2862;p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p3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1" name="Google Shape;2871;p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p3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0" name="Google Shape;2880;p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p3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9" name="Google Shape;2889;p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p3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8" name="Google Shape;2898;p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5" name="Shape 2905"/>
        <p:cNvGrpSpPr/>
        <p:nvPr/>
      </p:nvGrpSpPr>
      <p:grpSpPr>
        <a:xfrm>
          <a:off x="0" y="0"/>
          <a:ext cx="0" cy="0"/>
          <a:chOff x="0" y="0"/>
          <a:chExt cx="0" cy="0"/>
        </a:xfrm>
      </p:grpSpPr>
      <p:sp>
        <p:nvSpPr>
          <p:cNvPr id="2906" name="Google Shape;2906;p3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7" name="Google Shape;2907;p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p3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6" name="Google Shape;2916;p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p3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5" name="Google Shape;2925;p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p3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4" name="Google Shape;2934;p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p3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3" name="Google Shape;2943;p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0" name="Shape 2950"/>
        <p:cNvGrpSpPr/>
        <p:nvPr/>
      </p:nvGrpSpPr>
      <p:grpSpPr>
        <a:xfrm>
          <a:off x="0" y="0"/>
          <a:ext cx="0" cy="0"/>
          <a:chOff x="0" y="0"/>
          <a:chExt cx="0" cy="0"/>
        </a:xfrm>
      </p:grpSpPr>
      <p:sp>
        <p:nvSpPr>
          <p:cNvPr id="2951" name="Google Shape;2951;p3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2" name="Google Shape;2952;p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p3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1" name="Google Shape;2961;p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p3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0" name="Google Shape;2970;p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p3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9" name="Google Shape;2979;p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p3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8" name="Google Shape;2988;p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p3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7" name="Google Shape;2997;p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p3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5" name="Google Shape;3005;p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p3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4" name="Google Shape;3014;p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1" name="Shape 3021"/>
        <p:cNvGrpSpPr/>
        <p:nvPr/>
      </p:nvGrpSpPr>
      <p:grpSpPr>
        <a:xfrm>
          <a:off x="0" y="0"/>
          <a:ext cx="0" cy="0"/>
          <a:chOff x="0" y="0"/>
          <a:chExt cx="0" cy="0"/>
        </a:xfrm>
      </p:grpSpPr>
      <p:sp>
        <p:nvSpPr>
          <p:cNvPr id="3022" name="Google Shape;3022;p3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p3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2" name="Google Shape;3032;p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9" name="Shape 3039"/>
        <p:cNvGrpSpPr/>
        <p:nvPr/>
      </p:nvGrpSpPr>
      <p:grpSpPr>
        <a:xfrm>
          <a:off x="0" y="0"/>
          <a:ext cx="0" cy="0"/>
          <a:chOff x="0" y="0"/>
          <a:chExt cx="0" cy="0"/>
        </a:xfrm>
      </p:grpSpPr>
      <p:sp>
        <p:nvSpPr>
          <p:cNvPr id="3040" name="Google Shape;3040;p3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1" name="Google Shape;3041;p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p3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0" name="Google Shape;3050;p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p3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9" name="Google Shape;3059;p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p3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8" name="Google Shape;3068;p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5" name="Shape 3075"/>
        <p:cNvGrpSpPr/>
        <p:nvPr/>
      </p:nvGrpSpPr>
      <p:grpSpPr>
        <a:xfrm>
          <a:off x="0" y="0"/>
          <a:ext cx="0" cy="0"/>
          <a:chOff x="0" y="0"/>
          <a:chExt cx="0" cy="0"/>
        </a:xfrm>
      </p:grpSpPr>
      <p:sp>
        <p:nvSpPr>
          <p:cNvPr id="3076" name="Google Shape;3076;p3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7" name="Google Shape;3077;p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p3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6" name="Google Shape;3086;p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3" name="Shape 3093"/>
        <p:cNvGrpSpPr/>
        <p:nvPr/>
      </p:nvGrpSpPr>
      <p:grpSpPr>
        <a:xfrm>
          <a:off x="0" y="0"/>
          <a:ext cx="0" cy="0"/>
          <a:chOff x="0" y="0"/>
          <a:chExt cx="0" cy="0"/>
        </a:xfrm>
      </p:grpSpPr>
      <p:sp>
        <p:nvSpPr>
          <p:cNvPr id="3094" name="Google Shape;3094;p3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5" name="Google Shape;3095;p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p3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4" name="Google Shape;3104;p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1" name="Shape 3111"/>
        <p:cNvGrpSpPr/>
        <p:nvPr/>
      </p:nvGrpSpPr>
      <p:grpSpPr>
        <a:xfrm>
          <a:off x="0" y="0"/>
          <a:ext cx="0" cy="0"/>
          <a:chOff x="0" y="0"/>
          <a:chExt cx="0" cy="0"/>
        </a:xfrm>
      </p:grpSpPr>
      <p:sp>
        <p:nvSpPr>
          <p:cNvPr id="3112" name="Google Shape;3112;p3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3" name="Google Shape;3113;p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p3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2" name="Google Shape;3122;p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p3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1" name="Google Shape;3131;p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p3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0" name="Google Shape;3140;p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p3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9" name="Google Shape;3149;p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6" name="Shape 3156"/>
        <p:cNvGrpSpPr/>
        <p:nvPr/>
      </p:nvGrpSpPr>
      <p:grpSpPr>
        <a:xfrm>
          <a:off x="0" y="0"/>
          <a:ext cx="0" cy="0"/>
          <a:chOff x="0" y="0"/>
          <a:chExt cx="0" cy="0"/>
        </a:xfrm>
      </p:grpSpPr>
      <p:sp>
        <p:nvSpPr>
          <p:cNvPr id="3157" name="Google Shape;3157;p3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8" name="Google Shape;3158;p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p3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7" name="Google Shape;3167;p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4" name="Shape 3174"/>
        <p:cNvGrpSpPr/>
        <p:nvPr/>
      </p:nvGrpSpPr>
      <p:grpSpPr>
        <a:xfrm>
          <a:off x="0" y="0"/>
          <a:ext cx="0" cy="0"/>
          <a:chOff x="0" y="0"/>
          <a:chExt cx="0" cy="0"/>
        </a:xfrm>
      </p:grpSpPr>
      <p:sp>
        <p:nvSpPr>
          <p:cNvPr id="3175" name="Google Shape;3175;p3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6" name="Google Shape;3176;p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p3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5" name="Google Shape;3185;p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p3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4" name="Google Shape;3194;p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1" name="Shape 3201"/>
        <p:cNvGrpSpPr/>
        <p:nvPr/>
      </p:nvGrpSpPr>
      <p:grpSpPr>
        <a:xfrm>
          <a:off x="0" y="0"/>
          <a:ext cx="0" cy="0"/>
          <a:chOff x="0" y="0"/>
          <a:chExt cx="0" cy="0"/>
        </a:xfrm>
      </p:grpSpPr>
      <p:sp>
        <p:nvSpPr>
          <p:cNvPr id="3202" name="Google Shape;3202;p3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3" name="Google Shape;3203;p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p3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2" name="Google Shape;3212;p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p3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1" name="Google Shape;3221;p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p3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0" name="Google Shape;3230;p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7" name="Shape 3237"/>
        <p:cNvGrpSpPr/>
        <p:nvPr/>
      </p:nvGrpSpPr>
      <p:grpSpPr>
        <a:xfrm>
          <a:off x="0" y="0"/>
          <a:ext cx="0" cy="0"/>
          <a:chOff x="0" y="0"/>
          <a:chExt cx="0" cy="0"/>
        </a:xfrm>
      </p:grpSpPr>
      <p:sp>
        <p:nvSpPr>
          <p:cNvPr id="3238" name="Google Shape;3238;p3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9" name="Google Shape;3239;p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p3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8" name="Google Shape;3248;p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5" name="Shape 3255"/>
        <p:cNvGrpSpPr/>
        <p:nvPr/>
      </p:nvGrpSpPr>
      <p:grpSpPr>
        <a:xfrm>
          <a:off x="0" y="0"/>
          <a:ext cx="0" cy="0"/>
          <a:chOff x="0" y="0"/>
          <a:chExt cx="0" cy="0"/>
        </a:xfrm>
      </p:grpSpPr>
      <p:sp>
        <p:nvSpPr>
          <p:cNvPr id="3256" name="Google Shape;3256;p3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7" name="Google Shape;3257;p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4" name="Shape 3264"/>
        <p:cNvGrpSpPr/>
        <p:nvPr/>
      </p:nvGrpSpPr>
      <p:grpSpPr>
        <a:xfrm>
          <a:off x="0" y="0"/>
          <a:ext cx="0" cy="0"/>
          <a:chOff x="0" y="0"/>
          <a:chExt cx="0" cy="0"/>
        </a:xfrm>
      </p:grpSpPr>
      <p:sp>
        <p:nvSpPr>
          <p:cNvPr id="3265" name="Google Shape;3265;p3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6" name="Google Shape;3266;p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3" name="Shape 3273"/>
        <p:cNvGrpSpPr/>
        <p:nvPr/>
      </p:nvGrpSpPr>
      <p:grpSpPr>
        <a:xfrm>
          <a:off x="0" y="0"/>
          <a:ext cx="0" cy="0"/>
          <a:chOff x="0" y="0"/>
          <a:chExt cx="0" cy="0"/>
        </a:xfrm>
      </p:grpSpPr>
      <p:sp>
        <p:nvSpPr>
          <p:cNvPr id="3274" name="Google Shape;3274;p3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5" name="Google Shape;3275;p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fdef5b36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fdef5b36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1fdef5b368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 name="Google Shape;89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353"/>
          <p:cNvGrpSpPr/>
          <p:nvPr/>
        </p:nvGrpSpPr>
        <p:grpSpPr>
          <a:xfrm>
            <a:off x="0" y="-8467"/>
            <a:ext cx="12192000" cy="6866467"/>
            <a:chOff x="0" y="-8467"/>
            <a:chExt cx="12192000" cy="6866467"/>
          </a:xfrm>
        </p:grpSpPr>
        <p:cxnSp>
          <p:nvCxnSpPr>
            <p:cNvPr id="28" name="Google Shape;28;p353"/>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9" name="Google Shape;29;p353"/>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30" name="Google Shape;30;p35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1" name="Google Shape;31;p353"/>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2" name="Google Shape;32;p353"/>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53"/>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C55A11">
                <a:alpha val="69803"/>
              </a:srgbClr>
            </a:solidFill>
            <a:ln>
              <a:noFill/>
            </a:ln>
          </p:spPr>
        </p:sp>
        <p:sp>
          <p:nvSpPr>
            <p:cNvPr id="34" name="Google Shape;34;p353"/>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9CC2E5">
                <a:alpha val="69803"/>
              </a:srgbClr>
            </a:solidFill>
            <a:ln>
              <a:noFill/>
            </a:ln>
          </p:spPr>
        </p:sp>
        <p:sp>
          <p:nvSpPr>
            <p:cNvPr id="35" name="Google Shape;35;p353"/>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6" name="Google Shape;36;p353"/>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53"/>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53"/>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53"/>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40" name="Google Shape;40;p35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5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5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362"/>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62"/>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7" name="Google Shape;97;p36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6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6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363"/>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63"/>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3" name="Google Shape;103;p363"/>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4" name="Google Shape;104;p36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6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6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363"/>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rgbClr val="9CC2E5"/>
                </a:solidFill>
                <a:latin typeface="Arial"/>
                <a:ea typeface="Arial"/>
                <a:cs typeface="Arial"/>
                <a:sym typeface="Arial"/>
              </a:rPr>
              <a:t>“</a:t>
            </a:r>
            <a:endParaRPr/>
          </a:p>
        </p:txBody>
      </p:sp>
      <p:sp>
        <p:nvSpPr>
          <p:cNvPr id="108" name="Google Shape;108;p363"/>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rgbClr val="9CC2E5"/>
                </a:solidFill>
                <a:latin typeface="Arial"/>
                <a:ea typeface="Arial"/>
                <a:cs typeface="Arial"/>
                <a:sym typeface="Arial"/>
              </a:rPr>
              <a:t>”</a:t>
            </a:r>
            <a:endParaRPr b="0" i="0" sz="1800" u="none" cap="none" strike="noStrike">
              <a:solidFill>
                <a:srgbClr val="9CC2E5"/>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364"/>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64"/>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2" name="Google Shape;112;p36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6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6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365"/>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65"/>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8" name="Google Shape;118;p365"/>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9" name="Google Shape;119;p36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6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6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365"/>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rgbClr val="9CC2E5"/>
                </a:solidFill>
                <a:latin typeface="Arial"/>
                <a:ea typeface="Arial"/>
                <a:cs typeface="Arial"/>
                <a:sym typeface="Arial"/>
              </a:rPr>
              <a:t>“</a:t>
            </a:r>
            <a:endParaRPr/>
          </a:p>
        </p:txBody>
      </p:sp>
      <p:sp>
        <p:nvSpPr>
          <p:cNvPr id="123" name="Google Shape;123;p365"/>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rgbClr val="9CC2E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366"/>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66"/>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7" name="Google Shape;127;p366"/>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8" name="Google Shape;128;p36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6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6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36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67"/>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36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6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6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368"/>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68"/>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36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6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6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35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5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6" name="Google Shape;46;p35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5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5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35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55"/>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2" name="Google Shape;52;p355"/>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3" name="Google Shape;53;p35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5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5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356"/>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56"/>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9" name="Google Shape;59;p35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5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5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35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57"/>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p357"/>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6" name="Google Shape;66;p357"/>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7" name="Google Shape;67;p357"/>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8" name="Google Shape;68;p35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5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5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35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5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5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5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35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5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360"/>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60"/>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3" name="Google Shape;83;p360"/>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4" name="Google Shape;84;p36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6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6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361"/>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61"/>
          <p:cNvSpPr/>
          <p:nvPr>
            <p:ph idx="2" type="pic"/>
          </p:nvPr>
        </p:nvSpPr>
        <p:spPr>
          <a:xfrm>
            <a:off x="677334" y="609600"/>
            <a:ext cx="8596668" cy="3845718"/>
          </a:xfrm>
          <a:prstGeom prst="rect">
            <a:avLst/>
          </a:prstGeom>
          <a:noFill/>
          <a:ln>
            <a:noFill/>
          </a:ln>
        </p:spPr>
      </p:sp>
      <p:sp>
        <p:nvSpPr>
          <p:cNvPr id="90" name="Google Shape;90;p361"/>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36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6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6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52"/>
          <p:cNvGrpSpPr/>
          <p:nvPr/>
        </p:nvGrpSpPr>
        <p:grpSpPr>
          <a:xfrm>
            <a:off x="0" y="-8467"/>
            <a:ext cx="12192000" cy="6866467"/>
            <a:chOff x="0" y="-8467"/>
            <a:chExt cx="12192000" cy="6866467"/>
          </a:xfrm>
        </p:grpSpPr>
        <p:cxnSp>
          <p:nvCxnSpPr>
            <p:cNvPr id="11" name="Google Shape;11;p352"/>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12" name="Google Shape;12;p352"/>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13" name="Google Shape;13;p35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35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352"/>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5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C55A11">
                <a:alpha val="69803"/>
              </a:srgbClr>
            </a:solidFill>
            <a:ln>
              <a:noFill/>
            </a:ln>
          </p:spPr>
        </p:sp>
        <p:sp>
          <p:nvSpPr>
            <p:cNvPr id="17" name="Google Shape;17;p35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9CC2E5">
                <a:alpha val="69803"/>
              </a:srgbClr>
            </a:solidFill>
            <a:ln>
              <a:noFill/>
            </a:ln>
          </p:spPr>
        </p:sp>
        <p:sp>
          <p:nvSpPr>
            <p:cNvPr id="18" name="Google Shape;18;p35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352"/>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52"/>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5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35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35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35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35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2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2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2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2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2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27.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25.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2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2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33.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 Id="rId3" Type="http://schemas.openxmlformats.org/officeDocument/2006/relationships/image" Target="../media/image30.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 Id="rId3" Type="http://schemas.openxmlformats.org/officeDocument/2006/relationships/image" Target="../media/image31.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 Id="rId3" Type="http://schemas.openxmlformats.org/officeDocument/2006/relationships/image" Target="../media/image3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3.xml"/><Relationship Id="rId3" Type="http://schemas.openxmlformats.org/officeDocument/2006/relationships/image" Target="../media/image34.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jp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1.xml"/><Relationship Id="rId3" Type="http://schemas.openxmlformats.org/officeDocument/2006/relationships/hyperlink" Target="http://ieeexplore.ieee.org/xpl/mostRecentIssue.jsp?punumber=2355" TargetMode="Externa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1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Java OOPS concepts</a:t>
            </a:r>
            <a:endParaRPr/>
          </a:p>
        </p:txBody>
      </p:sp>
      <p:sp>
        <p:nvSpPr>
          <p:cNvPr id="149" name="Google Shape;149;p1"/>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OOPS concepts</a:t>
            </a:r>
            <a:endParaRPr/>
          </a:p>
        </p:txBody>
      </p:sp>
      <p:sp>
        <p:nvSpPr>
          <p:cNvPr id="150" name="Google Shape;150;p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1" name="Google Shape;151;p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2" name="Google Shape;152;p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Polymorphism</a:t>
            </a:r>
            <a:endParaRPr/>
          </a:p>
        </p:txBody>
      </p:sp>
      <p:pic>
        <p:nvPicPr>
          <p:cNvPr id="229" name="Google Shape;229;p12"/>
          <p:cNvPicPr preferRelativeResize="0"/>
          <p:nvPr>
            <p:ph idx="1" type="body"/>
          </p:nvPr>
        </p:nvPicPr>
        <p:blipFill rotWithShape="1">
          <a:blip r:embed="rId3">
            <a:alphaModFix/>
          </a:blip>
          <a:srcRect b="0" l="0" r="0" t="0"/>
          <a:stretch/>
        </p:blipFill>
        <p:spPr>
          <a:xfrm>
            <a:off x="5706976" y="2132967"/>
            <a:ext cx="2286198" cy="2408129"/>
          </a:xfrm>
          <a:prstGeom prst="rect">
            <a:avLst/>
          </a:prstGeom>
          <a:noFill/>
          <a:ln>
            <a:noFill/>
          </a:ln>
        </p:spPr>
      </p:pic>
      <p:sp>
        <p:nvSpPr>
          <p:cNvPr id="230" name="Google Shape;230;p12"/>
          <p:cNvSpPr txBox="1"/>
          <p:nvPr>
            <p:ph idx="2" type="body"/>
          </p:nvPr>
        </p:nvSpPr>
        <p:spPr>
          <a:xfrm>
            <a:off x="677334" y="2343151"/>
            <a:ext cx="4184034"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example can be to speak something e.g. cat speaks meaw, dog barks woof etc.</a:t>
            </a:r>
            <a:endParaRPr/>
          </a:p>
          <a:p>
            <a:pPr indent="-251459" lvl="0" marL="342900" rtl="0" algn="l">
              <a:spcBef>
                <a:spcPts val="1000"/>
              </a:spcBef>
              <a:spcAft>
                <a:spcPts val="0"/>
              </a:spcAft>
              <a:buSzPts val="1440"/>
              <a:buNone/>
            </a:pPr>
            <a:r>
              <a:t/>
            </a:r>
            <a:endParaRPr/>
          </a:p>
        </p:txBody>
      </p:sp>
      <p:sp>
        <p:nvSpPr>
          <p:cNvPr id="231" name="Google Shape;231;p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2" name="Google Shape;232;p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3" name="Google Shape;233;p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0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042" name="Google Shape;1042;p10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10</a:t>
            </a:r>
            <a:endParaRPr/>
          </a:p>
        </p:txBody>
      </p:sp>
      <p:sp>
        <p:nvSpPr>
          <p:cNvPr id="1043" name="Google Shape;1043;p10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044" name="Google Shape;1044;p10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45" name="Google Shape;1045;p10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0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4. Static nested class </a:t>
            </a:r>
            <a:endParaRPr/>
          </a:p>
        </p:txBody>
      </p:sp>
      <p:sp>
        <p:nvSpPr>
          <p:cNvPr id="1051" name="Google Shape;1051;p10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b="1" lang="en-US" sz="2400">
                <a:solidFill>
                  <a:srgbClr val="7030A0"/>
                </a:solidFill>
                <a:latin typeface="Courier New"/>
                <a:ea typeface="Courier New"/>
                <a:cs typeface="Courier New"/>
                <a:sym typeface="Courier New"/>
              </a:rPr>
              <a:t>A static class inside other class</a:t>
            </a:r>
            <a:endParaRPr/>
          </a:p>
          <a:p>
            <a:pPr indent="-251459" lvl="0" marL="342900" rtl="0" algn="l">
              <a:spcBef>
                <a:spcPts val="1000"/>
              </a:spcBef>
              <a:spcAft>
                <a:spcPts val="0"/>
              </a:spcAft>
              <a:buSzPts val="1440"/>
              <a:buNone/>
            </a:pPr>
            <a:r>
              <a:t/>
            </a:r>
            <a:endParaRPr b="1">
              <a:solidFill>
                <a:srgbClr val="7F0055"/>
              </a:solidFill>
              <a:latin typeface="Courier New"/>
              <a:ea typeface="Courier New"/>
              <a:cs typeface="Courier New"/>
              <a:sym typeface="Courier New"/>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A {</a:t>
            </a:r>
            <a:endParaRPr/>
          </a:p>
          <a:p>
            <a:pPr indent="-251459" lvl="0" marL="342900" rtl="0" algn="l">
              <a:spcBef>
                <a:spcPts val="1000"/>
              </a:spcBef>
              <a:spcAft>
                <a:spcPts val="0"/>
              </a:spcAft>
              <a:buSzPts val="1440"/>
              <a:buNone/>
            </a:pPr>
            <a:r>
              <a:t/>
            </a:r>
            <a:endParaRPr>
              <a:latin typeface="Courier New"/>
              <a:ea typeface="Courier New"/>
              <a:cs typeface="Courier New"/>
              <a:sym typeface="Courier New"/>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B{ //static nested class</a:t>
            </a:r>
            <a:endParaRPr b="1">
              <a:solidFill>
                <a:srgbClr val="000000"/>
              </a:solidFill>
              <a:latin typeface="Courier New"/>
              <a:ea typeface="Courier New"/>
              <a:cs typeface="Courier New"/>
              <a:sym typeface="Courier New"/>
            </a:endParaRPr>
          </a:p>
          <a:p>
            <a:pPr indent="-342900" lvl="0" marL="342900" rtl="0" algn="l">
              <a:spcBef>
                <a:spcPts val="1000"/>
              </a:spcBef>
              <a:spcAft>
                <a:spcPts val="0"/>
              </a:spcAft>
              <a:buSzPts val="1440"/>
              <a:buChar char="►"/>
            </a:pPr>
            <a:r>
              <a:rPr lang="en-US">
                <a:latin typeface="Courier New"/>
                <a:ea typeface="Courier New"/>
                <a:cs typeface="Courier New"/>
                <a:sym typeface="Courier New"/>
              </a:rPr>
              <a:t>  //statements </a:t>
            </a:r>
            <a:endParaRPr>
              <a:latin typeface="Courier New"/>
              <a:ea typeface="Courier New"/>
              <a:cs typeface="Courier New"/>
              <a:sym typeface="Courier New"/>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p:txBody>
      </p:sp>
      <p:sp>
        <p:nvSpPr>
          <p:cNvPr id="1052" name="Google Shape;1052;p10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053" name="Google Shape;1053;p10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54" name="Google Shape;1054;p10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0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Q) Can we execute a program without main() method?</a:t>
            </a:r>
            <a:br>
              <a:rPr b="1" lang="en-US"/>
            </a:br>
            <a:endParaRPr/>
          </a:p>
        </p:txBody>
      </p:sp>
      <p:sp>
        <p:nvSpPr>
          <p:cNvPr id="1060" name="Google Shape;1060;p10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en-US" sz="2000">
                <a:solidFill>
                  <a:srgbClr val="7030A0"/>
                </a:solidFill>
                <a:latin typeface="Courier New"/>
                <a:ea typeface="Courier New"/>
                <a:cs typeface="Courier New"/>
                <a:sym typeface="Courier New"/>
              </a:rPr>
              <a:t>Yes up to JDK 6</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A {</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"static block"</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i="1" lang="en-US">
                <a:solidFill>
                  <a:srgbClr val="000000"/>
                </a:solidFill>
                <a:latin typeface="Courier New"/>
                <a:ea typeface="Courier New"/>
                <a:cs typeface="Courier New"/>
                <a:sym typeface="Courier New"/>
              </a:rPr>
              <a:t>exit(0);</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251459" lvl="0" marL="342900" rtl="0" algn="l">
              <a:spcBef>
                <a:spcPts val="1000"/>
              </a:spcBef>
              <a:spcAft>
                <a:spcPts val="0"/>
              </a:spcAft>
              <a:buSzPts val="1440"/>
              <a:buNone/>
            </a:pPr>
            <a:r>
              <a:t/>
            </a:r>
            <a:endParaRPr/>
          </a:p>
        </p:txBody>
      </p:sp>
      <p:sp>
        <p:nvSpPr>
          <p:cNvPr id="1061" name="Google Shape;1061;p10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062" name="Google Shape;1062;p10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63" name="Google Shape;1063;p10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0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069" name="Google Shape;1069;p10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Static block is invoked </a:t>
            </a:r>
            <a:endParaRPr/>
          </a:p>
        </p:txBody>
      </p:sp>
      <p:sp>
        <p:nvSpPr>
          <p:cNvPr id="1070" name="Google Shape;1070;p10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071" name="Google Shape;1071;p10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72" name="Google Shape;1072;p10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0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 JDK7 and above, output will be:</a:t>
            </a:r>
            <a:endParaRPr/>
          </a:p>
        </p:txBody>
      </p:sp>
      <p:sp>
        <p:nvSpPr>
          <p:cNvPr id="1078" name="Google Shape;1078;p10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079" name="Google Shape;1079;p10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80" name="Google Shape;1080;p10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1" name="Google Shape;1081;p106"/>
          <p:cNvSpPr txBox="1"/>
          <p:nvPr>
            <p:ph idx="1" type="body"/>
          </p:nvPr>
        </p:nvSpPr>
        <p:spPr>
          <a:xfrm>
            <a:off x="677334" y="2915660"/>
            <a:ext cx="6628722"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mo"/>
              <a:buNone/>
            </a:pPr>
            <a:r>
              <a:rPr b="0" i="0" lang="en-US" sz="1000" u="none" cap="none" strike="noStrike">
                <a:solidFill>
                  <a:schemeClr val="dk1"/>
                </a:solidFill>
                <a:latin typeface="Arimo"/>
                <a:ea typeface="Arimo"/>
                <a:cs typeface="Arimo"/>
                <a:sym typeface="Arimo"/>
              </a:rPr>
              <a:t>Output:Error: Main method not found in class A3, please define the main method as: </a:t>
            </a:r>
            <a:endParaRPr/>
          </a:p>
          <a:p>
            <a:pPr indent="0" lvl="0" marL="0" marR="0" rtl="0" algn="l">
              <a:lnSpc>
                <a:spcPct val="100000"/>
              </a:lnSpc>
              <a:spcBef>
                <a:spcPts val="0"/>
              </a:spcBef>
              <a:spcAft>
                <a:spcPts val="0"/>
              </a:spcAft>
              <a:buClr>
                <a:schemeClr val="dk1"/>
              </a:buClr>
              <a:buSzPts val="1000"/>
              <a:buFont typeface="Arimo"/>
              <a:buNone/>
            </a:pPr>
            <a:r>
              <a:rPr b="0" i="0" lang="en-US" sz="1000" u="none" cap="none" strike="noStrike">
                <a:solidFill>
                  <a:schemeClr val="dk1"/>
                </a:solidFill>
                <a:latin typeface="Arimo"/>
                <a:ea typeface="Arimo"/>
                <a:cs typeface="Arimo"/>
                <a:sym typeface="Arimo"/>
              </a:rPr>
              <a:t>public static void main(String[] args)</a:t>
            </a:r>
            <a:r>
              <a:rPr b="0" i="0" lang="en-US" sz="800" u="none" cap="none" strike="noStrike">
                <a:solidFill>
                  <a:schemeClr val="dk1"/>
                </a:solidFill>
              </a:rPr>
              <a:t> </a:t>
            </a:r>
            <a:endParaRPr b="0" i="0" sz="1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07"/>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this keyword</a:t>
            </a:r>
            <a:endParaRPr/>
          </a:p>
        </p:txBody>
      </p:sp>
      <p:sp>
        <p:nvSpPr>
          <p:cNvPr id="1087" name="Google Shape;1087;p107"/>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Java this keyword</a:t>
            </a:r>
            <a:endParaRPr/>
          </a:p>
        </p:txBody>
      </p:sp>
      <p:sp>
        <p:nvSpPr>
          <p:cNvPr id="1088" name="Google Shape;1088;p10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089" name="Google Shape;1089;p10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90" name="Google Shape;1090;p10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0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this keyword</a:t>
            </a:r>
            <a:endParaRPr/>
          </a:p>
        </p:txBody>
      </p:sp>
      <p:sp>
        <p:nvSpPr>
          <p:cNvPr id="1096" name="Google Shape;1096;p10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There can be a lot of usage of </a:t>
            </a:r>
            <a:r>
              <a:rPr b="1" lang="en-US"/>
              <a:t>java this keyword</a:t>
            </a:r>
            <a:r>
              <a:rPr lang="en-US"/>
              <a:t>. In java, this is a </a:t>
            </a:r>
            <a:r>
              <a:rPr b="1" lang="en-US"/>
              <a:t>reference variable</a:t>
            </a:r>
            <a:r>
              <a:rPr lang="en-US"/>
              <a:t> that refers to the current object.</a:t>
            </a:r>
            <a:endParaRPr/>
          </a:p>
        </p:txBody>
      </p:sp>
      <p:sp>
        <p:nvSpPr>
          <p:cNvPr id="1097" name="Google Shape;1097;p10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098" name="Google Shape;1098;p10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99" name="Google Shape;1099;p10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Usage of java this keyword</a:t>
            </a:r>
            <a:br>
              <a:rPr b="1" lang="en-US"/>
            </a:br>
            <a:endParaRPr/>
          </a:p>
        </p:txBody>
      </p:sp>
      <p:sp>
        <p:nvSpPr>
          <p:cNvPr id="1105" name="Google Shape;1105;p10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1. this keyword can be used to refer current class instance variable.</a:t>
            </a:r>
            <a:endParaRPr/>
          </a:p>
          <a:p>
            <a:pPr indent="-342900" lvl="0" marL="342900" rtl="0" algn="l">
              <a:spcBef>
                <a:spcPts val="1000"/>
              </a:spcBef>
              <a:spcAft>
                <a:spcPts val="0"/>
              </a:spcAft>
              <a:buSzPts val="1440"/>
              <a:buChar char="►"/>
            </a:pPr>
            <a:r>
              <a:rPr lang="en-US"/>
              <a:t>2. this() can be used to invoke current class constructor.</a:t>
            </a:r>
            <a:endParaRPr/>
          </a:p>
          <a:p>
            <a:pPr indent="-342900" lvl="0" marL="342900" rtl="0" algn="l">
              <a:spcBef>
                <a:spcPts val="1000"/>
              </a:spcBef>
              <a:spcAft>
                <a:spcPts val="0"/>
              </a:spcAft>
              <a:buSzPts val="1440"/>
              <a:buChar char="►"/>
            </a:pPr>
            <a:r>
              <a:rPr lang="en-US"/>
              <a:t>3. this keyword can be used to invoke current class method (implicitly)</a:t>
            </a:r>
            <a:endParaRPr/>
          </a:p>
          <a:p>
            <a:pPr indent="-251459" lvl="0" marL="342900" rtl="0" algn="l">
              <a:spcBef>
                <a:spcPts val="1000"/>
              </a:spcBef>
              <a:spcAft>
                <a:spcPts val="0"/>
              </a:spcAft>
              <a:buSzPts val="1440"/>
              <a:buNone/>
            </a:pPr>
            <a:r>
              <a:t/>
            </a:r>
            <a:endParaRPr/>
          </a:p>
        </p:txBody>
      </p:sp>
      <p:sp>
        <p:nvSpPr>
          <p:cNvPr id="1106" name="Google Shape;1106;p10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107" name="Google Shape;1107;p10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108" name="Google Shape;1108;p10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this</a:t>
            </a:r>
            <a:endParaRPr/>
          </a:p>
        </p:txBody>
      </p:sp>
      <p:pic>
        <p:nvPicPr>
          <p:cNvPr id="1114" name="Google Shape;1114;p110"/>
          <p:cNvPicPr preferRelativeResize="0"/>
          <p:nvPr>
            <p:ph idx="1" type="body"/>
          </p:nvPr>
        </p:nvPicPr>
        <p:blipFill rotWithShape="1">
          <a:blip r:embed="rId3">
            <a:alphaModFix/>
          </a:blip>
          <a:srcRect b="0" l="0" r="0" t="0"/>
          <a:stretch/>
        </p:blipFill>
        <p:spPr>
          <a:xfrm>
            <a:off x="2625045" y="3156344"/>
            <a:ext cx="4701947" cy="1889924"/>
          </a:xfrm>
          <a:prstGeom prst="rect">
            <a:avLst/>
          </a:prstGeom>
          <a:noFill/>
          <a:ln>
            <a:noFill/>
          </a:ln>
        </p:spPr>
      </p:pic>
      <p:sp>
        <p:nvSpPr>
          <p:cNvPr id="1115" name="Google Shape;1115;p1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116" name="Google Shape;1116;p1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117" name="Google Shape;1117;p1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1. The this keyword can be used to refer current class instance variable. </a:t>
            </a:r>
            <a:br>
              <a:rPr b="1" lang="en-US"/>
            </a:br>
            <a:endParaRPr/>
          </a:p>
        </p:txBody>
      </p:sp>
      <p:sp>
        <p:nvSpPr>
          <p:cNvPr id="1123" name="Google Shape;1123;p11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there is ambiguity between the instance variable and parameter, this keyword resolves the problem of ambiguity. </a:t>
            </a:r>
            <a:endParaRPr/>
          </a:p>
        </p:txBody>
      </p:sp>
      <p:sp>
        <p:nvSpPr>
          <p:cNvPr id="1124" name="Google Shape;1124;p1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125" name="Google Shape;1125;p1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126" name="Google Shape;1126;p1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Abstraction</a:t>
            </a:r>
            <a:br>
              <a:rPr b="1" lang="en-US"/>
            </a:br>
            <a:endParaRPr/>
          </a:p>
        </p:txBody>
      </p:sp>
      <p:sp>
        <p:nvSpPr>
          <p:cNvPr id="239" name="Google Shape;239;p1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Hiding internal details and showing functionality</a:t>
            </a:r>
            <a:r>
              <a:rPr lang="en-US"/>
              <a:t> is known as abstraction.</a:t>
            </a:r>
            <a:endParaRPr/>
          </a:p>
          <a:p>
            <a:pPr indent="-342900" lvl="0" marL="342900" rtl="0" algn="l">
              <a:spcBef>
                <a:spcPts val="1000"/>
              </a:spcBef>
              <a:spcAft>
                <a:spcPts val="0"/>
              </a:spcAft>
              <a:buSzPts val="1440"/>
              <a:buChar char="►"/>
            </a:pPr>
            <a:r>
              <a:rPr lang="en-US"/>
              <a:t>or example: phone call, we don't know the internal processing. </a:t>
            </a:r>
            <a:endParaRPr/>
          </a:p>
          <a:p>
            <a:pPr indent="-342900" lvl="0" marL="342900" rtl="0" algn="l">
              <a:spcBef>
                <a:spcPts val="1000"/>
              </a:spcBef>
              <a:spcAft>
                <a:spcPts val="0"/>
              </a:spcAft>
              <a:buSzPts val="1440"/>
              <a:buChar char="►"/>
            </a:pPr>
            <a:r>
              <a:rPr lang="en-US"/>
              <a:t>In java, we use abstract class and interface to achieve abstraction.</a:t>
            </a:r>
            <a:endParaRPr/>
          </a:p>
          <a:p>
            <a:pPr indent="-342900" lvl="0" marL="342900" rtl="0" algn="l">
              <a:spcBef>
                <a:spcPts val="1000"/>
              </a:spcBef>
              <a:spcAft>
                <a:spcPts val="0"/>
              </a:spcAft>
              <a:buSzPts val="1440"/>
              <a:buChar char="►"/>
            </a:pPr>
            <a:r>
              <a:rPr lang="en-US"/>
              <a:t>Example: Keyboard, Phone</a:t>
            </a:r>
            <a:endParaRPr/>
          </a:p>
          <a:p>
            <a:pPr indent="-251459" lvl="0" marL="342900" rtl="0" algn="l">
              <a:spcBef>
                <a:spcPts val="1000"/>
              </a:spcBef>
              <a:spcAft>
                <a:spcPts val="0"/>
              </a:spcAft>
              <a:buSzPts val="1440"/>
              <a:buNone/>
            </a:pPr>
            <a:r>
              <a:t/>
            </a:r>
            <a:endParaRPr/>
          </a:p>
        </p:txBody>
      </p:sp>
      <p:sp>
        <p:nvSpPr>
          <p:cNvPr id="240" name="Google Shape;240;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1" name="Google Shape;241;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2" name="Google Shape;242;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1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Understanding the problem without this keyword</a:t>
            </a:r>
            <a:br>
              <a:rPr b="1" lang="en-US"/>
            </a:br>
            <a:endParaRPr/>
          </a:p>
        </p:txBody>
      </p:sp>
      <p:sp>
        <p:nvSpPr>
          <p:cNvPr id="1132" name="Google Shape;1132;p112"/>
          <p:cNvSpPr txBox="1"/>
          <p:nvPr>
            <p:ph idx="1" type="body"/>
          </p:nvPr>
        </p:nvSpPr>
        <p:spPr>
          <a:xfrm>
            <a:off x="677334" y="1819657"/>
            <a:ext cx="8596668" cy="4221706"/>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SzPct val="79999"/>
              <a:buChar char="►"/>
            </a:pPr>
            <a:r>
              <a:rPr lang="en-US"/>
              <a:t>class Student{  </a:t>
            </a:r>
            <a:endParaRPr/>
          </a:p>
          <a:p>
            <a:pPr indent="-342900" lvl="0" marL="342900" rtl="0" algn="l">
              <a:spcBef>
                <a:spcPts val="1000"/>
              </a:spcBef>
              <a:spcAft>
                <a:spcPts val="0"/>
              </a:spcAft>
              <a:buSzPct val="79999"/>
              <a:buChar char="►"/>
            </a:pPr>
            <a:r>
              <a:rPr lang="en-US"/>
              <a:t>    int id;  </a:t>
            </a:r>
            <a:endParaRPr/>
          </a:p>
          <a:p>
            <a:pPr indent="-342900" lvl="0" marL="342900" rtl="0" algn="l">
              <a:spcBef>
                <a:spcPts val="1000"/>
              </a:spcBef>
              <a:spcAft>
                <a:spcPts val="0"/>
              </a:spcAft>
              <a:buSzPct val="79999"/>
              <a:buChar char="►"/>
            </a:pPr>
            <a:r>
              <a:rPr lang="en-US"/>
              <a:t>    String name;  </a:t>
            </a:r>
            <a:endParaRPr/>
          </a:p>
          <a:p>
            <a:pPr indent="-285750"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lang="en-US"/>
              <a:t>     Student(int id,String name){  </a:t>
            </a:r>
            <a:endParaRPr/>
          </a:p>
          <a:p>
            <a:pPr indent="-342900" lvl="0" marL="342900" rtl="0" algn="l">
              <a:spcBef>
                <a:spcPts val="1000"/>
              </a:spcBef>
              <a:spcAft>
                <a:spcPts val="0"/>
              </a:spcAft>
              <a:buSzPct val="79999"/>
              <a:buChar char="►"/>
            </a:pPr>
            <a:r>
              <a:rPr lang="en-US"/>
              <a:t>    id = id;  </a:t>
            </a:r>
            <a:endParaRPr/>
          </a:p>
          <a:p>
            <a:pPr indent="-342900" lvl="0" marL="342900" rtl="0" algn="l">
              <a:spcBef>
                <a:spcPts val="1000"/>
              </a:spcBef>
              <a:spcAft>
                <a:spcPts val="0"/>
              </a:spcAft>
              <a:buSzPct val="79999"/>
              <a:buChar char="►"/>
            </a:pPr>
            <a:r>
              <a:rPr lang="en-US"/>
              <a:t>    name = name;  </a:t>
            </a:r>
            <a:endParaRPr/>
          </a:p>
          <a:p>
            <a:pPr indent="-342900" lvl="0" marL="342900" rtl="0" algn="l">
              <a:spcBef>
                <a:spcPts val="1000"/>
              </a:spcBef>
              <a:spcAft>
                <a:spcPts val="0"/>
              </a:spcAft>
              <a:buSzPct val="79999"/>
              <a:buChar char="►"/>
            </a:pPr>
            <a:r>
              <a:rPr lang="en-US"/>
              <a:t>    }  </a:t>
            </a:r>
            <a:endParaRPr/>
          </a:p>
          <a:p>
            <a:pPr indent="-285750"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lang="en-US"/>
              <a:t>    void display(){System.out.println(id+" "+name);}  </a:t>
            </a:r>
            <a:endParaRPr/>
          </a:p>
          <a:p>
            <a:pPr indent="-342900" lvl="0" marL="342900" rtl="0" algn="l">
              <a:spcBef>
                <a:spcPts val="1000"/>
              </a:spcBef>
              <a:spcAft>
                <a:spcPts val="0"/>
              </a:spcAft>
              <a:buSzPct val="79999"/>
              <a:buChar char="►"/>
            </a:pPr>
            <a:r>
              <a:rPr lang="en-US"/>
              <a:t>    public static void main(String args[]){  </a:t>
            </a:r>
            <a:endParaRPr/>
          </a:p>
          <a:p>
            <a:pPr indent="-342900" lvl="0" marL="342900" rtl="0" algn="l">
              <a:spcBef>
                <a:spcPts val="1000"/>
              </a:spcBef>
              <a:spcAft>
                <a:spcPts val="0"/>
              </a:spcAft>
              <a:buSzPct val="79999"/>
              <a:buChar char="►"/>
            </a:pPr>
            <a:r>
              <a:rPr lang="en-US"/>
              <a:t>    Student s1 = new Student(111,"Karan");  </a:t>
            </a:r>
            <a:endParaRPr/>
          </a:p>
          <a:p>
            <a:pPr indent="-342900" lvl="0" marL="342900" rtl="0" algn="l">
              <a:spcBef>
                <a:spcPts val="1000"/>
              </a:spcBef>
              <a:spcAft>
                <a:spcPts val="0"/>
              </a:spcAft>
              <a:buSzPct val="79999"/>
              <a:buChar char="►"/>
            </a:pPr>
            <a:r>
              <a:rPr lang="en-US"/>
              <a:t>    s1.display();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85750" lvl="0" marL="342900" rtl="0" algn="l">
              <a:spcBef>
                <a:spcPts val="1000"/>
              </a:spcBef>
              <a:spcAft>
                <a:spcPts val="0"/>
              </a:spcAft>
              <a:buSzPct val="79999"/>
              <a:buNone/>
            </a:pPr>
            <a:r>
              <a:t/>
            </a:r>
            <a:endParaRPr/>
          </a:p>
          <a:p>
            <a:pPr indent="-285750" lvl="0" marL="342900" rtl="0" algn="l">
              <a:spcBef>
                <a:spcPts val="1000"/>
              </a:spcBef>
              <a:spcAft>
                <a:spcPts val="0"/>
              </a:spcAft>
              <a:buSzPct val="79999"/>
              <a:buNone/>
            </a:pPr>
            <a:r>
              <a:t/>
            </a:r>
            <a:endParaRPr/>
          </a:p>
        </p:txBody>
      </p:sp>
      <p:sp>
        <p:nvSpPr>
          <p:cNvPr id="1133" name="Google Shape;1133;p1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134" name="Google Shape;1134;p1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135" name="Google Shape;1135;p1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141" name="Google Shape;1141;p11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0 null</a:t>
            </a:r>
            <a:endParaRPr/>
          </a:p>
          <a:p>
            <a:pPr indent="-342900" lvl="0" marL="342900" rtl="0" algn="l">
              <a:spcBef>
                <a:spcPts val="1000"/>
              </a:spcBef>
              <a:spcAft>
                <a:spcPts val="0"/>
              </a:spcAft>
              <a:buSzPts val="1440"/>
              <a:buChar char="►"/>
            </a:pPr>
            <a:r>
              <a:rPr lang="en-US"/>
              <a:t>0 null</a:t>
            </a:r>
            <a:endParaRPr/>
          </a:p>
        </p:txBody>
      </p:sp>
      <p:sp>
        <p:nvSpPr>
          <p:cNvPr id="1142" name="Google Shape;1142;p1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143" name="Google Shape;1143;p1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144" name="Google Shape;1144;p1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14"/>
          <p:cNvSpPr txBox="1"/>
          <p:nvPr>
            <p:ph type="title"/>
          </p:nvPr>
        </p:nvSpPr>
        <p:spPr>
          <a:xfrm>
            <a:off x="677334" y="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Solution of above program with this keyword</a:t>
            </a:r>
            <a:endParaRPr/>
          </a:p>
        </p:txBody>
      </p:sp>
      <p:sp>
        <p:nvSpPr>
          <p:cNvPr id="1150" name="Google Shape;1150;p114"/>
          <p:cNvSpPr txBox="1"/>
          <p:nvPr>
            <p:ph idx="1" type="body"/>
          </p:nvPr>
        </p:nvSpPr>
        <p:spPr>
          <a:xfrm>
            <a:off x="677334" y="1219200"/>
            <a:ext cx="8596668" cy="482216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79999"/>
              <a:buChar char="►"/>
            </a:pPr>
            <a:r>
              <a:rPr lang="en-US"/>
              <a:t>class Student{  </a:t>
            </a:r>
            <a:endParaRPr/>
          </a:p>
          <a:p>
            <a:pPr indent="-342900" lvl="0" marL="342900" rtl="0" algn="l">
              <a:spcBef>
                <a:spcPts val="1000"/>
              </a:spcBef>
              <a:spcAft>
                <a:spcPts val="0"/>
              </a:spcAft>
              <a:buSzPct val="79999"/>
              <a:buChar char="►"/>
            </a:pPr>
            <a:r>
              <a:rPr lang="en-US"/>
              <a:t>    int id;  </a:t>
            </a:r>
            <a:endParaRPr/>
          </a:p>
          <a:p>
            <a:pPr indent="-342900" lvl="0" marL="342900" rtl="0" algn="l">
              <a:spcBef>
                <a:spcPts val="1000"/>
              </a:spcBef>
              <a:spcAft>
                <a:spcPts val="0"/>
              </a:spcAft>
              <a:buSzPct val="79999"/>
              <a:buChar char="►"/>
            </a:pPr>
            <a:r>
              <a:rPr lang="en-US"/>
              <a:t>    String name;  </a:t>
            </a:r>
            <a:endParaRPr/>
          </a:p>
          <a:p>
            <a:pPr indent="-265176"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lang="en-US"/>
              <a:t>     Student(int id,String name){  </a:t>
            </a:r>
            <a:endParaRPr/>
          </a:p>
          <a:p>
            <a:pPr indent="-342900" lvl="0" marL="342900" rtl="0" algn="l">
              <a:spcBef>
                <a:spcPts val="1000"/>
              </a:spcBef>
              <a:spcAft>
                <a:spcPts val="0"/>
              </a:spcAft>
              <a:buSzPct val="79999"/>
              <a:buChar char="►"/>
            </a:pPr>
            <a:r>
              <a:rPr lang="en-US"/>
              <a:t>    </a:t>
            </a:r>
            <a:r>
              <a:rPr lang="en-US">
                <a:solidFill>
                  <a:srgbClr val="FF0000"/>
                </a:solidFill>
              </a:rPr>
              <a:t>this.id = id;  </a:t>
            </a:r>
            <a:endParaRPr/>
          </a:p>
          <a:p>
            <a:pPr indent="-342900" lvl="0" marL="342900" rtl="0" algn="l">
              <a:spcBef>
                <a:spcPts val="1000"/>
              </a:spcBef>
              <a:spcAft>
                <a:spcPts val="0"/>
              </a:spcAft>
              <a:buSzPct val="79999"/>
              <a:buChar char="►"/>
            </a:pPr>
            <a:r>
              <a:rPr lang="en-US">
                <a:solidFill>
                  <a:srgbClr val="FF0000"/>
                </a:solidFill>
              </a:rPr>
              <a:t>    this.name = name;  </a:t>
            </a:r>
            <a:endParaRPr/>
          </a:p>
          <a:p>
            <a:pPr indent="-342900" lvl="0" marL="342900" rtl="0" algn="l">
              <a:spcBef>
                <a:spcPts val="1000"/>
              </a:spcBef>
              <a:spcAft>
                <a:spcPts val="0"/>
              </a:spcAft>
              <a:buSzPct val="79999"/>
              <a:buChar char="►"/>
            </a:pPr>
            <a:r>
              <a:rPr lang="en-US"/>
              <a:t>    }  </a:t>
            </a:r>
            <a:endParaRPr/>
          </a:p>
          <a:p>
            <a:pPr indent="-265176"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lang="en-US"/>
              <a:t>    void display(){System.out.println(id+" "+name);}  </a:t>
            </a:r>
            <a:endParaRPr/>
          </a:p>
          <a:p>
            <a:pPr indent="-342900" lvl="0" marL="342900" rtl="0" algn="l">
              <a:spcBef>
                <a:spcPts val="1000"/>
              </a:spcBef>
              <a:spcAft>
                <a:spcPts val="0"/>
              </a:spcAft>
              <a:buSzPct val="79999"/>
              <a:buChar char="►"/>
            </a:pPr>
            <a:r>
              <a:rPr lang="en-US"/>
              <a:t>    public static void main(String args[]){  </a:t>
            </a:r>
            <a:endParaRPr/>
          </a:p>
          <a:p>
            <a:pPr indent="-342900" lvl="0" marL="342900" rtl="0" algn="l">
              <a:spcBef>
                <a:spcPts val="1000"/>
              </a:spcBef>
              <a:spcAft>
                <a:spcPts val="0"/>
              </a:spcAft>
              <a:buSzPct val="79999"/>
              <a:buChar char="►"/>
            </a:pPr>
            <a:r>
              <a:rPr lang="en-US"/>
              <a:t>    Student s1 = new Student(111,"Karan");  </a:t>
            </a:r>
            <a:endParaRPr/>
          </a:p>
          <a:p>
            <a:pPr indent="-342900" lvl="0" marL="342900" rtl="0" algn="l">
              <a:spcBef>
                <a:spcPts val="1000"/>
              </a:spcBef>
              <a:spcAft>
                <a:spcPts val="0"/>
              </a:spcAft>
              <a:buSzPct val="79999"/>
              <a:buChar char="►"/>
            </a:pPr>
            <a:r>
              <a:rPr lang="en-US"/>
              <a:t>    s1.display();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65176" lvl="0" marL="342900" rtl="0" algn="l">
              <a:spcBef>
                <a:spcPts val="1000"/>
              </a:spcBef>
              <a:spcAft>
                <a:spcPts val="0"/>
              </a:spcAft>
              <a:buSzPct val="79999"/>
              <a:buNone/>
            </a:pPr>
            <a:r>
              <a:t/>
            </a:r>
            <a:endParaRPr/>
          </a:p>
          <a:p>
            <a:pPr indent="-265176" lvl="0" marL="342900" rtl="0" algn="l">
              <a:spcBef>
                <a:spcPts val="1000"/>
              </a:spcBef>
              <a:spcAft>
                <a:spcPts val="0"/>
              </a:spcAft>
              <a:buSzPct val="79999"/>
              <a:buNone/>
            </a:pPr>
            <a:r>
              <a:t/>
            </a:r>
            <a:endParaRPr/>
          </a:p>
        </p:txBody>
      </p:sp>
      <p:sp>
        <p:nvSpPr>
          <p:cNvPr id="1151" name="Google Shape;1151;p1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152" name="Google Shape;1152;p1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153" name="Google Shape;1153;p1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159" name="Google Shape;1159;p11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111 karan</a:t>
            </a:r>
            <a:endParaRPr/>
          </a:p>
          <a:p>
            <a:pPr indent="-342900" lvl="0" marL="342900" rtl="0" algn="l">
              <a:spcBef>
                <a:spcPts val="1000"/>
              </a:spcBef>
              <a:spcAft>
                <a:spcPts val="0"/>
              </a:spcAft>
              <a:buSzPts val="1440"/>
              <a:buChar char="►"/>
            </a:pPr>
            <a:r>
              <a:rPr lang="en-US"/>
              <a:t>222 Aryan</a:t>
            </a:r>
            <a:endParaRPr/>
          </a:p>
        </p:txBody>
      </p:sp>
      <p:sp>
        <p:nvSpPr>
          <p:cNvPr id="1160" name="Google Shape;1160;p1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161" name="Google Shape;1161;p1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162" name="Google Shape;1162;p1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Memory representation</a:t>
            </a:r>
            <a:endParaRPr/>
          </a:p>
        </p:txBody>
      </p:sp>
      <p:pic>
        <p:nvPicPr>
          <p:cNvPr id="1168" name="Google Shape;1168;p116"/>
          <p:cNvPicPr preferRelativeResize="0"/>
          <p:nvPr>
            <p:ph idx="1" type="body"/>
          </p:nvPr>
        </p:nvPicPr>
        <p:blipFill rotWithShape="1">
          <a:blip r:embed="rId3">
            <a:alphaModFix/>
          </a:blip>
          <a:srcRect b="0" l="0" r="0" t="0"/>
          <a:stretch/>
        </p:blipFill>
        <p:spPr>
          <a:xfrm>
            <a:off x="1840117" y="2344744"/>
            <a:ext cx="6271803" cy="3513124"/>
          </a:xfrm>
          <a:prstGeom prst="rect">
            <a:avLst/>
          </a:prstGeom>
          <a:noFill/>
          <a:ln>
            <a:noFill/>
          </a:ln>
        </p:spPr>
      </p:pic>
      <p:sp>
        <p:nvSpPr>
          <p:cNvPr id="1169" name="Google Shape;1169;p1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170" name="Google Shape;1170;p1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171" name="Google Shape;1171;p1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Program where this keyword is not required</a:t>
            </a:r>
            <a:br>
              <a:rPr b="1" lang="en-US"/>
            </a:br>
            <a:endParaRPr/>
          </a:p>
        </p:txBody>
      </p:sp>
      <p:sp>
        <p:nvSpPr>
          <p:cNvPr id="1177" name="Google Shape;1177;p117"/>
          <p:cNvSpPr txBox="1"/>
          <p:nvPr>
            <p:ph idx="1" type="body"/>
          </p:nvPr>
        </p:nvSpPr>
        <p:spPr>
          <a:xfrm>
            <a:off x="677334" y="1190171"/>
            <a:ext cx="8596668" cy="485119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120"/>
              <a:buChar char="►"/>
            </a:pPr>
            <a:r>
              <a:rPr lang="en-US" sz="1400"/>
              <a:t>class Student{  </a:t>
            </a:r>
            <a:endParaRPr/>
          </a:p>
          <a:p>
            <a:pPr indent="-342900" lvl="0" marL="342900" rtl="0" algn="l">
              <a:spcBef>
                <a:spcPts val="1000"/>
              </a:spcBef>
              <a:spcAft>
                <a:spcPts val="0"/>
              </a:spcAft>
              <a:buSzPts val="1120"/>
              <a:buChar char="►"/>
            </a:pPr>
            <a:r>
              <a:rPr lang="en-US" sz="1400"/>
              <a:t>    int id;  </a:t>
            </a:r>
            <a:endParaRPr/>
          </a:p>
          <a:p>
            <a:pPr indent="-342900" lvl="0" marL="342900" rtl="0" algn="l">
              <a:spcBef>
                <a:spcPts val="1000"/>
              </a:spcBef>
              <a:spcAft>
                <a:spcPts val="0"/>
              </a:spcAft>
              <a:buSzPts val="1120"/>
              <a:buChar char="►"/>
            </a:pPr>
            <a:r>
              <a:rPr lang="en-US" sz="1400"/>
              <a:t>    String name;  </a:t>
            </a:r>
            <a:endParaRPr/>
          </a:p>
          <a:p>
            <a:pPr indent="-271780" lvl="0" marL="342900" rtl="0" algn="l">
              <a:spcBef>
                <a:spcPts val="1000"/>
              </a:spcBef>
              <a:spcAft>
                <a:spcPts val="0"/>
              </a:spcAft>
              <a:buSzPts val="1120"/>
              <a:buNone/>
            </a:pPr>
            <a:r>
              <a:t/>
            </a:r>
            <a:endParaRPr sz="1400"/>
          </a:p>
          <a:p>
            <a:pPr indent="-342900" lvl="0" marL="342900" rtl="0" algn="l">
              <a:spcBef>
                <a:spcPts val="1000"/>
              </a:spcBef>
              <a:spcAft>
                <a:spcPts val="0"/>
              </a:spcAft>
              <a:buSzPts val="1120"/>
              <a:buChar char="►"/>
            </a:pPr>
            <a:r>
              <a:rPr lang="en-US" sz="1400"/>
              <a:t>     Student(</a:t>
            </a:r>
            <a:r>
              <a:rPr lang="en-US" sz="1400">
                <a:solidFill>
                  <a:srgbClr val="FF0000"/>
                </a:solidFill>
              </a:rPr>
              <a:t>int i,String n</a:t>
            </a:r>
            <a:r>
              <a:rPr lang="en-US" sz="1400"/>
              <a:t>){  </a:t>
            </a:r>
            <a:endParaRPr/>
          </a:p>
          <a:p>
            <a:pPr indent="-342900" lvl="0" marL="342900" rtl="0" algn="l">
              <a:spcBef>
                <a:spcPts val="1000"/>
              </a:spcBef>
              <a:spcAft>
                <a:spcPts val="0"/>
              </a:spcAft>
              <a:buSzPts val="1120"/>
              <a:buChar char="►"/>
            </a:pPr>
            <a:r>
              <a:rPr lang="en-US" sz="1400"/>
              <a:t>    id = i;  </a:t>
            </a:r>
            <a:endParaRPr/>
          </a:p>
          <a:p>
            <a:pPr indent="-342900" lvl="0" marL="342900" rtl="0" algn="l">
              <a:spcBef>
                <a:spcPts val="1000"/>
              </a:spcBef>
              <a:spcAft>
                <a:spcPts val="0"/>
              </a:spcAft>
              <a:buSzPts val="1120"/>
              <a:buChar char="►"/>
            </a:pPr>
            <a:r>
              <a:rPr lang="en-US" sz="1400"/>
              <a:t>    name = n;  </a:t>
            </a:r>
            <a:endParaRPr/>
          </a:p>
          <a:p>
            <a:pPr indent="-342900" lvl="0" marL="342900" rtl="0" algn="l">
              <a:spcBef>
                <a:spcPts val="1000"/>
              </a:spcBef>
              <a:spcAft>
                <a:spcPts val="0"/>
              </a:spcAft>
              <a:buSzPts val="1120"/>
              <a:buChar char="►"/>
            </a:pPr>
            <a:r>
              <a:rPr lang="en-US" sz="1400"/>
              <a:t>    }  </a:t>
            </a:r>
            <a:endParaRPr/>
          </a:p>
          <a:p>
            <a:pPr indent="-342900" lvl="0" marL="342900" rtl="0" algn="l">
              <a:spcBef>
                <a:spcPts val="1000"/>
              </a:spcBef>
              <a:spcAft>
                <a:spcPts val="0"/>
              </a:spcAft>
              <a:buSzPts val="1120"/>
              <a:buChar char="►"/>
            </a:pPr>
            <a:r>
              <a:rPr lang="en-US" sz="1400"/>
              <a:t>    void display(){System.out.println(id+" "+name);}  </a:t>
            </a:r>
            <a:endParaRPr/>
          </a:p>
          <a:p>
            <a:pPr indent="-342900" lvl="0" marL="342900" rtl="0" algn="l">
              <a:spcBef>
                <a:spcPts val="1000"/>
              </a:spcBef>
              <a:spcAft>
                <a:spcPts val="0"/>
              </a:spcAft>
              <a:buSzPts val="1120"/>
              <a:buChar char="►"/>
            </a:pPr>
            <a:r>
              <a:rPr lang="en-US" sz="1400"/>
              <a:t>    public static void main(String args[]){  </a:t>
            </a:r>
            <a:endParaRPr/>
          </a:p>
          <a:p>
            <a:pPr indent="-342900" lvl="0" marL="342900" rtl="0" algn="l">
              <a:spcBef>
                <a:spcPts val="1000"/>
              </a:spcBef>
              <a:spcAft>
                <a:spcPts val="0"/>
              </a:spcAft>
              <a:buSzPts val="1120"/>
              <a:buChar char="►"/>
            </a:pPr>
            <a:r>
              <a:rPr lang="en-US" sz="1400"/>
              <a:t>    Student s1 = new Student(111,"Karan");  </a:t>
            </a:r>
            <a:endParaRPr/>
          </a:p>
          <a:p>
            <a:pPr indent="-342900" lvl="0" marL="342900" rtl="0" algn="l">
              <a:spcBef>
                <a:spcPts val="1000"/>
              </a:spcBef>
              <a:spcAft>
                <a:spcPts val="0"/>
              </a:spcAft>
              <a:buSzPts val="1120"/>
              <a:buChar char="►"/>
            </a:pPr>
            <a:r>
              <a:rPr lang="en-US" sz="1400"/>
              <a:t>    s1.display();  </a:t>
            </a:r>
            <a:endParaRPr/>
          </a:p>
          <a:p>
            <a:pPr indent="-342900" lvl="0" marL="342900" rtl="0" algn="l">
              <a:spcBef>
                <a:spcPts val="1000"/>
              </a:spcBef>
              <a:spcAft>
                <a:spcPts val="0"/>
              </a:spcAft>
              <a:buSzPts val="1120"/>
              <a:buChar char="►"/>
            </a:pPr>
            <a:r>
              <a:rPr lang="en-US" sz="1400"/>
              <a:t>     }  </a:t>
            </a:r>
            <a:endParaRPr/>
          </a:p>
          <a:p>
            <a:pPr indent="-342900" lvl="0" marL="342900" rtl="0" algn="l">
              <a:spcBef>
                <a:spcPts val="1000"/>
              </a:spcBef>
              <a:spcAft>
                <a:spcPts val="0"/>
              </a:spcAft>
              <a:buSzPts val="1120"/>
              <a:buChar char="►"/>
            </a:pPr>
            <a:r>
              <a:rPr lang="en-US" sz="1400"/>
              <a:t>}  </a:t>
            </a:r>
            <a:endParaRPr/>
          </a:p>
          <a:p>
            <a:pPr indent="-271780" lvl="0" marL="342900" rtl="0" algn="l">
              <a:spcBef>
                <a:spcPts val="1000"/>
              </a:spcBef>
              <a:spcAft>
                <a:spcPts val="0"/>
              </a:spcAft>
              <a:buSzPts val="1120"/>
              <a:buNone/>
            </a:pPr>
            <a:r>
              <a:t/>
            </a:r>
            <a:endParaRPr sz="1400"/>
          </a:p>
          <a:p>
            <a:pPr indent="-271780" lvl="0" marL="342900" rtl="0" algn="l">
              <a:spcBef>
                <a:spcPts val="1000"/>
              </a:spcBef>
              <a:spcAft>
                <a:spcPts val="0"/>
              </a:spcAft>
              <a:buSzPts val="1120"/>
              <a:buNone/>
            </a:pPr>
            <a:r>
              <a:t/>
            </a:r>
            <a:endParaRPr sz="1400"/>
          </a:p>
          <a:p>
            <a:pPr indent="-271780" lvl="0" marL="342900" rtl="0" algn="l">
              <a:spcBef>
                <a:spcPts val="1000"/>
              </a:spcBef>
              <a:spcAft>
                <a:spcPts val="0"/>
              </a:spcAft>
              <a:buSzPts val="1120"/>
              <a:buNone/>
            </a:pPr>
            <a:r>
              <a:t/>
            </a:r>
            <a:endParaRPr sz="1400"/>
          </a:p>
        </p:txBody>
      </p:sp>
      <p:sp>
        <p:nvSpPr>
          <p:cNvPr id="1178" name="Google Shape;1178;p1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179" name="Google Shape;1179;p1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180" name="Google Shape;1180;p1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2. this() can be used to invoke current class constructor</a:t>
            </a:r>
            <a:br>
              <a:rPr b="1" lang="en-US"/>
            </a:br>
            <a:endParaRPr/>
          </a:p>
        </p:txBody>
      </p:sp>
      <p:sp>
        <p:nvSpPr>
          <p:cNvPr id="1186" name="Google Shape;1186;p11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this() constructor call can be used to invoke the current class constructor (constructor chaining).</a:t>
            </a:r>
            <a:endParaRPr/>
          </a:p>
          <a:p>
            <a:pPr indent="-342900" lvl="0" marL="342900" rtl="0" algn="l">
              <a:spcBef>
                <a:spcPts val="1000"/>
              </a:spcBef>
              <a:spcAft>
                <a:spcPts val="0"/>
              </a:spcAft>
              <a:buSzPts val="1440"/>
              <a:buChar char="►"/>
            </a:pPr>
            <a:r>
              <a:rPr lang="en-US"/>
              <a:t> This approach is better if you have many constructors in the class and want to reuse that constructor.</a:t>
            </a:r>
            <a:endParaRPr/>
          </a:p>
        </p:txBody>
      </p:sp>
      <p:sp>
        <p:nvSpPr>
          <p:cNvPr id="1187" name="Google Shape;1187;p1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188" name="Google Shape;1188;p1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189" name="Google Shape;1189;p1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19"/>
          <p:cNvSpPr txBox="1"/>
          <p:nvPr>
            <p:ph type="title"/>
          </p:nvPr>
        </p:nvSpPr>
        <p:spPr>
          <a:xfrm>
            <a:off x="677334" y="0"/>
            <a:ext cx="8596668" cy="78638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SzPts val="2400"/>
              <a:buFont typeface="Trebuchet MS"/>
              <a:buNone/>
            </a:pPr>
            <a:r>
              <a:rPr lang="en-US" sz="2400"/>
              <a:t>Program of this() constructor call (constructor chaining)  </a:t>
            </a:r>
            <a:endParaRPr/>
          </a:p>
        </p:txBody>
      </p:sp>
      <p:sp>
        <p:nvSpPr>
          <p:cNvPr id="1195" name="Google Shape;1195;p1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196" name="Google Shape;1196;p1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197" name="Google Shape;1197;p1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8" name="Google Shape;1198;p119"/>
          <p:cNvSpPr txBox="1"/>
          <p:nvPr>
            <p:ph idx="1" type="body"/>
          </p:nvPr>
        </p:nvSpPr>
        <p:spPr>
          <a:xfrm>
            <a:off x="677334" y="844052"/>
            <a:ext cx="10368618" cy="4801314"/>
          </a:xfrm>
          <a:prstGeom prst="rect">
            <a:avLst/>
          </a:prstGeom>
          <a:noFill/>
          <a:ln>
            <a:noFill/>
          </a:ln>
        </p:spPr>
        <p:txBody>
          <a:bodyPr anchorCtr="0" anchor="ctr"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class Student{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int id;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String name;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Student(){System.out.println("default constructor is invoked");}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Student(int id,String name){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this ();//it is used to invoked current class constructor.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this.id = id;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this.name = name;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void display(){System.out.println(id+" "+name);}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public static void main(String args[]){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Student s = new Student(111,"karan");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s.display();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Rule</a:t>
            </a:r>
            <a:endParaRPr/>
          </a:p>
        </p:txBody>
      </p:sp>
      <p:sp>
        <p:nvSpPr>
          <p:cNvPr id="1204" name="Google Shape;1204;p12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Call to this() must be the first statement in constructor.</a:t>
            </a:r>
            <a:endParaRPr/>
          </a:p>
          <a:p>
            <a:pPr indent="-251459" lvl="0" marL="342900" rtl="0" algn="l">
              <a:spcBef>
                <a:spcPts val="1000"/>
              </a:spcBef>
              <a:spcAft>
                <a:spcPts val="0"/>
              </a:spcAft>
              <a:buSzPts val="1440"/>
              <a:buNone/>
            </a:pPr>
            <a:r>
              <a:t/>
            </a:r>
            <a:endParaRPr/>
          </a:p>
        </p:txBody>
      </p:sp>
      <p:sp>
        <p:nvSpPr>
          <p:cNvPr id="1205" name="Google Shape;1205;p1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206" name="Google Shape;1206;p1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207" name="Google Shape;1207;p1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213" name="Google Shape;1213;p1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214" name="Google Shape;1214;p1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5" name="Google Shape;1215;p121"/>
          <p:cNvSpPr txBox="1"/>
          <p:nvPr>
            <p:ph idx="1" type="body"/>
          </p:nvPr>
        </p:nvSpPr>
        <p:spPr>
          <a:xfrm>
            <a:off x="677863" y="670361"/>
            <a:ext cx="7225055" cy="4801314"/>
          </a:xfrm>
          <a:prstGeom prst="rect">
            <a:avLst/>
          </a:prstGeom>
          <a:noFill/>
          <a:ln>
            <a:noFill/>
          </a:ln>
        </p:spPr>
        <p:txBody>
          <a:bodyPr anchorCtr="0" anchor="ctr"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class Student{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int id;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String name;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Student(){System.out.println("default constructor is invoked");}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Student(int id,String name){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id = id;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name = name;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this ();//must be the first statement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void display(){System.out.println(id+" "+name);}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public static void main(String args[]){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Student </a:t>
            </a:r>
            <a:r>
              <a:rPr lang="en-US">
                <a:solidFill>
                  <a:schemeClr val="dk1"/>
                </a:solidFill>
                <a:latin typeface="Arial"/>
                <a:ea typeface="Arial"/>
                <a:cs typeface="Arial"/>
                <a:sym typeface="Arial"/>
              </a:rPr>
              <a:t>s</a:t>
            </a:r>
            <a:r>
              <a:rPr b="0" i="0" lang="en-US" sz="1800" u="none" cap="none" strike="noStrike">
                <a:solidFill>
                  <a:schemeClr val="dk1"/>
                </a:solidFill>
                <a:latin typeface="Arial"/>
                <a:ea typeface="Arial"/>
                <a:cs typeface="Arial"/>
                <a:sym typeface="Arial"/>
              </a:rPr>
              <a:t> = new Student(111,"karan");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e1.display();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Encapsulation</a:t>
            </a:r>
            <a:endParaRPr/>
          </a:p>
        </p:txBody>
      </p:sp>
      <p:sp>
        <p:nvSpPr>
          <p:cNvPr id="248" name="Google Shape;248;p1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Binding (or wrapping) code and data together into a single unit is known as encapsulation</a:t>
            </a:r>
            <a:r>
              <a:rPr lang="en-US"/>
              <a:t>. For example: capsule, it is wrapped with different medicines.</a:t>
            </a:r>
            <a:endParaRPr/>
          </a:p>
          <a:p>
            <a:pPr indent="-342900" lvl="0" marL="342900" rtl="0" algn="l">
              <a:spcBef>
                <a:spcPts val="1000"/>
              </a:spcBef>
              <a:spcAft>
                <a:spcPts val="0"/>
              </a:spcAft>
              <a:buSzPts val="1440"/>
              <a:buChar char="►"/>
            </a:pPr>
            <a:r>
              <a:rPr lang="en-US"/>
              <a:t>A java class is the example of encapsulation. Java bean is the fully encapsulated class because all the data members are private here.</a:t>
            </a:r>
            <a:endParaRPr/>
          </a:p>
          <a:p>
            <a:pPr indent="-251459" lvl="0" marL="342900" rtl="0" algn="l">
              <a:spcBef>
                <a:spcPts val="1000"/>
              </a:spcBef>
              <a:spcAft>
                <a:spcPts val="0"/>
              </a:spcAft>
              <a:buSzPts val="1440"/>
              <a:buNone/>
            </a:pPr>
            <a:r>
              <a:t/>
            </a:r>
            <a:endParaRPr/>
          </a:p>
        </p:txBody>
      </p:sp>
      <p:pic>
        <p:nvPicPr>
          <p:cNvPr id="249" name="Google Shape;249;p14"/>
          <p:cNvPicPr preferRelativeResize="0"/>
          <p:nvPr/>
        </p:nvPicPr>
        <p:blipFill rotWithShape="1">
          <a:blip r:embed="rId3">
            <a:alphaModFix/>
          </a:blip>
          <a:srcRect b="0" l="0" r="0" t="0"/>
          <a:stretch/>
        </p:blipFill>
        <p:spPr>
          <a:xfrm>
            <a:off x="3136307" y="4100975"/>
            <a:ext cx="1950889" cy="1089754"/>
          </a:xfrm>
          <a:prstGeom prst="rect">
            <a:avLst/>
          </a:prstGeom>
          <a:noFill/>
          <a:ln>
            <a:noFill/>
          </a:ln>
        </p:spPr>
      </p:pic>
      <p:sp>
        <p:nvSpPr>
          <p:cNvPr id="250" name="Google Shape;250;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1" name="Google Shape;251;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2" name="Google Shape;252;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221" name="Google Shape;1221;p12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Compile time error</a:t>
            </a:r>
            <a:endParaRPr/>
          </a:p>
        </p:txBody>
      </p:sp>
      <p:sp>
        <p:nvSpPr>
          <p:cNvPr id="1222" name="Google Shape;1222;p1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223" name="Google Shape;1223;p1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224" name="Google Shape;1224;p1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2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3)The this keyword can be used to invoke current class method (implicitly).</a:t>
            </a:r>
            <a:br>
              <a:rPr b="1" lang="en-US"/>
            </a:br>
            <a:endParaRPr/>
          </a:p>
        </p:txBody>
      </p:sp>
      <p:sp>
        <p:nvSpPr>
          <p:cNvPr id="1230" name="Google Shape;1230;p12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You may invoke the method of the current class by using the this keyword. If you don't use the this keyword, compiler automatically adds this keyword while invoking the method.</a:t>
            </a:r>
            <a:endParaRPr/>
          </a:p>
          <a:p>
            <a:pPr indent="-251459" lvl="0" marL="342900" rtl="0" algn="l">
              <a:spcBef>
                <a:spcPts val="1000"/>
              </a:spcBef>
              <a:spcAft>
                <a:spcPts val="0"/>
              </a:spcAft>
              <a:buSzPts val="1440"/>
              <a:buNone/>
            </a:pPr>
            <a:r>
              <a:t/>
            </a:r>
            <a:endParaRPr/>
          </a:p>
        </p:txBody>
      </p:sp>
      <p:sp>
        <p:nvSpPr>
          <p:cNvPr id="1231" name="Google Shape;1231;p1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232" name="Google Shape;1232;p1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233" name="Google Shape;1233;p1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34" name="Google Shape;1234;p123"/>
          <p:cNvPicPr preferRelativeResize="0"/>
          <p:nvPr/>
        </p:nvPicPr>
        <p:blipFill rotWithShape="1">
          <a:blip r:embed="rId3">
            <a:alphaModFix/>
          </a:blip>
          <a:srcRect b="0" l="0" r="0" t="0"/>
          <a:stretch/>
        </p:blipFill>
        <p:spPr>
          <a:xfrm>
            <a:off x="1167030" y="3398520"/>
            <a:ext cx="6950042" cy="2583404"/>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1240" name="Google Shape;1240;p1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241" name="Google Shape;1241;p1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242" name="Google Shape;1242;p1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3" name="Google Shape;1243;p124"/>
          <p:cNvSpPr txBox="1"/>
          <p:nvPr>
            <p:ph idx="1" type="body"/>
          </p:nvPr>
        </p:nvSpPr>
        <p:spPr>
          <a:xfrm>
            <a:off x="677334" y="2044041"/>
            <a:ext cx="9070170" cy="3416320"/>
          </a:xfrm>
          <a:prstGeom prst="rect">
            <a:avLst/>
          </a:prstGeom>
          <a:noFill/>
          <a:ln>
            <a:noFill/>
          </a:ln>
        </p:spPr>
        <p:txBody>
          <a:bodyPr anchorCtr="0" anchor="ctr"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class S{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void m(){  </a:t>
            </a:r>
            <a:endParaRPr/>
          </a:p>
          <a:p>
            <a:pPr indent="-114300" lvl="0" marL="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r>
              <a:rPr lang="en-US">
                <a:solidFill>
                  <a:schemeClr val="dk1"/>
                </a:solidFill>
                <a:latin typeface="Arial"/>
                <a:ea typeface="Arial"/>
                <a:cs typeface="Arial"/>
                <a:sym typeface="Arial"/>
              </a:rPr>
              <a:t>  this.n();//no need because compiler does it for you.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void n(){  </a:t>
            </a:r>
            <a:endParaRPr/>
          </a:p>
          <a:p>
            <a:pPr indent="-114300" lvl="0" marL="0" rtl="0" algn="l">
              <a:spcBef>
                <a:spcPts val="0"/>
              </a:spcBef>
              <a:spcAft>
                <a:spcPts val="0"/>
              </a:spcAft>
              <a:buClr>
                <a:schemeClr val="dk1"/>
              </a:buClr>
              <a:buSzPts val="1800"/>
              <a:buFont typeface="Arial"/>
              <a:buChar char="•"/>
            </a:pPr>
            <a:r>
              <a:rPr lang="en-US">
                <a:solidFill>
                  <a:schemeClr val="dk1"/>
                </a:solidFill>
                <a:latin typeface="Arial"/>
                <a:ea typeface="Arial"/>
                <a:cs typeface="Arial"/>
                <a:sym typeface="Arial"/>
              </a:rPr>
              <a:t>       System.out.println(“n method is invoked");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public static void main(String args[]){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 s1 = new S();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s1.m();</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25"/>
          <p:cNvSpPr txBox="1"/>
          <p:nvPr>
            <p:ph type="title"/>
          </p:nvPr>
        </p:nvSpPr>
        <p:spPr>
          <a:xfrm>
            <a:off x="677334" y="609600"/>
            <a:ext cx="8596668" cy="890016"/>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Inheritance in Java</a:t>
            </a:r>
            <a:br>
              <a:rPr b="1" lang="en-US"/>
            </a:br>
            <a:endParaRPr/>
          </a:p>
        </p:txBody>
      </p:sp>
      <p:sp>
        <p:nvSpPr>
          <p:cNvPr id="1249" name="Google Shape;1249;p12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Inheritance in java</a:t>
            </a:r>
            <a:r>
              <a:rPr lang="en-US"/>
              <a:t> is a mechanism in which one object acquires all the properties and behaviors of parent object.</a:t>
            </a:r>
            <a:endParaRPr/>
          </a:p>
          <a:p>
            <a:pPr indent="-342900" lvl="0" marL="342900" rtl="0" algn="l">
              <a:spcBef>
                <a:spcPts val="1000"/>
              </a:spcBef>
              <a:spcAft>
                <a:spcPts val="0"/>
              </a:spcAft>
              <a:buSzPts val="1440"/>
              <a:buChar char="►"/>
            </a:pPr>
            <a:r>
              <a:rPr lang="en-US"/>
              <a:t>The idea behind inheritance in java is that you can create new classes that are built upon existing classes. When you inherit from an existing class, you can reuse methods and fields of parent class, and you can add new methods and fields also.</a:t>
            </a:r>
            <a:endParaRPr/>
          </a:p>
          <a:p>
            <a:pPr indent="-342900" lvl="0" marL="342900" rtl="0" algn="l">
              <a:spcBef>
                <a:spcPts val="1000"/>
              </a:spcBef>
              <a:spcAft>
                <a:spcPts val="0"/>
              </a:spcAft>
              <a:buSzPts val="1440"/>
              <a:buChar char="►"/>
            </a:pPr>
            <a:r>
              <a:rPr lang="en-US"/>
              <a:t>Inheritance represents the </a:t>
            </a:r>
            <a:r>
              <a:rPr b="1" lang="en-US"/>
              <a:t>IS-A relationship</a:t>
            </a:r>
            <a:r>
              <a:rPr lang="en-US"/>
              <a:t>, also known as </a:t>
            </a:r>
            <a:r>
              <a:rPr i="1" lang="en-US"/>
              <a:t>parent-child</a:t>
            </a:r>
            <a:r>
              <a:rPr lang="en-US"/>
              <a:t> relationship.</a:t>
            </a:r>
            <a:endParaRPr/>
          </a:p>
          <a:p>
            <a:pPr indent="-251459" lvl="0" marL="342900" rtl="0" algn="l">
              <a:spcBef>
                <a:spcPts val="1000"/>
              </a:spcBef>
              <a:spcAft>
                <a:spcPts val="0"/>
              </a:spcAft>
              <a:buSzPts val="1440"/>
              <a:buNone/>
            </a:pPr>
            <a:r>
              <a:t/>
            </a:r>
            <a:endParaRPr/>
          </a:p>
        </p:txBody>
      </p:sp>
      <p:sp>
        <p:nvSpPr>
          <p:cNvPr id="1250" name="Google Shape;1250;p12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251" name="Google Shape;1251;p12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252" name="Google Shape;1252;p12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Why use inheritance in java</a:t>
            </a:r>
            <a:br>
              <a:rPr b="1" lang="en-US"/>
            </a:br>
            <a:endParaRPr/>
          </a:p>
        </p:txBody>
      </p:sp>
      <p:sp>
        <p:nvSpPr>
          <p:cNvPr id="1258" name="Google Shape;1258;p12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For Method Overriding (so runtime polymorphism can be achieved).</a:t>
            </a:r>
            <a:endParaRPr/>
          </a:p>
          <a:p>
            <a:pPr indent="-342900" lvl="0" marL="342900" rtl="0" algn="l">
              <a:spcBef>
                <a:spcPts val="1000"/>
              </a:spcBef>
              <a:spcAft>
                <a:spcPts val="0"/>
              </a:spcAft>
              <a:buSzPts val="1440"/>
              <a:buChar char="►"/>
            </a:pPr>
            <a:r>
              <a:rPr lang="en-US"/>
              <a:t>For Code Reusability.</a:t>
            </a:r>
            <a:endParaRPr/>
          </a:p>
          <a:p>
            <a:pPr indent="-251459" lvl="0" marL="342900" rtl="0" algn="l">
              <a:spcBef>
                <a:spcPts val="1000"/>
              </a:spcBef>
              <a:spcAft>
                <a:spcPts val="0"/>
              </a:spcAft>
              <a:buSzPts val="1440"/>
              <a:buNone/>
            </a:pPr>
            <a:r>
              <a:t/>
            </a:r>
            <a:endParaRPr/>
          </a:p>
        </p:txBody>
      </p:sp>
      <p:sp>
        <p:nvSpPr>
          <p:cNvPr id="1259" name="Google Shape;1259;p1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260" name="Google Shape;1260;p1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261" name="Google Shape;1261;p1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2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Syntax of Java Inheritance</a:t>
            </a:r>
            <a:br>
              <a:rPr b="1" lang="en-US"/>
            </a:br>
            <a:endParaRPr/>
          </a:p>
        </p:txBody>
      </p:sp>
      <p:sp>
        <p:nvSpPr>
          <p:cNvPr id="1267" name="Google Shape;1267;p12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class Subclass-name extends Superclass-name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   //methods and fields  </a:t>
            </a:r>
            <a:endParaRPr/>
          </a:p>
          <a:p>
            <a:pPr indent="-342900" lvl="0" marL="342900" rtl="0" algn="l">
              <a:spcBef>
                <a:spcPts val="1000"/>
              </a:spcBef>
              <a:spcAft>
                <a:spcPts val="0"/>
              </a:spcAft>
              <a:buSzPts val="1440"/>
              <a:buChar char="►"/>
            </a:pPr>
            <a:r>
              <a:rPr lang="en-US"/>
              <a:t>}  </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Char char="►"/>
            </a:pPr>
            <a:r>
              <a:rPr lang="en-US"/>
              <a:t>The </a:t>
            </a:r>
            <a:r>
              <a:rPr b="1" lang="en-US"/>
              <a:t>extends keyword</a:t>
            </a:r>
            <a:r>
              <a:rPr lang="en-US"/>
              <a:t> indicates that you are making a new class that derives from an existing class.</a:t>
            </a:r>
            <a:endParaRPr/>
          </a:p>
          <a:p>
            <a:pPr indent="-342900" lvl="0" marL="342900" rtl="0" algn="l">
              <a:spcBef>
                <a:spcPts val="1000"/>
              </a:spcBef>
              <a:spcAft>
                <a:spcPts val="0"/>
              </a:spcAft>
              <a:buSzPts val="1440"/>
              <a:buChar char="►"/>
            </a:pPr>
            <a:r>
              <a:rPr lang="en-US"/>
              <a:t>In the terminology of Java, a class that is inherited is called a super class. The new class is called a subclass.</a:t>
            </a:r>
            <a:endParaRPr/>
          </a:p>
          <a:p>
            <a:pPr indent="-251459" lvl="0" marL="342900" rtl="0" algn="l">
              <a:spcBef>
                <a:spcPts val="1000"/>
              </a:spcBef>
              <a:spcAft>
                <a:spcPts val="0"/>
              </a:spcAft>
              <a:buSzPts val="1440"/>
              <a:buNone/>
            </a:pPr>
            <a:r>
              <a:t/>
            </a:r>
            <a:endParaRPr/>
          </a:p>
        </p:txBody>
      </p:sp>
      <p:sp>
        <p:nvSpPr>
          <p:cNvPr id="1268" name="Google Shape;1268;p1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269" name="Google Shape;1269;p1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270" name="Google Shape;1270;p1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Understanding the simple example of inheritance</a:t>
            </a:r>
            <a:br>
              <a:rPr b="1" lang="en-US"/>
            </a:br>
            <a:endParaRPr/>
          </a:p>
        </p:txBody>
      </p:sp>
      <p:pic>
        <p:nvPicPr>
          <p:cNvPr id="1276" name="Google Shape;1276;p128"/>
          <p:cNvPicPr preferRelativeResize="0"/>
          <p:nvPr>
            <p:ph idx="1" type="body"/>
          </p:nvPr>
        </p:nvPicPr>
        <p:blipFill rotWithShape="1">
          <a:blip r:embed="rId3">
            <a:alphaModFix/>
          </a:blip>
          <a:srcRect b="0" l="0" r="0" t="0"/>
          <a:stretch/>
        </p:blipFill>
        <p:spPr>
          <a:xfrm>
            <a:off x="3547145" y="2318072"/>
            <a:ext cx="2857748" cy="3566469"/>
          </a:xfrm>
          <a:prstGeom prst="rect">
            <a:avLst/>
          </a:prstGeom>
          <a:noFill/>
          <a:ln>
            <a:noFill/>
          </a:ln>
        </p:spPr>
      </p:pic>
      <p:sp>
        <p:nvSpPr>
          <p:cNvPr id="1277" name="Google Shape;1277;p1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278" name="Google Shape;1278;p1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279" name="Google Shape;1279;p1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1285" name="Google Shape;1285;p12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As displayed in the above figure, Programmer is the subclass and Employee is the superclass. Relationship between two classes is </a:t>
            </a:r>
            <a:r>
              <a:rPr b="1" lang="en-US"/>
              <a:t>Programmer IS-A Employee</a:t>
            </a:r>
            <a:r>
              <a:rPr lang="en-US"/>
              <a:t>.It means that Programmer is a type of Employee.</a:t>
            </a:r>
            <a:endParaRPr/>
          </a:p>
        </p:txBody>
      </p:sp>
      <p:sp>
        <p:nvSpPr>
          <p:cNvPr id="1286" name="Google Shape;1286;p12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287" name="Google Shape;1287;p12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288" name="Google Shape;1288;p12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Inheritance funny example</a:t>
            </a:r>
            <a:endParaRPr/>
          </a:p>
        </p:txBody>
      </p:sp>
      <p:pic>
        <p:nvPicPr>
          <p:cNvPr id="1294" name="Google Shape;1294;p130"/>
          <p:cNvPicPr preferRelativeResize="0"/>
          <p:nvPr>
            <p:ph idx="1" type="body"/>
          </p:nvPr>
        </p:nvPicPr>
        <p:blipFill rotWithShape="1">
          <a:blip r:embed="rId3">
            <a:alphaModFix/>
          </a:blip>
          <a:srcRect b="0" l="0" r="0" t="0"/>
          <a:stretch/>
        </p:blipFill>
        <p:spPr>
          <a:xfrm>
            <a:off x="2834536" y="2160588"/>
            <a:ext cx="4282965" cy="3881437"/>
          </a:xfrm>
          <a:prstGeom prst="rect">
            <a:avLst/>
          </a:prstGeom>
          <a:noFill/>
          <a:ln>
            <a:noFill/>
          </a:ln>
        </p:spPr>
      </p:pic>
      <p:sp>
        <p:nvSpPr>
          <p:cNvPr id="1295" name="Google Shape;1295;p13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296" name="Google Shape;1296;p13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297" name="Google Shape;1297;p13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Synonyms</a:t>
            </a:r>
            <a:endParaRPr/>
          </a:p>
        </p:txBody>
      </p:sp>
      <p:sp>
        <p:nvSpPr>
          <p:cNvPr id="1303" name="Google Shape;1303;p13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Parent		Super		Base</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Child			Sub			Derived</a:t>
            </a:r>
            <a:endParaRPr/>
          </a:p>
        </p:txBody>
      </p:sp>
      <p:sp>
        <p:nvSpPr>
          <p:cNvPr id="1304" name="Google Shape;1304;p13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305" name="Google Shape;1305;p13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306" name="Google Shape;1306;p13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OOPS Concepts</a:t>
            </a:r>
            <a:endParaRPr/>
          </a:p>
        </p:txBody>
      </p:sp>
      <p:sp>
        <p:nvSpPr>
          <p:cNvPr id="258" name="Google Shape;258;p1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Inheritance gives 🡪 Code reusability or Code sharing</a:t>
            </a:r>
            <a:endParaRPr/>
          </a:p>
          <a:p>
            <a:pPr indent="-342900" lvl="0" marL="342900" rtl="0" algn="l">
              <a:spcBef>
                <a:spcPts val="1000"/>
              </a:spcBef>
              <a:spcAft>
                <a:spcPts val="0"/>
              </a:spcAft>
              <a:buSzPts val="1440"/>
              <a:buChar char="►"/>
            </a:pPr>
            <a:r>
              <a:rPr lang="en-US"/>
              <a:t>Polymorphism gives🡪 Flexibility</a:t>
            </a:r>
            <a:endParaRPr/>
          </a:p>
          <a:p>
            <a:pPr indent="-342900" lvl="0" marL="342900" rtl="0" algn="l">
              <a:spcBef>
                <a:spcPts val="1000"/>
              </a:spcBef>
              <a:spcAft>
                <a:spcPts val="0"/>
              </a:spcAft>
              <a:buSzPts val="1440"/>
              <a:buChar char="►"/>
            </a:pPr>
            <a:r>
              <a:rPr lang="en-US"/>
              <a:t>Abstraction  gives 🡪 functionality to reduce the code</a:t>
            </a:r>
            <a:endParaRPr/>
          </a:p>
          <a:p>
            <a:pPr indent="-342900" lvl="0" marL="342900" rtl="0" algn="l">
              <a:spcBef>
                <a:spcPts val="1000"/>
              </a:spcBef>
              <a:spcAft>
                <a:spcPts val="0"/>
              </a:spcAft>
              <a:buSzPts val="1440"/>
              <a:buChar char="►"/>
            </a:pPr>
            <a:r>
              <a:rPr lang="en-US"/>
              <a:t>Encapsulation gives 🡪 security</a:t>
            </a:r>
            <a:endParaRPr/>
          </a:p>
        </p:txBody>
      </p:sp>
      <p:sp>
        <p:nvSpPr>
          <p:cNvPr id="259" name="Google Shape;259;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0" name="Google Shape;260;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1" name="Google Shape;261;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3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1312" name="Google Shape;1312;p13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313" name="Google Shape;1313;p13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314" name="Google Shape;1314;p13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15" name="Google Shape;1315;p132"/>
          <p:cNvSpPr txBox="1"/>
          <p:nvPr>
            <p:ph idx="1" type="body"/>
          </p:nvPr>
        </p:nvSpPr>
        <p:spPr>
          <a:xfrm>
            <a:off x="677334" y="1505391"/>
            <a:ext cx="9362778" cy="5191165"/>
          </a:xfrm>
          <a:prstGeom prst="rect">
            <a:avLst/>
          </a:prstGeom>
          <a:noFill/>
          <a:ln>
            <a:noFill/>
          </a:ln>
        </p:spPr>
        <p:txBody>
          <a:bodyPr anchorCtr="0" anchor="ctr" bIns="45700" lIns="91425" spcFirstLastPara="1" rIns="91425" wrap="square" tIns="45700">
            <a:spAutoFit/>
          </a:bodyPr>
          <a:lstStyle/>
          <a:p>
            <a:pPr indent="-287020" lvl="0" marL="342900" rtl="0" algn="l">
              <a:spcBef>
                <a:spcPts val="0"/>
              </a:spcBef>
              <a:spcAft>
                <a:spcPts val="0"/>
              </a:spcAft>
              <a:buSzPts val="880"/>
              <a:buNone/>
            </a:pPr>
            <a:r>
              <a:t/>
            </a:r>
            <a:endParaRPr sz="1100"/>
          </a:p>
          <a:p>
            <a:pPr indent="-342900" lvl="0" marL="342900" rtl="0" algn="l">
              <a:spcBef>
                <a:spcPts val="1000"/>
              </a:spcBef>
              <a:spcAft>
                <a:spcPts val="0"/>
              </a:spcAft>
              <a:buSzPts val="880"/>
              <a:buChar char="►"/>
            </a:pPr>
            <a:r>
              <a:rPr b="1" lang="en-US" sz="1100"/>
              <a:t>class Employee{</a:t>
            </a:r>
            <a:endParaRPr/>
          </a:p>
          <a:p>
            <a:pPr indent="-342900" lvl="0" marL="342900" rtl="0" algn="l">
              <a:spcBef>
                <a:spcPts val="1000"/>
              </a:spcBef>
              <a:spcAft>
                <a:spcPts val="0"/>
              </a:spcAft>
              <a:buSzPts val="880"/>
              <a:buChar char="►"/>
            </a:pPr>
            <a:r>
              <a:rPr b="1" lang="en-US" sz="1100"/>
              <a:t>int salary = 40000;</a:t>
            </a:r>
            <a:endParaRPr/>
          </a:p>
          <a:p>
            <a:pPr indent="-342900" lvl="0" marL="342900" rtl="0" algn="l">
              <a:spcBef>
                <a:spcPts val="1000"/>
              </a:spcBef>
              <a:spcAft>
                <a:spcPts val="0"/>
              </a:spcAft>
              <a:buSzPts val="880"/>
              <a:buChar char="►"/>
            </a:pPr>
            <a:r>
              <a:rPr lang="en-US" sz="1100"/>
              <a:t>}</a:t>
            </a:r>
            <a:endParaRPr/>
          </a:p>
          <a:p>
            <a:pPr indent="-287020" lvl="0" marL="342900" rtl="0" algn="l">
              <a:spcBef>
                <a:spcPts val="1000"/>
              </a:spcBef>
              <a:spcAft>
                <a:spcPts val="0"/>
              </a:spcAft>
              <a:buSzPts val="880"/>
              <a:buNone/>
            </a:pPr>
            <a:r>
              <a:t/>
            </a:r>
            <a:endParaRPr sz="1100"/>
          </a:p>
          <a:p>
            <a:pPr indent="-342900" lvl="0" marL="342900" rtl="0" algn="l">
              <a:spcBef>
                <a:spcPts val="1000"/>
              </a:spcBef>
              <a:spcAft>
                <a:spcPts val="0"/>
              </a:spcAft>
              <a:buSzPts val="880"/>
              <a:buChar char="►"/>
            </a:pPr>
            <a:r>
              <a:rPr b="1" lang="en-US" sz="1100"/>
              <a:t>public class Programmer extends Employee{</a:t>
            </a:r>
            <a:endParaRPr/>
          </a:p>
          <a:p>
            <a:pPr indent="-342900" lvl="0" marL="342900" rtl="0" algn="l">
              <a:spcBef>
                <a:spcPts val="1000"/>
              </a:spcBef>
              <a:spcAft>
                <a:spcPts val="0"/>
              </a:spcAft>
              <a:buSzPts val="880"/>
              <a:buChar char="►"/>
            </a:pPr>
            <a:r>
              <a:rPr b="1" lang="en-US" sz="1100"/>
              <a:t>int bonus = 10000;</a:t>
            </a:r>
            <a:endParaRPr/>
          </a:p>
          <a:p>
            <a:pPr indent="-287020" lvl="0" marL="342900" rtl="0" algn="l">
              <a:spcBef>
                <a:spcPts val="1000"/>
              </a:spcBef>
              <a:spcAft>
                <a:spcPts val="0"/>
              </a:spcAft>
              <a:buSzPts val="880"/>
              <a:buNone/>
            </a:pPr>
            <a:r>
              <a:t/>
            </a:r>
            <a:endParaRPr sz="1100"/>
          </a:p>
          <a:p>
            <a:pPr indent="-342900" lvl="0" marL="342900" rtl="0" algn="l">
              <a:spcBef>
                <a:spcPts val="1000"/>
              </a:spcBef>
              <a:spcAft>
                <a:spcPts val="0"/>
              </a:spcAft>
              <a:buSzPts val="880"/>
              <a:buChar char="►"/>
            </a:pPr>
            <a:r>
              <a:rPr b="1" lang="en-US" sz="1100"/>
              <a:t>public static void main(String[] args) {</a:t>
            </a:r>
            <a:endParaRPr/>
          </a:p>
          <a:p>
            <a:pPr indent="-342900" lvl="0" marL="342900" rtl="0" algn="l">
              <a:spcBef>
                <a:spcPts val="1000"/>
              </a:spcBef>
              <a:spcAft>
                <a:spcPts val="0"/>
              </a:spcAft>
              <a:buSzPts val="880"/>
              <a:buChar char="►"/>
            </a:pPr>
            <a:r>
              <a:rPr lang="en-US" sz="1100"/>
              <a:t>Programmer prog = </a:t>
            </a:r>
            <a:r>
              <a:rPr b="1" lang="en-US" sz="1100"/>
              <a:t>new Programmer();</a:t>
            </a:r>
            <a:endParaRPr/>
          </a:p>
          <a:p>
            <a:pPr indent="-342900" lvl="0" marL="342900" rtl="0" algn="l">
              <a:spcBef>
                <a:spcPts val="1000"/>
              </a:spcBef>
              <a:spcAft>
                <a:spcPts val="0"/>
              </a:spcAft>
              <a:buSzPts val="880"/>
              <a:buChar char="►"/>
            </a:pPr>
            <a:r>
              <a:rPr lang="en-US" sz="1100"/>
              <a:t>System.</a:t>
            </a:r>
            <a:r>
              <a:rPr i="1" lang="en-US" sz="1100"/>
              <a:t>out.println("bonus: "+prog.bonus);</a:t>
            </a:r>
            <a:endParaRPr/>
          </a:p>
          <a:p>
            <a:pPr indent="-342900" lvl="0" marL="342900" rtl="0" algn="l">
              <a:spcBef>
                <a:spcPts val="1000"/>
              </a:spcBef>
              <a:spcAft>
                <a:spcPts val="0"/>
              </a:spcAft>
              <a:buSzPts val="880"/>
              <a:buChar char="►"/>
            </a:pPr>
            <a:r>
              <a:rPr lang="en-US" sz="1100"/>
              <a:t>System.</a:t>
            </a:r>
            <a:r>
              <a:rPr i="1" lang="en-US" sz="1100"/>
              <a:t>out.println("salary: "+prog.salary);</a:t>
            </a:r>
            <a:endParaRPr/>
          </a:p>
          <a:p>
            <a:pPr indent="-342900" lvl="0" marL="342900" rtl="0" algn="l">
              <a:spcBef>
                <a:spcPts val="1000"/>
              </a:spcBef>
              <a:spcAft>
                <a:spcPts val="0"/>
              </a:spcAft>
              <a:buSzPts val="880"/>
              <a:buChar char="►"/>
            </a:pPr>
            <a:r>
              <a:rPr lang="en-US" sz="1100"/>
              <a:t>System.</a:t>
            </a:r>
            <a:r>
              <a:rPr i="1" lang="en-US" sz="1100"/>
              <a:t>out.println("Total Net sal: "+(prog.bonus+prog.salary));</a:t>
            </a:r>
            <a:endParaRPr/>
          </a:p>
          <a:p>
            <a:pPr indent="-287020" lvl="0" marL="342900" rtl="0" algn="l">
              <a:spcBef>
                <a:spcPts val="1000"/>
              </a:spcBef>
              <a:spcAft>
                <a:spcPts val="0"/>
              </a:spcAft>
              <a:buSzPts val="880"/>
              <a:buNone/>
            </a:pPr>
            <a:r>
              <a:t/>
            </a:r>
            <a:endParaRPr sz="1100"/>
          </a:p>
          <a:p>
            <a:pPr indent="-342900" lvl="0" marL="342900" rtl="0" algn="l">
              <a:spcBef>
                <a:spcPts val="1000"/>
              </a:spcBef>
              <a:spcAft>
                <a:spcPts val="0"/>
              </a:spcAft>
              <a:buSzPts val="880"/>
              <a:buChar char="►"/>
            </a:pPr>
            <a:r>
              <a:rPr lang="en-US" sz="1100"/>
              <a:t>}</a:t>
            </a:r>
            <a:endParaRPr/>
          </a:p>
          <a:p>
            <a:pPr indent="-287020" lvl="0" marL="342900" rtl="0" algn="l">
              <a:spcBef>
                <a:spcPts val="1000"/>
              </a:spcBef>
              <a:spcAft>
                <a:spcPts val="0"/>
              </a:spcAft>
              <a:buSzPts val="880"/>
              <a:buNone/>
            </a:pPr>
            <a:r>
              <a:t/>
            </a:r>
            <a:endParaRPr sz="1100"/>
          </a:p>
          <a:p>
            <a:pPr indent="-342900" lvl="0" marL="342900" rtl="0" algn="l">
              <a:spcBef>
                <a:spcPts val="1000"/>
              </a:spcBef>
              <a:spcAft>
                <a:spcPts val="0"/>
              </a:spcAft>
              <a:buSzPts val="880"/>
              <a:buChar char="►"/>
            </a:pPr>
            <a:r>
              <a:rPr lang="en-US" sz="1100"/>
              <a:t>}</a:t>
            </a:r>
            <a:endParaRPr/>
          </a:p>
          <a:p>
            <a:pPr indent="0" lvl="0" marL="0" marR="0" rtl="0" algn="l">
              <a:lnSpc>
                <a:spcPct val="100000"/>
              </a:lnSpc>
              <a:spcBef>
                <a:spcPts val="0"/>
              </a:spcBef>
              <a:spcAft>
                <a:spcPts val="0"/>
              </a:spcAft>
              <a:buClr>
                <a:srgbClr val="3F3F3F"/>
              </a:buClr>
              <a:buSzPts val="1100"/>
              <a:buFont typeface="Trebuchet MS"/>
              <a:buNone/>
            </a:pPr>
            <a:r>
              <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 </a:t>
            </a:r>
            <a:endParaRPr/>
          </a:p>
        </p:txBody>
      </p:sp>
      <p:sp>
        <p:nvSpPr>
          <p:cNvPr id="1321" name="Google Shape;1321;p13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322" name="Google Shape;1322;p13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323" name="Google Shape;1323;p13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scontent-sit4-1.xx.fbcdn.net/v/t1.0-9/13346519_1109431379115594_1668665150434751364_n.jpg?oh=89e048748c29732cd9e56247931e8141&amp;oe=57D07203" id="1324" name="Google Shape;1324;p133"/>
          <p:cNvPicPr preferRelativeResize="0"/>
          <p:nvPr>
            <p:ph idx="1" type="body"/>
          </p:nvPr>
        </p:nvPicPr>
        <p:blipFill rotWithShape="1">
          <a:blip r:embed="rId3">
            <a:alphaModFix/>
          </a:blip>
          <a:srcRect b="0" l="0" r="0" t="0"/>
          <a:stretch/>
        </p:blipFill>
        <p:spPr>
          <a:xfrm>
            <a:off x="2739974" y="2160588"/>
            <a:ext cx="4472090" cy="3881437"/>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3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Types of inheritance in java</a:t>
            </a:r>
            <a:br>
              <a:rPr b="1" lang="en-US"/>
            </a:br>
            <a:endParaRPr/>
          </a:p>
        </p:txBody>
      </p:sp>
      <p:sp>
        <p:nvSpPr>
          <p:cNvPr id="1330" name="Google Shape;1330;p13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On the basis of class, there can be three types of inheritance in java: single, multilevel and hierarchical.</a:t>
            </a:r>
            <a:endParaRPr/>
          </a:p>
          <a:p>
            <a:pPr indent="-342900" lvl="0" marL="342900" rtl="0" algn="l">
              <a:spcBef>
                <a:spcPts val="1000"/>
              </a:spcBef>
              <a:spcAft>
                <a:spcPts val="0"/>
              </a:spcAft>
              <a:buSzPts val="1440"/>
              <a:buChar char="►"/>
            </a:pPr>
            <a:r>
              <a:rPr lang="en-US"/>
              <a:t>In java programming, multiple and hybrid inheritance is supported through interface only. We will learn about interfaces later.</a:t>
            </a:r>
            <a:endParaRPr/>
          </a:p>
          <a:p>
            <a:pPr indent="-251459" lvl="0" marL="342900" rtl="0" algn="l">
              <a:spcBef>
                <a:spcPts val="1000"/>
              </a:spcBef>
              <a:spcAft>
                <a:spcPts val="0"/>
              </a:spcAft>
              <a:buSzPts val="1440"/>
              <a:buNone/>
            </a:pPr>
            <a:r>
              <a:t/>
            </a:r>
            <a:endParaRPr/>
          </a:p>
        </p:txBody>
      </p:sp>
      <p:sp>
        <p:nvSpPr>
          <p:cNvPr id="1331" name="Google Shape;1331;p13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332" name="Google Shape;1332;p13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333" name="Google Shape;1333;p13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3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Types of Multiple Inheritances</a:t>
            </a:r>
            <a:endParaRPr/>
          </a:p>
        </p:txBody>
      </p:sp>
      <p:pic>
        <p:nvPicPr>
          <p:cNvPr id="1339" name="Google Shape;1339;p135"/>
          <p:cNvPicPr preferRelativeResize="0"/>
          <p:nvPr>
            <p:ph idx="1" type="body"/>
          </p:nvPr>
        </p:nvPicPr>
        <p:blipFill rotWithShape="1">
          <a:blip r:embed="rId3">
            <a:alphaModFix/>
          </a:blip>
          <a:srcRect b="0" l="0" r="0" t="0"/>
          <a:stretch/>
        </p:blipFill>
        <p:spPr>
          <a:xfrm>
            <a:off x="1238085" y="2226624"/>
            <a:ext cx="7475868" cy="3749365"/>
          </a:xfrm>
          <a:prstGeom prst="rect">
            <a:avLst/>
          </a:prstGeom>
          <a:noFill/>
          <a:ln>
            <a:noFill/>
          </a:ln>
        </p:spPr>
      </p:pic>
      <p:sp>
        <p:nvSpPr>
          <p:cNvPr id="1340" name="Google Shape;1340;p13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341" name="Google Shape;1341;p13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342" name="Google Shape;1342;p13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3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1348" name="Google Shape;1348;p13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Multiple inheritance is not supported in java through class.</a:t>
            </a:r>
            <a:endParaRPr/>
          </a:p>
          <a:p>
            <a:pPr indent="-342900" lvl="0" marL="342900" rtl="0" algn="l">
              <a:spcBef>
                <a:spcPts val="1000"/>
              </a:spcBef>
              <a:spcAft>
                <a:spcPts val="0"/>
              </a:spcAft>
              <a:buSzPts val="1440"/>
              <a:buChar char="►"/>
            </a:pPr>
            <a:r>
              <a:rPr lang="en-US"/>
              <a:t>When a class extends multiple classes i.e. known as multiple inheritance. For Example:</a:t>
            </a:r>
            <a:endParaRPr/>
          </a:p>
        </p:txBody>
      </p:sp>
      <p:sp>
        <p:nvSpPr>
          <p:cNvPr id="1349" name="Google Shape;1349;p13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350" name="Google Shape;1350;p13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351" name="Google Shape;1351;p13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Types of Inheritance</a:t>
            </a:r>
            <a:endParaRPr/>
          </a:p>
        </p:txBody>
      </p:sp>
      <p:sp>
        <p:nvSpPr>
          <p:cNvPr id="1357" name="Google Shape;1357;p13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358" name="Google Shape;1358;p13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359" name="Google Shape;1359;p13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60" name="Google Shape;1360;p137"/>
          <p:cNvPicPr preferRelativeResize="0"/>
          <p:nvPr>
            <p:ph idx="1" type="body"/>
          </p:nvPr>
        </p:nvPicPr>
        <p:blipFill rotWithShape="1">
          <a:blip r:embed="rId3">
            <a:alphaModFix/>
          </a:blip>
          <a:srcRect b="0" l="0" r="0" t="0"/>
          <a:stretch/>
        </p:blipFill>
        <p:spPr>
          <a:xfrm>
            <a:off x="1420780" y="2160588"/>
            <a:ext cx="8509603" cy="3881437"/>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Why multiple inheritance is not supported in java?</a:t>
            </a:r>
            <a:br>
              <a:rPr b="1" lang="en-US"/>
            </a:br>
            <a:endParaRPr/>
          </a:p>
        </p:txBody>
      </p:sp>
      <p:sp>
        <p:nvSpPr>
          <p:cNvPr id="1366" name="Google Shape;1366;p13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To reduce the complexity and simplify the language, multiple inheritance is not supported in java. </a:t>
            </a:r>
            <a:endParaRPr/>
          </a:p>
          <a:p>
            <a:pPr indent="-342900" lvl="0" marL="342900" rtl="0" algn="l">
              <a:spcBef>
                <a:spcPts val="1000"/>
              </a:spcBef>
              <a:spcAft>
                <a:spcPts val="0"/>
              </a:spcAft>
              <a:buSzPts val="1440"/>
              <a:buChar char="►"/>
            </a:pPr>
            <a:r>
              <a:rPr lang="en-US"/>
              <a:t>Consider a scenario where A, B and C are three classes. The C class inherits A and B classes. If A and B classes have same method and you call it from child class object, there will be ambiguity to call method of A or B class.</a:t>
            </a:r>
            <a:endParaRPr/>
          </a:p>
          <a:p>
            <a:pPr indent="-342900" lvl="0" marL="342900" rtl="0" algn="l">
              <a:spcBef>
                <a:spcPts val="1000"/>
              </a:spcBef>
              <a:spcAft>
                <a:spcPts val="0"/>
              </a:spcAft>
              <a:buSzPts val="1440"/>
              <a:buChar char="►"/>
            </a:pPr>
            <a:r>
              <a:rPr lang="en-US"/>
              <a:t>Since compile time errors are better than runtime errors, java renders compile time error if you inherit 2 classes. So whether you have same method or different, there will be compile time error now.</a:t>
            </a:r>
            <a:endParaRPr/>
          </a:p>
          <a:p>
            <a:pPr indent="-251459" lvl="0" marL="342900" rtl="0" algn="l">
              <a:spcBef>
                <a:spcPts val="1000"/>
              </a:spcBef>
              <a:spcAft>
                <a:spcPts val="0"/>
              </a:spcAft>
              <a:buSzPts val="1440"/>
              <a:buNone/>
            </a:pPr>
            <a:r>
              <a:t/>
            </a:r>
            <a:endParaRPr/>
          </a:p>
        </p:txBody>
      </p:sp>
      <p:sp>
        <p:nvSpPr>
          <p:cNvPr id="1367" name="Google Shape;1367;p13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368" name="Google Shape;1368;p13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369" name="Google Shape;1369;p13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3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Ambiguity Problem</a:t>
            </a:r>
            <a:endParaRPr/>
          </a:p>
        </p:txBody>
      </p:sp>
      <p:pic>
        <p:nvPicPr>
          <p:cNvPr id="1375" name="Google Shape;1375;p139"/>
          <p:cNvPicPr preferRelativeResize="0"/>
          <p:nvPr>
            <p:ph idx="1" type="body"/>
          </p:nvPr>
        </p:nvPicPr>
        <p:blipFill rotWithShape="1">
          <a:blip r:embed="rId3">
            <a:alphaModFix/>
          </a:blip>
          <a:srcRect b="0" l="0" r="0" t="0"/>
          <a:stretch/>
        </p:blipFill>
        <p:spPr>
          <a:xfrm>
            <a:off x="2521581" y="2160588"/>
            <a:ext cx="4908876" cy="3881437"/>
          </a:xfrm>
          <a:prstGeom prst="rect">
            <a:avLst/>
          </a:prstGeom>
          <a:noFill/>
          <a:ln>
            <a:noFill/>
          </a:ln>
        </p:spPr>
      </p:pic>
      <p:sp>
        <p:nvSpPr>
          <p:cNvPr id="1376" name="Google Shape;1376;p13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377" name="Google Shape;1377;p13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378" name="Google Shape;1378;p13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1384" name="Google Shape;1384;p14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385" name="Google Shape;1385;p14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386" name="Google Shape;1386;p14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7" name="Google Shape;1387;p140"/>
          <p:cNvSpPr txBox="1"/>
          <p:nvPr>
            <p:ph idx="1" type="body"/>
          </p:nvPr>
        </p:nvSpPr>
        <p:spPr>
          <a:xfrm>
            <a:off x="677334" y="2160589"/>
            <a:ext cx="8596668" cy="3880773"/>
          </a:xfrm>
          <a:prstGeom prst="rect">
            <a:avLst/>
          </a:prstGeom>
          <a:noFill/>
          <a:ln>
            <a:noFill/>
          </a:ln>
        </p:spPr>
        <p:txBody>
          <a:bodyPr anchorCtr="0" anchor="ctr"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class A{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void msg(){System.out.println("Hello");}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class B{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void msg(){System.out.println("Welcome");}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class C extends A,B{//suppose if it were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Public Static void main(String args[]){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C obj=new C();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obj.msg();//Now which msg() method would be invoked?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a:p>
            <a:pPr indent="-11430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393" name="Google Shape;1393;p14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394" name="Google Shape;1394;p14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395" name="Google Shape;1395;p14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6" name="Google Shape;1396;p141"/>
          <p:cNvSpPr txBox="1"/>
          <p:nvPr>
            <p:ph idx="1" type="body"/>
          </p:nvPr>
        </p:nvSpPr>
        <p:spPr>
          <a:xfrm>
            <a:off x="677334" y="2160589"/>
            <a:ext cx="8596668" cy="388077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mo"/>
              <a:buNone/>
            </a:pPr>
            <a:r>
              <a:rPr b="0" i="0" lang="en-US" sz="1000" u="none" cap="none" strike="noStrike">
                <a:solidFill>
                  <a:schemeClr val="dk1"/>
                </a:solidFill>
                <a:latin typeface="Arimo"/>
                <a:ea typeface="Arimo"/>
                <a:cs typeface="Arimo"/>
                <a:sym typeface="Arimo"/>
              </a:rPr>
              <a:t>Compile Time Error</a:t>
            </a:r>
            <a:r>
              <a:rPr b="0" i="0" lang="en-US" sz="800" u="none" cap="none" strike="noStrike">
                <a:solidFill>
                  <a:schemeClr val="dk1"/>
                </a:solidFill>
              </a:rPr>
              <a:t> </a:t>
            </a:r>
            <a:endParaRPr b="0" i="0" sz="1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6"/>
          <p:cNvSpPr txBox="1"/>
          <p:nvPr>
            <p:ph type="title"/>
          </p:nvPr>
        </p:nvSpPr>
        <p:spPr>
          <a:xfrm>
            <a:off x="677334" y="320075"/>
            <a:ext cx="8596800" cy="13209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Advantage of OOPs over Procedure-oriented programming language</a:t>
            </a:r>
            <a:endParaRPr/>
          </a:p>
        </p:txBody>
      </p:sp>
      <p:sp>
        <p:nvSpPr>
          <p:cNvPr id="267" name="Google Shape;267;p1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1)OOPs makes software development and maintenance easier where as in Procedure-oriented programming language it is not easy to manage if code grows as project size grow</a:t>
            </a:r>
            <a:endParaRPr/>
          </a:p>
          <a:p>
            <a:pPr indent="-342900" lvl="0" marL="342900" rtl="0" algn="l">
              <a:spcBef>
                <a:spcPts val="1000"/>
              </a:spcBef>
              <a:spcAft>
                <a:spcPts val="0"/>
              </a:spcAft>
              <a:buSzPts val="1440"/>
              <a:buChar char="►"/>
            </a:pPr>
            <a:r>
              <a:rPr lang="en-US"/>
              <a:t>2) Code reusability or Code sharing</a:t>
            </a:r>
            <a:endParaRPr/>
          </a:p>
          <a:p>
            <a:pPr indent="-342900" lvl="0" marL="342900" rtl="0" algn="l">
              <a:spcBef>
                <a:spcPts val="1000"/>
              </a:spcBef>
              <a:spcAft>
                <a:spcPts val="0"/>
              </a:spcAft>
              <a:buSzPts val="1440"/>
              <a:buChar char="►"/>
            </a:pPr>
            <a:r>
              <a:rPr lang="en-US"/>
              <a:t>3) Flexibility</a:t>
            </a:r>
            <a:endParaRPr/>
          </a:p>
          <a:p>
            <a:pPr indent="-342900" lvl="0" marL="342900" rtl="0" algn="l">
              <a:spcBef>
                <a:spcPts val="1000"/>
              </a:spcBef>
              <a:spcAft>
                <a:spcPts val="0"/>
              </a:spcAft>
              <a:buSzPts val="1440"/>
              <a:buChar char="►"/>
            </a:pPr>
            <a:r>
              <a:rPr lang="en-US"/>
              <a:t>4) Functionality to reduce the code</a:t>
            </a:r>
            <a:endParaRPr/>
          </a:p>
          <a:p>
            <a:pPr indent="-342900" lvl="0" marL="342900" rtl="0" algn="l">
              <a:spcBef>
                <a:spcPts val="1000"/>
              </a:spcBef>
              <a:spcAft>
                <a:spcPts val="0"/>
              </a:spcAft>
              <a:buSzPts val="1440"/>
              <a:buChar char="►"/>
            </a:pPr>
            <a:r>
              <a:rPr lang="en-US"/>
              <a:t>5) security</a:t>
            </a:r>
            <a:endParaRPr/>
          </a:p>
          <a:p>
            <a:pPr indent="-251459" lvl="0" marL="342900" rtl="0" algn="l">
              <a:spcBef>
                <a:spcPts val="1000"/>
              </a:spcBef>
              <a:spcAft>
                <a:spcPts val="0"/>
              </a:spcAft>
              <a:buSzPts val="1440"/>
              <a:buNone/>
            </a:pPr>
            <a:r>
              <a:t/>
            </a:r>
            <a:endParaRPr/>
          </a:p>
        </p:txBody>
      </p:sp>
      <p:sp>
        <p:nvSpPr>
          <p:cNvPr id="268" name="Google Shape;268;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9" name="Google Shape;269;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0" name="Google Shape;270;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4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Aggregation in Java</a:t>
            </a:r>
            <a:br>
              <a:rPr b="1" lang="en-US"/>
            </a:br>
            <a:endParaRPr/>
          </a:p>
        </p:txBody>
      </p:sp>
      <p:sp>
        <p:nvSpPr>
          <p:cNvPr id="1402" name="Google Shape;1402;p14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a class have an entity reference, it is known as Aggregation. Aggregation represents HAS-A relationship. </a:t>
            </a:r>
            <a:endParaRPr/>
          </a:p>
          <a:p>
            <a:pPr indent="-342900" lvl="0" marL="342900" rtl="0" algn="l">
              <a:spcBef>
                <a:spcPts val="1000"/>
              </a:spcBef>
              <a:spcAft>
                <a:spcPts val="0"/>
              </a:spcAft>
              <a:buSzPts val="1440"/>
              <a:buChar char="►"/>
            </a:pPr>
            <a:r>
              <a:rPr lang="en-US"/>
              <a:t>Consider a situation, Employee object contains many information such as id, name, email ID etc. It contains one more object named address, which contains its own information such as city, state, country, zipcode etc.</a:t>
            </a:r>
            <a:endParaRPr/>
          </a:p>
          <a:p>
            <a:pPr indent="-251459" lvl="0" marL="342900" rtl="0" algn="l">
              <a:spcBef>
                <a:spcPts val="1000"/>
              </a:spcBef>
              <a:spcAft>
                <a:spcPts val="0"/>
              </a:spcAft>
              <a:buSzPts val="1440"/>
              <a:buNone/>
            </a:pPr>
            <a:r>
              <a:t/>
            </a:r>
            <a:endParaRPr/>
          </a:p>
        </p:txBody>
      </p:sp>
      <p:sp>
        <p:nvSpPr>
          <p:cNvPr id="1403" name="Google Shape;1403;p14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404" name="Google Shape;1404;p14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405" name="Google Shape;1405;p14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4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Is-A relation Examples</a:t>
            </a:r>
            <a:endParaRPr/>
          </a:p>
        </p:txBody>
      </p:sp>
      <p:sp>
        <p:nvSpPr>
          <p:cNvPr id="1411" name="Google Shape;1411;p14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IS- A relation</a:t>
            </a:r>
            <a:endParaRPr/>
          </a:p>
          <a:p>
            <a:pPr indent="-342900" lvl="0" marL="342900" rtl="0" algn="l">
              <a:spcBef>
                <a:spcPts val="1000"/>
              </a:spcBef>
              <a:spcAft>
                <a:spcPts val="0"/>
              </a:spcAft>
              <a:buSzPts val="1440"/>
              <a:buChar char="►"/>
            </a:pPr>
            <a:r>
              <a:rPr lang="en-US"/>
              <a:t>Vehicle			Animal</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Car				Cat</a:t>
            </a:r>
            <a:endParaRPr/>
          </a:p>
          <a:p>
            <a:pPr indent="-342900" lvl="0" marL="342900" rtl="0" algn="l">
              <a:spcBef>
                <a:spcPts val="1000"/>
              </a:spcBef>
              <a:spcAft>
                <a:spcPts val="0"/>
              </a:spcAft>
              <a:buSzPts val="1440"/>
              <a:buChar char="►"/>
            </a:pPr>
            <a:r>
              <a:rPr lang="en-US"/>
              <a:t>Eg:</a:t>
            </a:r>
            <a:endParaRPr/>
          </a:p>
          <a:p>
            <a:pPr indent="-342900" lvl="0" marL="342900" rtl="0" algn="l">
              <a:spcBef>
                <a:spcPts val="1000"/>
              </a:spcBef>
              <a:spcAft>
                <a:spcPts val="0"/>
              </a:spcAft>
              <a:buSzPts val="1440"/>
              <a:buChar char="►"/>
            </a:pPr>
            <a:r>
              <a:rPr lang="en-US"/>
              <a:t>Car is a Vehicle</a:t>
            </a:r>
            <a:endParaRPr/>
          </a:p>
          <a:p>
            <a:pPr indent="-342900" lvl="0" marL="342900" rtl="0" algn="l">
              <a:spcBef>
                <a:spcPts val="1000"/>
              </a:spcBef>
              <a:spcAft>
                <a:spcPts val="0"/>
              </a:spcAft>
              <a:buSzPts val="1440"/>
              <a:buChar char="►"/>
            </a:pPr>
            <a:r>
              <a:rPr lang="en-US"/>
              <a:t>Cat is a Animal</a:t>
            </a:r>
            <a:endParaRPr/>
          </a:p>
        </p:txBody>
      </p:sp>
      <p:sp>
        <p:nvSpPr>
          <p:cNvPr id="1412" name="Google Shape;1412;p14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413" name="Google Shape;1413;p14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414" name="Google Shape;1414;p14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4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Has-A relation example</a:t>
            </a:r>
            <a:endParaRPr/>
          </a:p>
        </p:txBody>
      </p:sp>
      <p:sp>
        <p:nvSpPr>
          <p:cNvPr id="1420" name="Google Shape;1420;p14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Vehicle -----	Engine</a:t>
            </a:r>
            <a:endParaRPr/>
          </a:p>
          <a:p>
            <a:pPr indent="-342900" lvl="0" marL="342900" rtl="0" algn="l">
              <a:spcBef>
                <a:spcPts val="1000"/>
              </a:spcBef>
              <a:spcAft>
                <a:spcPts val="0"/>
              </a:spcAft>
              <a:buSzPts val="1440"/>
              <a:buChar char="►"/>
            </a:pPr>
            <a:r>
              <a:rPr lang="en-US"/>
              <a:t>Vehicle Has A Engine</a:t>
            </a:r>
            <a:endParaRPr/>
          </a:p>
          <a:p>
            <a:pPr indent="-342900" lvl="0" marL="342900" rtl="0" algn="l">
              <a:spcBef>
                <a:spcPts val="1000"/>
              </a:spcBef>
              <a:spcAft>
                <a:spcPts val="0"/>
              </a:spcAft>
              <a:buSzPts val="1440"/>
              <a:buChar char="►"/>
            </a:pPr>
            <a:r>
              <a:rPr lang="en-US"/>
              <a:t>Employee – Address</a:t>
            </a:r>
            <a:endParaRPr/>
          </a:p>
          <a:p>
            <a:pPr indent="-342900" lvl="0" marL="342900" rtl="0" algn="l">
              <a:spcBef>
                <a:spcPts val="1000"/>
              </a:spcBef>
              <a:spcAft>
                <a:spcPts val="0"/>
              </a:spcAft>
              <a:buSzPts val="1440"/>
              <a:buChar char="►"/>
            </a:pPr>
            <a:r>
              <a:rPr lang="en-US"/>
              <a:t>Employee Has A address</a:t>
            </a:r>
            <a:endParaRPr/>
          </a:p>
        </p:txBody>
      </p:sp>
      <p:sp>
        <p:nvSpPr>
          <p:cNvPr id="1421" name="Google Shape;1421;p14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422" name="Google Shape;1422;p14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423" name="Google Shape;1423;p14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4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Why use Aggregation?</a:t>
            </a:r>
            <a:br>
              <a:rPr b="1" lang="en-US"/>
            </a:br>
            <a:endParaRPr/>
          </a:p>
        </p:txBody>
      </p:sp>
      <p:sp>
        <p:nvSpPr>
          <p:cNvPr id="1429" name="Google Shape;1429;p14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For Code Reusability.</a:t>
            </a:r>
            <a:endParaRPr/>
          </a:p>
        </p:txBody>
      </p:sp>
      <p:sp>
        <p:nvSpPr>
          <p:cNvPr id="1430" name="Google Shape;1430;p14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431" name="Google Shape;1431;p14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432" name="Google Shape;1432;p14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4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When use Aggregation?</a:t>
            </a:r>
            <a:br>
              <a:rPr b="1" lang="en-US"/>
            </a:br>
            <a:endParaRPr/>
          </a:p>
        </p:txBody>
      </p:sp>
      <p:sp>
        <p:nvSpPr>
          <p:cNvPr id="1438" name="Google Shape;1438;p14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Code reuse is also best achieved by aggregation when there is no is-a relationship.</a:t>
            </a:r>
            <a:endParaRPr/>
          </a:p>
          <a:p>
            <a:pPr indent="-342900" lvl="0" marL="342900" rtl="0" algn="l">
              <a:spcBef>
                <a:spcPts val="1000"/>
              </a:spcBef>
              <a:spcAft>
                <a:spcPts val="0"/>
              </a:spcAft>
              <a:buSzPts val="1440"/>
              <a:buChar char="►"/>
            </a:pPr>
            <a:r>
              <a:rPr lang="en-US"/>
              <a:t>Inheritance should be used only if the relationship is-a is maintained throughout the lifetime of the objects involved; otherwise, aggregation is the best choice.</a:t>
            </a:r>
            <a:endParaRPr/>
          </a:p>
          <a:p>
            <a:pPr indent="-251459" lvl="0" marL="342900" rtl="0" algn="l">
              <a:spcBef>
                <a:spcPts val="1000"/>
              </a:spcBef>
              <a:spcAft>
                <a:spcPts val="0"/>
              </a:spcAft>
              <a:buSzPts val="1440"/>
              <a:buNone/>
            </a:pPr>
            <a:r>
              <a:t/>
            </a:r>
            <a:endParaRPr/>
          </a:p>
        </p:txBody>
      </p:sp>
      <p:sp>
        <p:nvSpPr>
          <p:cNvPr id="1439" name="Google Shape;1439;p14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440" name="Google Shape;1440;p14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441" name="Google Shape;1441;p14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4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Understanding meaningful example of Aggregation</a:t>
            </a:r>
            <a:br>
              <a:rPr b="1" lang="en-US"/>
            </a:br>
            <a:endParaRPr/>
          </a:p>
        </p:txBody>
      </p:sp>
      <p:sp>
        <p:nvSpPr>
          <p:cNvPr id="1447" name="Google Shape;1447;p14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Employee has an object of Address, address object contains its own information such as city, state, country etc.</a:t>
            </a:r>
            <a:endParaRPr/>
          </a:p>
          <a:p>
            <a:pPr indent="-342900" lvl="0" marL="342900" rtl="0" algn="l">
              <a:spcBef>
                <a:spcPts val="1000"/>
              </a:spcBef>
              <a:spcAft>
                <a:spcPts val="0"/>
              </a:spcAft>
              <a:buSzPts val="1440"/>
              <a:buChar char="►"/>
            </a:pPr>
            <a:r>
              <a:rPr lang="en-US"/>
              <a:t> In such case relationship is Employee HAS-A address.</a:t>
            </a:r>
            <a:endParaRPr/>
          </a:p>
        </p:txBody>
      </p:sp>
      <p:sp>
        <p:nvSpPr>
          <p:cNvPr id="1448" name="Google Shape;1448;p14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449" name="Google Shape;1449;p14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450" name="Google Shape;1450;p14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48"/>
          <p:cNvSpPr txBox="1"/>
          <p:nvPr>
            <p:ph type="title"/>
          </p:nvPr>
        </p:nvSpPr>
        <p:spPr>
          <a:xfrm>
            <a:off x="677334" y="0"/>
            <a:ext cx="8596668" cy="97245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2800"/>
              <a:buFont typeface="Trebuchet MS"/>
              <a:buNone/>
            </a:pPr>
            <a:r>
              <a:rPr lang="en-US" sz="2800"/>
              <a:t>Employee has an entity reference address, so relationship is Employee HAS-A address. </a:t>
            </a:r>
            <a:endParaRPr/>
          </a:p>
        </p:txBody>
      </p:sp>
      <p:sp>
        <p:nvSpPr>
          <p:cNvPr id="1456" name="Google Shape;1456;p148"/>
          <p:cNvSpPr txBox="1"/>
          <p:nvPr>
            <p:ph idx="1" type="body"/>
          </p:nvPr>
        </p:nvSpPr>
        <p:spPr>
          <a:xfrm>
            <a:off x="677334" y="972457"/>
            <a:ext cx="8596668" cy="52541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Employee {</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int</a:t>
            </a:r>
            <a:r>
              <a:rPr b="1" lang="en-US">
                <a:solidFill>
                  <a:srgbClr val="000000"/>
                </a:solidFill>
                <a:latin typeface="Courier New"/>
                <a:ea typeface="Courier New"/>
                <a:cs typeface="Courier New"/>
                <a:sym typeface="Courier New"/>
              </a:rPr>
              <a:t> </a:t>
            </a:r>
            <a:r>
              <a:rPr b="1" lang="en-US">
                <a:solidFill>
                  <a:srgbClr val="0000C0"/>
                </a:solidFill>
                <a:latin typeface="Courier New"/>
                <a:ea typeface="Courier New"/>
                <a:cs typeface="Courier New"/>
                <a:sym typeface="Courier New"/>
              </a:rPr>
              <a:t>id</a:t>
            </a:r>
            <a:r>
              <a:rPr b="1" lang="en-US">
                <a:solidFill>
                  <a:srgbClr val="000000"/>
                </a:solidFill>
                <a:latin typeface="Courier New"/>
                <a:ea typeface="Courier New"/>
                <a:cs typeface="Courier New"/>
                <a:sym typeface="Courier New"/>
              </a:rPr>
              <a:t>=101;</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String </a:t>
            </a:r>
            <a:r>
              <a:rPr lang="en-US">
                <a:solidFill>
                  <a:srgbClr val="0000C0"/>
                </a:solidFill>
                <a:latin typeface="Courier New"/>
                <a:ea typeface="Courier New"/>
                <a:cs typeface="Courier New"/>
                <a:sym typeface="Courier New"/>
              </a:rPr>
              <a:t>name</a:t>
            </a:r>
            <a:r>
              <a:rPr lang="en-US">
                <a:solidFill>
                  <a:srgbClr val="000000"/>
                </a:solidFill>
                <a:latin typeface="Courier New"/>
                <a:ea typeface="Courier New"/>
                <a:cs typeface="Courier New"/>
                <a:sym typeface="Courier New"/>
              </a:rPr>
              <a:t>=</a:t>
            </a:r>
            <a:r>
              <a:rPr lang="en-US">
                <a:solidFill>
                  <a:srgbClr val="2A00FF"/>
                </a:solidFill>
                <a:latin typeface="Courier New"/>
                <a:ea typeface="Courier New"/>
                <a:cs typeface="Courier New"/>
                <a:sym typeface="Courier New"/>
              </a:rPr>
              <a:t>"AMR"</a:t>
            </a: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3F7F5F"/>
                </a:solidFill>
                <a:latin typeface="Courier New"/>
                <a:ea typeface="Courier New"/>
                <a:cs typeface="Courier New"/>
                <a:sym typeface="Courier New"/>
              </a:rPr>
              <a:t>//Employee Has an Address</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Address </a:t>
            </a:r>
            <a:r>
              <a:rPr lang="en-US">
                <a:solidFill>
                  <a:srgbClr val="0000C0"/>
                </a:solidFill>
                <a:latin typeface="Courier New"/>
                <a:ea typeface="Courier New"/>
                <a:cs typeface="Courier New"/>
                <a:sym typeface="Courier New"/>
              </a:rPr>
              <a:t>address</a:t>
            </a: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void</a:t>
            </a:r>
            <a:r>
              <a:rPr b="1" lang="en-US">
                <a:solidFill>
                  <a:srgbClr val="000000"/>
                </a:solidFill>
                <a:latin typeface="Courier New"/>
                <a:ea typeface="Courier New"/>
                <a:cs typeface="Courier New"/>
                <a:sym typeface="Courier New"/>
              </a:rPr>
              <a:t> main(String[] </a:t>
            </a:r>
            <a:r>
              <a:rPr b="1" lang="en-US">
                <a:solidFill>
                  <a:srgbClr val="6A3E3E"/>
                </a:solidFill>
                <a:latin typeface="Courier New"/>
                <a:ea typeface="Courier New"/>
                <a:cs typeface="Courier New"/>
                <a:sym typeface="Courier New"/>
              </a:rPr>
              <a:t>args</a:t>
            </a:r>
            <a:r>
              <a:rPr b="1" lang="en-US">
                <a:solidFill>
                  <a:srgbClr val="000000"/>
                </a:solidFill>
                <a:latin typeface="Courier New"/>
                <a:ea typeface="Courier New"/>
                <a:cs typeface="Courier New"/>
                <a:sym typeface="Courier New"/>
              </a:rPr>
              <a:t>) {</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Address </a:t>
            </a:r>
            <a:r>
              <a:rPr lang="en-US">
                <a:solidFill>
                  <a:srgbClr val="6A3E3E"/>
                </a:solidFill>
                <a:latin typeface="Courier New"/>
                <a:ea typeface="Courier New"/>
                <a:cs typeface="Courier New"/>
                <a:sym typeface="Courier New"/>
              </a:rPr>
              <a:t>address</a:t>
            </a:r>
            <a:r>
              <a:rPr lang="en-US">
                <a:solidFill>
                  <a:srgbClr val="000000"/>
                </a:solidFill>
                <a:latin typeface="Courier New"/>
                <a:ea typeface="Courier New"/>
                <a:cs typeface="Courier New"/>
                <a:sym typeface="Courier New"/>
              </a:rPr>
              <a:t> = </a:t>
            </a:r>
            <a:r>
              <a:rPr b="1" lang="en-US">
                <a:solidFill>
                  <a:srgbClr val="7F0055"/>
                </a:solidFill>
                <a:latin typeface="Courier New"/>
                <a:ea typeface="Courier New"/>
                <a:cs typeface="Courier New"/>
                <a:sym typeface="Courier New"/>
              </a:rPr>
              <a:t>new</a:t>
            </a:r>
            <a:r>
              <a:rPr b="1" lang="en-US">
                <a:solidFill>
                  <a:srgbClr val="000000"/>
                </a:solidFill>
                <a:latin typeface="Courier New"/>
                <a:ea typeface="Courier New"/>
                <a:cs typeface="Courier New"/>
                <a:sym typeface="Courier New"/>
              </a:rPr>
              <a:t> Address();</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Employee </a:t>
            </a:r>
            <a:r>
              <a:rPr lang="en-US">
                <a:solidFill>
                  <a:srgbClr val="6A3E3E"/>
                </a:solidFill>
                <a:latin typeface="Courier New"/>
                <a:ea typeface="Courier New"/>
                <a:cs typeface="Courier New"/>
                <a:sym typeface="Courier New"/>
              </a:rPr>
              <a:t>e</a:t>
            </a:r>
            <a:r>
              <a:rPr lang="en-US">
                <a:solidFill>
                  <a:srgbClr val="000000"/>
                </a:solidFill>
                <a:latin typeface="Courier New"/>
                <a:ea typeface="Courier New"/>
                <a:cs typeface="Courier New"/>
                <a:sym typeface="Courier New"/>
              </a:rPr>
              <a:t> = </a:t>
            </a:r>
            <a:r>
              <a:rPr b="1" lang="en-US">
                <a:solidFill>
                  <a:srgbClr val="7F0055"/>
                </a:solidFill>
                <a:latin typeface="Courier New"/>
                <a:ea typeface="Courier New"/>
                <a:cs typeface="Courier New"/>
                <a:sym typeface="Courier New"/>
              </a:rPr>
              <a:t>new</a:t>
            </a:r>
            <a:r>
              <a:rPr b="1" lang="en-US">
                <a:solidFill>
                  <a:srgbClr val="000000"/>
                </a:solidFill>
                <a:latin typeface="Courier New"/>
                <a:ea typeface="Courier New"/>
                <a:cs typeface="Courier New"/>
                <a:sym typeface="Courier New"/>
              </a:rPr>
              <a:t> Employee();</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"Employee details.... "</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6A3E3E"/>
                </a:solidFill>
                <a:latin typeface="Courier New"/>
                <a:ea typeface="Courier New"/>
                <a:cs typeface="Courier New"/>
                <a:sym typeface="Courier New"/>
              </a:rPr>
              <a:t>e</a:t>
            </a:r>
            <a:r>
              <a:rPr b="1" i="1" lang="en-US">
                <a:solidFill>
                  <a:srgbClr val="000000"/>
                </a:solidFill>
                <a:latin typeface="Courier New"/>
                <a:ea typeface="Courier New"/>
                <a:cs typeface="Courier New"/>
                <a:sym typeface="Courier New"/>
              </a:rPr>
              <a:t>.</a:t>
            </a:r>
            <a:r>
              <a:rPr b="1" i="1" lang="en-US">
                <a:solidFill>
                  <a:srgbClr val="0000C0"/>
                </a:solidFill>
                <a:latin typeface="Courier New"/>
                <a:ea typeface="Courier New"/>
                <a:cs typeface="Courier New"/>
                <a:sym typeface="Courier New"/>
              </a:rPr>
              <a:t>id</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6A3E3E"/>
                </a:solidFill>
                <a:latin typeface="Courier New"/>
                <a:ea typeface="Courier New"/>
                <a:cs typeface="Courier New"/>
                <a:sym typeface="Courier New"/>
              </a:rPr>
              <a:t>e</a:t>
            </a:r>
            <a:r>
              <a:rPr b="1" i="1" lang="en-US">
                <a:solidFill>
                  <a:srgbClr val="000000"/>
                </a:solidFill>
                <a:latin typeface="Courier New"/>
                <a:ea typeface="Courier New"/>
                <a:cs typeface="Courier New"/>
                <a:sym typeface="Courier New"/>
              </a:rPr>
              <a:t>.</a:t>
            </a:r>
            <a:r>
              <a:rPr b="1" i="1" lang="en-US">
                <a:solidFill>
                  <a:srgbClr val="0000C0"/>
                </a:solidFill>
                <a:latin typeface="Courier New"/>
                <a:ea typeface="Courier New"/>
                <a:cs typeface="Courier New"/>
                <a:sym typeface="Courier New"/>
              </a:rPr>
              <a:t>name</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6A3E3E"/>
                </a:solidFill>
                <a:latin typeface="Courier New"/>
                <a:ea typeface="Courier New"/>
                <a:cs typeface="Courier New"/>
                <a:sym typeface="Courier New"/>
              </a:rPr>
              <a:t>address</a:t>
            </a:r>
            <a:r>
              <a:rPr b="1" i="1" lang="en-US">
                <a:solidFill>
                  <a:srgbClr val="000000"/>
                </a:solidFill>
                <a:latin typeface="Courier New"/>
                <a:ea typeface="Courier New"/>
                <a:cs typeface="Courier New"/>
                <a:sym typeface="Courier New"/>
              </a:rPr>
              <a:t>.</a:t>
            </a:r>
            <a:r>
              <a:rPr b="1" i="1" lang="en-US">
                <a:solidFill>
                  <a:srgbClr val="0000C0"/>
                </a:solidFill>
                <a:latin typeface="Courier New"/>
                <a:ea typeface="Courier New"/>
                <a:cs typeface="Courier New"/>
                <a:sym typeface="Courier New"/>
              </a:rPr>
              <a:t>city</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251459" lvl="0" marL="342900" rtl="0" algn="l">
              <a:spcBef>
                <a:spcPts val="1000"/>
              </a:spcBef>
              <a:spcAft>
                <a:spcPts val="0"/>
              </a:spcAft>
              <a:buSzPts val="1440"/>
              <a:buNone/>
            </a:pPr>
            <a:r>
              <a:t/>
            </a:r>
            <a:endParaRPr/>
          </a:p>
        </p:txBody>
      </p:sp>
      <p:sp>
        <p:nvSpPr>
          <p:cNvPr id="1457" name="Google Shape;1457;p1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458" name="Google Shape;1458;p1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459" name="Google Shape;1459;p1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4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Address.java</a:t>
            </a:r>
            <a:endParaRPr/>
          </a:p>
        </p:txBody>
      </p:sp>
      <p:sp>
        <p:nvSpPr>
          <p:cNvPr id="1465" name="Google Shape;1465;p14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Address {</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String </a:t>
            </a:r>
            <a:r>
              <a:rPr lang="en-US">
                <a:solidFill>
                  <a:srgbClr val="0000C0"/>
                </a:solidFill>
                <a:latin typeface="Courier New"/>
                <a:ea typeface="Courier New"/>
                <a:cs typeface="Courier New"/>
                <a:sym typeface="Courier New"/>
              </a:rPr>
              <a:t>city</a:t>
            </a:r>
            <a:r>
              <a:rPr lang="en-US">
                <a:solidFill>
                  <a:srgbClr val="000000"/>
                </a:solidFill>
                <a:latin typeface="Courier New"/>
                <a:ea typeface="Courier New"/>
                <a:cs typeface="Courier New"/>
                <a:sym typeface="Courier New"/>
              </a:rPr>
              <a:t>=</a:t>
            </a:r>
            <a:r>
              <a:rPr lang="en-US">
                <a:solidFill>
                  <a:srgbClr val="2A00FF"/>
                </a:solidFill>
                <a:latin typeface="Courier New"/>
                <a:ea typeface="Courier New"/>
                <a:cs typeface="Courier New"/>
                <a:sym typeface="Courier New"/>
              </a:rPr>
              <a:t>"Hyderabad"</a:t>
            </a: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String </a:t>
            </a:r>
            <a:r>
              <a:rPr lang="en-US">
                <a:solidFill>
                  <a:srgbClr val="0000C0"/>
                </a:solidFill>
                <a:latin typeface="Courier New"/>
                <a:ea typeface="Courier New"/>
                <a:cs typeface="Courier New"/>
                <a:sym typeface="Courier New"/>
              </a:rPr>
              <a:t>state</a:t>
            </a:r>
            <a:r>
              <a:rPr lang="en-US">
                <a:solidFill>
                  <a:srgbClr val="000000"/>
                </a:solidFill>
                <a:latin typeface="Courier New"/>
                <a:ea typeface="Courier New"/>
                <a:cs typeface="Courier New"/>
                <a:sym typeface="Courier New"/>
              </a:rPr>
              <a:t> = </a:t>
            </a:r>
            <a:r>
              <a:rPr lang="en-US">
                <a:solidFill>
                  <a:srgbClr val="2A00FF"/>
                </a:solidFill>
                <a:latin typeface="Courier New"/>
                <a:ea typeface="Courier New"/>
                <a:cs typeface="Courier New"/>
                <a:sym typeface="Courier New"/>
              </a:rPr>
              <a:t>"Telangana"</a:t>
            </a: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p:txBody>
      </p:sp>
      <p:sp>
        <p:nvSpPr>
          <p:cNvPr id="1466" name="Google Shape;1466;p1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467" name="Google Shape;1467;p1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468" name="Google Shape;1468;p1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50"/>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4800"/>
              <a:buFont typeface="Trebuchet MS"/>
              <a:buNone/>
            </a:pPr>
            <a:r>
              <a:rPr b="1" lang="en-US" sz="4800"/>
              <a:t>Method Overriding in Java</a:t>
            </a:r>
            <a:br>
              <a:rPr b="1" lang="en-US" sz="4800"/>
            </a:br>
            <a:endParaRPr sz="4800"/>
          </a:p>
        </p:txBody>
      </p:sp>
      <p:sp>
        <p:nvSpPr>
          <p:cNvPr id="1474" name="Google Shape;1474;p150"/>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Method overriding</a:t>
            </a:r>
            <a:endParaRPr/>
          </a:p>
        </p:txBody>
      </p:sp>
      <p:sp>
        <p:nvSpPr>
          <p:cNvPr id="1475" name="Google Shape;1475;p1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476" name="Google Shape;1476;p1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477" name="Google Shape;1477;p1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5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Method Overriding</a:t>
            </a:r>
            <a:endParaRPr/>
          </a:p>
        </p:txBody>
      </p:sp>
      <p:sp>
        <p:nvSpPr>
          <p:cNvPr id="1483" name="Google Shape;1483;p15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subclass (child class) has the same method as declared in the parent class, it is known as </a:t>
            </a:r>
            <a:r>
              <a:rPr b="1" lang="en-US"/>
              <a:t>method overriding in java</a:t>
            </a:r>
            <a:r>
              <a:rPr lang="en-US"/>
              <a:t>. </a:t>
            </a:r>
            <a:endParaRPr/>
          </a:p>
          <a:p>
            <a:pPr indent="-342900" lvl="0" marL="342900" rtl="0" algn="l">
              <a:spcBef>
                <a:spcPts val="1000"/>
              </a:spcBef>
              <a:spcAft>
                <a:spcPts val="0"/>
              </a:spcAft>
              <a:buSzPts val="1440"/>
              <a:buChar char="►"/>
            </a:pPr>
            <a:r>
              <a:rPr lang="en-US"/>
              <a:t>In other words, If subclass provides the specific implementation of the method that has been provided by one of its parent class, it is known as method overriding.</a:t>
            </a:r>
            <a:endParaRPr/>
          </a:p>
        </p:txBody>
      </p:sp>
      <p:sp>
        <p:nvSpPr>
          <p:cNvPr id="1484" name="Google Shape;1484;p1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485" name="Google Shape;1485;p1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486" name="Google Shape;1486;p1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83">
                                            <p:txEl>
                                              <p:pRg end="0" st="0"/>
                                            </p:txEl>
                                          </p:spTgt>
                                        </p:tgtEl>
                                        <p:attrNameLst>
                                          <p:attrName>style.visibility</p:attrName>
                                        </p:attrNameLst>
                                      </p:cBhvr>
                                      <p:to>
                                        <p:strVal val="visible"/>
                                      </p:to>
                                    </p:set>
                                    <p:anim calcmode="lin" valueType="num">
                                      <p:cBhvr additive="base">
                                        <p:cTn dur="500"/>
                                        <p:tgtEl>
                                          <p:spTgt spid="148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83">
                                            <p:txEl>
                                              <p:pRg end="1" st="1"/>
                                            </p:txEl>
                                          </p:spTgt>
                                        </p:tgtEl>
                                        <p:attrNameLst>
                                          <p:attrName>style.visibility</p:attrName>
                                        </p:attrNameLst>
                                      </p:cBhvr>
                                      <p:to>
                                        <p:strVal val="visible"/>
                                      </p:to>
                                    </p:set>
                                    <p:anim calcmode="lin" valueType="num">
                                      <p:cBhvr additive="base">
                                        <p:cTn dur="500"/>
                                        <p:tgtEl>
                                          <p:spTgt spid="148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Advantage of OOPs over Procedure-oriented programming language</a:t>
            </a:r>
            <a:br>
              <a:rPr b="1" lang="en-US"/>
            </a:br>
            <a:endParaRPr/>
          </a:p>
        </p:txBody>
      </p:sp>
      <p:pic>
        <p:nvPicPr>
          <p:cNvPr id="276" name="Google Shape;276;p17"/>
          <p:cNvPicPr preferRelativeResize="0"/>
          <p:nvPr>
            <p:ph idx="1" type="body"/>
          </p:nvPr>
        </p:nvPicPr>
        <p:blipFill rotWithShape="1">
          <a:blip r:embed="rId3">
            <a:alphaModFix/>
          </a:blip>
          <a:srcRect b="0" l="0" r="0" t="0"/>
          <a:stretch/>
        </p:blipFill>
        <p:spPr>
          <a:xfrm>
            <a:off x="1139016" y="2958207"/>
            <a:ext cx="7674005" cy="2286198"/>
          </a:xfrm>
          <a:prstGeom prst="rect">
            <a:avLst/>
          </a:prstGeom>
          <a:noFill/>
          <a:ln>
            <a:noFill/>
          </a:ln>
        </p:spPr>
      </p:pic>
      <p:sp>
        <p:nvSpPr>
          <p:cNvPr id="277" name="Google Shape;277;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8" name="Google Shape;278;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9" name="Google Shape;279;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5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Usage of Java Method Overriding</a:t>
            </a:r>
            <a:br>
              <a:rPr b="1" lang="en-US"/>
            </a:br>
            <a:endParaRPr/>
          </a:p>
        </p:txBody>
      </p:sp>
      <p:sp>
        <p:nvSpPr>
          <p:cNvPr id="1492" name="Google Shape;1492;p15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Method overriding is used to provide specific implementation of a method that is already provided by its super class.</a:t>
            </a:r>
            <a:endParaRPr/>
          </a:p>
          <a:p>
            <a:pPr indent="-342900" lvl="0" marL="342900" rtl="0" algn="l">
              <a:spcBef>
                <a:spcPts val="1000"/>
              </a:spcBef>
              <a:spcAft>
                <a:spcPts val="0"/>
              </a:spcAft>
              <a:buSzPts val="1440"/>
              <a:buChar char="►"/>
            </a:pPr>
            <a:r>
              <a:rPr lang="en-US"/>
              <a:t>Method overriding is used for runtime polymorphism</a:t>
            </a:r>
            <a:endParaRPr/>
          </a:p>
          <a:p>
            <a:pPr indent="-251459" lvl="0" marL="342900" rtl="0" algn="l">
              <a:spcBef>
                <a:spcPts val="1000"/>
              </a:spcBef>
              <a:spcAft>
                <a:spcPts val="0"/>
              </a:spcAft>
              <a:buSzPts val="1440"/>
              <a:buNone/>
            </a:pPr>
            <a:r>
              <a:t/>
            </a:r>
            <a:endParaRPr/>
          </a:p>
        </p:txBody>
      </p:sp>
      <p:sp>
        <p:nvSpPr>
          <p:cNvPr id="1493" name="Google Shape;1493;p15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494" name="Google Shape;1494;p15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495" name="Google Shape;1495;p15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2">
                                            <p:txEl>
                                              <p:pRg end="0" st="0"/>
                                            </p:txEl>
                                          </p:spTgt>
                                        </p:tgtEl>
                                        <p:attrNameLst>
                                          <p:attrName>style.visibility</p:attrName>
                                        </p:attrNameLst>
                                      </p:cBhvr>
                                      <p:to>
                                        <p:strVal val="visible"/>
                                      </p:to>
                                    </p:set>
                                    <p:anim calcmode="lin" valueType="num">
                                      <p:cBhvr additive="base">
                                        <p:cTn dur="500"/>
                                        <p:tgtEl>
                                          <p:spTgt spid="149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2">
                                            <p:txEl>
                                              <p:pRg end="1" st="1"/>
                                            </p:txEl>
                                          </p:spTgt>
                                        </p:tgtEl>
                                        <p:attrNameLst>
                                          <p:attrName>style.visibility</p:attrName>
                                        </p:attrNameLst>
                                      </p:cBhvr>
                                      <p:to>
                                        <p:strVal val="visible"/>
                                      </p:to>
                                    </p:set>
                                    <p:anim calcmode="lin" valueType="num">
                                      <p:cBhvr additive="base">
                                        <p:cTn dur="500"/>
                                        <p:tgtEl>
                                          <p:spTgt spid="149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2">
                                            <p:txEl>
                                              <p:pRg end="2" st="2"/>
                                            </p:txEl>
                                          </p:spTgt>
                                        </p:tgtEl>
                                        <p:attrNameLst>
                                          <p:attrName>style.visibility</p:attrName>
                                        </p:attrNameLst>
                                      </p:cBhvr>
                                      <p:to>
                                        <p:strVal val="visible"/>
                                      </p:to>
                                    </p:set>
                                    <p:anim calcmode="lin" valueType="num">
                                      <p:cBhvr additive="base">
                                        <p:cTn dur="500"/>
                                        <p:tgtEl>
                                          <p:spTgt spid="149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5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Rules for Java Method Overriding</a:t>
            </a:r>
            <a:br>
              <a:rPr b="1" lang="en-US"/>
            </a:br>
            <a:endParaRPr/>
          </a:p>
        </p:txBody>
      </p:sp>
      <p:sp>
        <p:nvSpPr>
          <p:cNvPr id="1501" name="Google Shape;1501;p15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method must have same name as in the parent class</a:t>
            </a:r>
            <a:endParaRPr/>
          </a:p>
          <a:p>
            <a:pPr indent="-342900" lvl="0" marL="342900" rtl="0" algn="l">
              <a:spcBef>
                <a:spcPts val="1000"/>
              </a:spcBef>
              <a:spcAft>
                <a:spcPts val="0"/>
              </a:spcAft>
              <a:buSzPts val="1440"/>
              <a:buChar char="►"/>
            </a:pPr>
            <a:r>
              <a:rPr lang="en-US"/>
              <a:t>method must have same parameter as in the parent class.</a:t>
            </a:r>
            <a:endParaRPr/>
          </a:p>
          <a:p>
            <a:pPr indent="-342900" lvl="0" marL="342900" rtl="0" algn="l">
              <a:spcBef>
                <a:spcPts val="1000"/>
              </a:spcBef>
              <a:spcAft>
                <a:spcPts val="0"/>
              </a:spcAft>
              <a:buSzPts val="1440"/>
              <a:buChar char="►"/>
            </a:pPr>
            <a:r>
              <a:rPr lang="en-US"/>
              <a:t>must be IS-A relationship (inheritance).</a:t>
            </a:r>
            <a:endParaRPr/>
          </a:p>
          <a:p>
            <a:pPr indent="-251459" lvl="0" marL="342900" rtl="0" algn="l">
              <a:spcBef>
                <a:spcPts val="1000"/>
              </a:spcBef>
              <a:spcAft>
                <a:spcPts val="0"/>
              </a:spcAft>
              <a:buSzPts val="1440"/>
              <a:buNone/>
            </a:pPr>
            <a:r>
              <a:t/>
            </a:r>
            <a:endParaRPr/>
          </a:p>
        </p:txBody>
      </p:sp>
      <p:sp>
        <p:nvSpPr>
          <p:cNvPr id="1502" name="Google Shape;1502;p15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03" name="Google Shape;1503;p15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04" name="Google Shape;1504;p15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1">
                                            <p:txEl>
                                              <p:pRg end="0" st="0"/>
                                            </p:txEl>
                                          </p:spTgt>
                                        </p:tgtEl>
                                        <p:attrNameLst>
                                          <p:attrName>style.visibility</p:attrName>
                                        </p:attrNameLst>
                                      </p:cBhvr>
                                      <p:to>
                                        <p:strVal val="visible"/>
                                      </p:to>
                                    </p:set>
                                    <p:anim calcmode="lin" valueType="num">
                                      <p:cBhvr additive="base">
                                        <p:cTn dur="500"/>
                                        <p:tgtEl>
                                          <p:spTgt spid="150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1">
                                            <p:txEl>
                                              <p:pRg end="1" st="1"/>
                                            </p:txEl>
                                          </p:spTgt>
                                        </p:tgtEl>
                                        <p:attrNameLst>
                                          <p:attrName>style.visibility</p:attrName>
                                        </p:attrNameLst>
                                      </p:cBhvr>
                                      <p:to>
                                        <p:strVal val="visible"/>
                                      </p:to>
                                    </p:set>
                                    <p:anim calcmode="lin" valueType="num">
                                      <p:cBhvr additive="base">
                                        <p:cTn dur="500"/>
                                        <p:tgtEl>
                                          <p:spTgt spid="150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1">
                                            <p:txEl>
                                              <p:pRg end="2" st="2"/>
                                            </p:txEl>
                                          </p:spTgt>
                                        </p:tgtEl>
                                        <p:attrNameLst>
                                          <p:attrName>style.visibility</p:attrName>
                                        </p:attrNameLst>
                                      </p:cBhvr>
                                      <p:to>
                                        <p:strVal val="visible"/>
                                      </p:to>
                                    </p:set>
                                    <p:anim calcmode="lin" valueType="num">
                                      <p:cBhvr additive="base">
                                        <p:cTn dur="500"/>
                                        <p:tgtEl>
                                          <p:spTgt spid="150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01">
                                            <p:txEl>
                                              <p:pRg end="3" st="3"/>
                                            </p:txEl>
                                          </p:spTgt>
                                        </p:tgtEl>
                                        <p:attrNameLst>
                                          <p:attrName>style.visibility</p:attrName>
                                        </p:attrNameLst>
                                      </p:cBhvr>
                                      <p:to>
                                        <p:strVal val="visible"/>
                                      </p:to>
                                    </p:set>
                                    <p:anim calcmode="lin" valueType="num">
                                      <p:cBhvr additive="base">
                                        <p:cTn dur="500"/>
                                        <p:tgtEl>
                                          <p:spTgt spid="150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5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Understanding the problem without method overriding</a:t>
            </a:r>
            <a:br>
              <a:rPr b="1" lang="en-US"/>
            </a:br>
            <a:endParaRPr/>
          </a:p>
        </p:txBody>
      </p:sp>
      <p:sp>
        <p:nvSpPr>
          <p:cNvPr id="1510" name="Google Shape;1510;p15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440"/>
              <a:buNone/>
            </a:pPr>
            <a:r>
              <a:rPr lang="en-US"/>
              <a:t>class Vehicle{  </a:t>
            </a:r>
            <a:endParaRPr/>
          </a:p>
          <a:p>
            <a:pPr indent="0" lvl="0" marL="0" rtl="0" algn="l">
              <a:spcBef>
                <a:spcPts val="1000"/>
              </a:spcBef>
              <a:spcAft>
                <a:spcPts val="0"/>
              </a:spcAft>
              <a:buSzPts val="1440"/>
              <a:buNone/>
            </a:pPr>
            <a:r>
              <a:rPr lang="en-US"/>
              <a:t>  void run(){System.out.println("Vehicle is running");}  </a:t>
            </a:r>
            <a:endParaRPr/>
          </a:p>
          <a:p>
            <a:pPr indent="0" lvl="0" marL="0" rtl="0" algn="l">
              <a:spcBef>
                <a:spcPts val="1000"/>
              </a:spcBef>
              <a:spcAft>
                <a:spcPts val="0"/>
              </a:spcAft>
              <a:buSzPts val="1440"/>
              <a:buNone/>
            </a:pPr>
            <a:r>
              <a:rPr lang="en-US"/>
              <a:t>}  </a:t>
            </a:r>
            <a:endParaRPr/>
          </a:p>
          <a:p>
            <a:pPr indent="0" lvl="0" marL="0" rtl="0" algn="l">
              <a:spcBef>
                <a:spcPts val="1000"/>
              </a:spcBef>
              <a:spcAft>
                <a:spcPts val="0"/>
              </a:spcAft>
              <a:buSzPts val="1440"/>
              <a:buNone/>
            </a:pPr>
            <a:r>
              <a:rPr lang="en-US"/>
              <a:t>class Bike extends Vehicle{  </a:t>
            </a:r>
            <a:endParaRPr/>
          </a:p>
          <a:p>
            <a:pPr indent="0" lvl="0" marL="0" rtl="0" algn="l">
              <a:spcBef>
                <a:spcPts val="1000"/>
              </a:spcBef>
              <a:spcAft>
                <a:spcPts val="0"/>
              </a:spcAft>
              <a:buSzPts val="1440"/>
              <a:buNone/>
            </a:pPr>
            <a:r>
              <a:rPr lang="en-US"/>
              <a:t>    </a:t>
            </a:r>
            <a:endParaRPr/>
          </a:p>
          <a:p>
            <a:pPr indent="0" lvl="0" marL="0" rtl="0" algn="l">
              <a:spcBef>
                <a:spcPts val="1000"/>
              </a:spcBef>
              <a:spcAft>
                <a:spcPts val="0"/>
              </a:spcAft>
              <a:buSzPts val="1440"/>
              <a:buNone/>
            </a:pPr>
            <a:r>
              <a:rPr lang="en-US"/>
              <a:t>  public static void main(String args[]){  </a:t>
            </a:r>
            <a:endParaRPr/>
          </a:p>
          <a:p>
            <a:pPr indent="0" lvl="0" marL="0" rtl="0" algn="l">
              <a:spcBef>
                <a:spcPts val="1000"/>
              </a:spcBef>
              <a:spcAft>
                <a:spcPts val="0"/>
              </a:spcAft>
              <a:buSzPts val="1440"/>
              <a:buNone/>
            </a:pPr>
            <a:r>
              <a:rPr lang="en-US"/>
              <a:t>  Bike obj = new Bike();  </a:t>
            </a:r>
            <a:endParaRPr/>
          </a:p>
          <a:p>
            <a:pPr indent="0" lvl="0" marL="0" rtl="0" algn="l">
              <a:spcBef>
                <a:spcPts val="1000"/>
              </a:spcBef>
              <a:spcAft>
                <a:spcPts val="0"/>
              </a:spcAft>
              <a:buSzPts val="1440"/>
              <a:buNone/>
            </a:pPr>
            <a:r>
              <a:rPr lang="en-US"/>
              <a:t>  obj.run();  </a:t>
            </a:r>
            <a:endParaRPr/>
          </a:p>
          <a:p>
            <a:pPr indent="0" lvl="0" marL="0" rtl="0" algn="l">
              <a:spcBef>
                <a:spcPts val="1000"/>
              </a:spcBef>
              <a:spcAft>
                <a:spcPts val="0"/>
              </a:spcAft>
              <a:buSzPts val="1440"/>
              <a:buNone/>
            </a:pPr>
            <a:r>
              <a:rPr lang="en-US"/>
              <a:t>  }  </a:t>
            </a:r>
            <a:endParaRPr/>
          </a:p>
          <a:p>
            <a:pPr indent="0" lvl="0" marL="0" rtl="0" algn="l">
              <a:spcBef>
                <a:spcPts val="1000"/>
              </a:spcBef>
              <a:spcAft>
                <a:spcPts val="0"/>
              </a:spcAft>
              <a:buSzPts val="1440"/>
              <a:buNone/>
            </a:pPr>
            <a:r>
              <a:rPr lang="en-US"/>
              <a:t>} </a:t>
            </a:r>
            <a:endParaRPr/>
          </a:p>
        </p:txBody>
      </p:sp>
      <p:sp>
        <p:nvSpPr>
          <p:cNvPr id="1511" name="Google Shape;1511;p15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12" name="Google Shape;1512;p15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13" name="Google Shape;1513;p15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0">
                                            <p:txEl>
                                              <p:pRg end="0" st="0"/>
                                            </p:txEl>
                                          </p:spTgt>
                                        </p:tgtEl>
                                        <p:attrNameLst>
                                          <p:attrName>style.visibility</p:attrName>
                                        </p:attrNameLst>
                                      </p:cBhvr>
                                      <p:to>
                                        <p:strVal val="visible"/>
                                      </p:to>
                                    </p:set>
                                    <p:anim calcmode="lin" valueType="num">
                                      <p:cBhvr additive="base">
                                        <p:cTn dur="500"/>
                                        <p:tgtEl>
                                          <p:spTgt spid="15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0">
                                            <p:txEl>
                                              <p:pRg end="1" st="1"/>
                                            </p:txEl>
                                          </p:spTgt>
                                        </p:tgtEl>
                                        <p:attrNameLst>
                                          <p:attrName>style.visibility</p:attrName>
                                        </p:attrNameLst>
                                      </p:cBhvr>
                                      <p:to>
                                        <p:strVal val="visible"/>
                                      </p:to>
                                    </p:set>
                                    <p:anim calcmode="lin" valueType="num">
                                      <p:cBhvr additive="base">
                                        <p:cTn dur="500"/>
                                        <p:tgtEl>
                                          <p:spTgt spid="151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0">
                                            <p:txEl>
                                              <p:pRg end="2" st="2"/>
                                            </p:txEl>
                                          </p:spTgt>
                                        </p:tgtEl>
                                        <p:attrNameLst>
                                          <p:attrName>style.visibility</p:attrName>
                                        </p:attrNameLst>
                                      </p:cBhvr>
                                      <p:to>
                                        <p:strVal val="visible"/>
                                      </p:to>
                                    </p:set>
                                    <p:anim calcmode="lin" valueType="num">
                                      <p:cBhvr additive="base">
                                        <p:cTn dur="500"/>
                                        <p:tgtEl>
                                          <p:spTgt spid="151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0">
                                            <p:txEl>
                                              <p:pRg end="3" st="3"/>
                                            </p:txEl>
                                          </p:spTgt>
                                        </p:tgtEl>
                                        <p:attrNameLst>
                                          <p:attrName>style.visibility</p:attrName>
                                        </p:attrNameLst>
                                      </p:cBhvr>
                                      <p:to>
                                        <p:strVal val="visible"/>
                                      </p:to>
                                    </p:set>
                                    <p:anim calcmode="lin" valueType="num">
                                      <p:cBhvr additive="base">
                                        <p:cTn dur="500"/>
                                        <p:tgtEl>
                                          <p:spTgt spid="151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0">
                                            <p:txEl>
                                              <p:pRg end="4" st="4"/>
                                            </p:txEl>
                                          </p:spTgt>
                                        </p:tgtEl>
                                        <p:attrNameLst>
                                          <p:attrName>style.visibility</p:attrName>
                                        </p:attrNameLst>
                                      </p:cBhvr>
                                      <p:to>
                                        <p:strVal val="visible"/>
                                      </p:to>
                                    </p:set>
                                    <p:anim calcmode="lin" valueType="num">
                                      <p:cBhvr additive="base">
                                        <p:cTn dur="500"/>
                                        <p:tgtEl>
                                          <p:spTgt spid="151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0">
                                            <p:txEl>
                                              <p:pRg end="5" st="5"/>
                                            </p:txEl>
                                          </p:spTgt>
                                        </p:tgtEl>
                                        <p:attrNameLst>
                                          <p:attrName>style.visibility</p:attrName>
                                        </p:attrNameLst>
                                      </p:cBhvr>
                                      <p:to>
                                        <p:strVal val="visible"/>
                                      </p:to>
                                    </p:set>
                                    <p:anim calcmode="lin" valueType="num">
                                      <p:cBhvr additive="base">
                                        <p:cTn dur="500"/>
                                        <p:tgtEl>
                                          <p:spTgt spid="151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0">
                                            <p:txEl>
                                              <p:pRg end="6" st="6"/>
                                            </p:txEl>
                                          </p:spTgt>
                                        </p:tgtEl>
                                        <p:attrNameLst>
                                          <p:attrName>style.visibility</p:attrName>
                                        </p:attrNameLst>
                                      </p:cBhvr>
                                      <p:to>
                                        <p:strVal val="visible"/>
                                      </p:to>
                                    </p:set>
                                    <p:anim calcmode="lin" valueType="num">
                                      <p:cBhvr additive="base">
                                        <p:cTn dur="500"/>
                                        <p:tgtEl>
                                          <p:spTgt spid="151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0">
                                            <p:txEl>
                                              <p:pRg end="7" st="7"/>
                                            </p:txEl>
                                          </p:spTgt>
                                        </p:tgtEl>
                                        <p:attrNameLst>
                                          <p:attrName>style.visibility</p:attrName>
                                        </p:attrNameLst>
                                      </p:cBhvr>
                                      <p:to>
                                        <p:strVal val="visible"/>
                                      </p:to>
                                    </p:set>
                                    <p:anim calcmode="lin" valueType="num">
                                      <p:cBhvr additive="base">
                                        <p:cTn dur="500"/>
                                        <p:tgtEl>
                                          <p:spTgt spid="1510">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0">
                                            <p:txEl>
                                              <p:pRg end="8" st="8"/>
                                            </p:txEl>
                                          </p:spTgt>
                                        </p:tgtEl>
                                        <p:attrNameLst>
                                          <p:attrName>style.visibility</p:attrName>
                                        </p:attrNameLst>
                                      </p:cBhvr>
                                      <p:to>
                                        <p:strVal val="visible"/>
                                      </p:to>
                                    </p:set>
                                    <p:anim calcmode="lin" valueType="num">
                                      <p:cBhvr additive="base">
                                        <p:cTn dur="500"/>
                                        <p:tgtEl>
                                          <p:spTgt spid="1510">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0">
                                            <p:txEl>
                                              <p:pRg end="9" st="9"/>
                                            </p:txEl>
                                          </p:spTgt>
                                        </p:tgtEl>
                                        <p:attrNameLst>
                                          <p:attrName>style.visibility</p:attrName>
                                        </p:attrNameLst>
                                      </p:cBhvr>
                                      <p:to>
                                        <p:strVal val="visible"/>
                                      </p:to>
                                    </p:set>
                                    <p:anim calcmode="lin" valueType="num">
                                      <p:cBhvr additive="base">
                                        <p:cTn dur="500"/>
                                        <p:tgtEl>
                                          <p:spTgt spid="1510">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5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519" name="Google Shape;1519;p15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Output:Vehicle is running</a:t>
            </a:r>
            <a:endParaRPr/>
          </a:p>
          <a:p>
            <a:pPr indent="-251459" lvl="0" marL="342900" rtl="0" algn="l">
              <a:spcBef>
                <a:spcPts val="1000"/>
              </a:spcBef>
              <a:spcAft>
                <a:spcPts val="0"/>
              </a:spcAft>
              <a:buSzPts val="1440"/>
              <a:buNone/>
            </a:pPr>
            <a:r>
              <a:t/>
            </a:r>
            <a:endParaRPr/>
          </a:p>
        </p:txBody>
      </p:sp>
      <p:sp>
        <p:nvSpPr>
          <p:cNvPr id="1520" name="Google Shape;1520;p15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21" name="Google Shape;1521;p15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22" name="Google Shape;1522;p15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5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Problem</a:t>
            </a:r>
            <a:endParaRPr/>
          </a:p>
        </p:txBody>
      </p:sp>
      <p:sp>
        <p:nvSpPr>
          <p:cNvPr id="1528" name="Google Shape;1528;p15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Problem is that I have to provide a specific implementation of run() method in subclass that is why we use method overriding.</a:t>
            </a:r>
            <a:endParaRPr/>
          </a:p>
        </p:txBody>
      </p:sp>
      <p:sp>
        <p:nvSpPr>
          <p:cNvPr id="1529" name="Google Shape;1529;p15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30" name="Google Shape;1530;p15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31" name="Google Shape;1531;p15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8">
                                            <p:txEl>
                                              <p:pRg end="0" st="0"/>
                                            </p:txEl>
                                          </p:spTgt>
                                        </p:tgtEl>
                                        <p:attrNameLst>
                                          <p:attrName>style.visibility</p:attrName>
                                        </p:attrNameLst>
                                      </p:cBhvr>
                                      <p:to>
                                        <p:strVal val="visible"/>
                                      </p:to>
                                    </p:set>
                                    <p:anim calcmode="lin" valueType="num">
                                      <p:cBhvr additive="base">
                                        <p:cTn dur="500"/>
                                        <p:tgtEl>
                                          <p:spTgt spid="152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5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Example of method overriding</a:t>
            </a:r>
            <a:endParaRPr/>
          </a:p>
        </p:txBody>
      </p:sp>
      <p:sp>
        <p:nvSpPr>
          <p:cNvPr id="1537" name="Google Shape;1537;p15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440"/>
              <a:buNone/>
            </a:pPr>
            <a:r>
              <a:rPr lang="en-US"/>
              <a:t> class Vehicle{  </a:t>
            </a:r>
            <a:endParaRPr/>
          </a:p>
          <a:p>
            <a:pPr indent="0" lvl="0" marL="0" rtl="0" algn="l">
              <a:spcBef>
                <a:spcPts val="1000"/>
              </a:spcBef>
              <a:spcAft>
                <a:spcPts val="0"/>
              </a:spcAft>
              <a:buSzPts val="1440"/>
              <a:buNone/>
            </a:pPr>
            <a:r>
              <a:rPr lang="en-US"/>
              <a:t>    void run(){System.out.println("Vehicle is running");}  </a:t>
            </a:r>
            <a:endParaRPr/>
          </a:p>
          <a:p>
            <a:pPr indent="0" lvl="0" marL="0" rtl="0" algn="l">
              <a:spcBef>
                <a:spcPts val="1000"/>
              </a:spcBef>
              <a:spcAft>
                <a:spcPts val="0"/>
              </a:spcAft>
              <a:buSzPts val="1440"/>
              <a:buNone/>
            </a:pPr>
            <a:r>
              <a:rPr lang="en-US"/>
              <a:t>    }  </a:t>
            </a:r>
            <a:endParaRPr/>
          </a:p>
          <a:p>
            <a:pPr indent="0" lvl="0" marL="0" rtl="0" algn="l">
              <a:spcBef>
                <a:spcPts val="1000"/>
              </a:spcBef>
              <a:spcAft>
                <a:spcPts val="0"/>
              </a:spcAft>
              <a:buSzPts val="1440"/>
              <a:buNone/>
            </a:pPr>
            <a:r>
              <a:rPr lang="en-US"/>
              <a:t>    class Bike2 extends Vehicle{  </a:t>
            </a:r>
            <a:endParaRPr/>
          </a:p>
          <a:p>
            <a:pPr indent="0" lvl="0" marL="0" rtl="0" algn="l">
              <a:spcBef>
                <a:spcPts val="1000"/>
              </a:spcBef>
              <a:spcAft>
                <a:spcPts val="0"/>
              </a:spcAft>
              <a:buSzPts val="1440"/>
              <a:buNone/>
            </a:pPr>
            <a:r>
              <a:rPr lang="en-US"/>
              <a:t>    void run(){System.out.println("Bike is running safely");}  </a:t>
            </a:r>
            <a:endParaRPr/>
          </a:p>
          <a:p>
            <a:pPr indent="0" lvl="0" marL="0" rtl="0" algn="l">
              <a:spcBef>
                <a:spcPts val="1000"/>
              </a:spcBef>
              <a:spcAft>
                <a:spcPts val="0"/>
              </a:spcAft>
              <a:buSzPts val="1440"/>
              <a:buNone/>
            </a:pPr>
            <a:r>
              <a:rPr lang="en-US"/>
              <a:t>      </a:t>
            </a:r>
            <a:endParaRPr/>
          </a:p>
          <a:p>
            <a:pPr indent="0" lvl="0" marL="0" rtl="0" algn="l">
              <a:spcBef>
                <a:spcPts val="1000"/>
              </a:spcBef>
              <a:spcAft>
                <a:spcPts val="0"/>
              </a:spcAft>
              <a:buSzPts val="1440"/>
              <a:buNone/>
            </a:pPr>
            <a:r>
              <a:rPr lang="en-US"/>
              <a:t>    public static void main(String args[]){  </a:t>
            </a:r>
            <a:endParaRPr/>
          </a:p>
          <a:p>
            <a:pPr indent="0" lvl="0" marL="0" rtl="0" algn="l">
              <a:spcBef>
                <a:spcPts val="1000"/>
              </a:spcBef>
              <a:spcAft>
                <a:spcPts val="0"/>
              </a:spcAft>
              <a:buSzPts val="1440"/>
              <a:buNone/>
            </a:pPr>
            <a:r>
              <a:rPr lang="en-US"/>
              <a:t>    Bike2 obj = new Bike2();  </a:t>
            </a:r>
            <a:endParaRPr/>
          </a:p>
          <a:p>
            <a:pPr indent="0" lvl="0" marL="0" rtl="0" algn="l">
              <a:spcBef>
                <a:spcPts val="1000"/>
              </a:spcBef>
              <a:spcAft>
                <a:spcPts val="0"/>
              </a:spcAft>
              <a:buSzPts val="1440"/>
              <a:buNone/>
            </a:pPr>
            <a:r>
              <a:rPr lang="en-US"/>
              <a:t>    obj.run();  </a:t>
            </a:r>
            <a:endParaRPr/>
          </a:p>
          <a:p>
            <a:pPr indent="0" lvl="0" marL="0" rtl="0" algn="l">
              <a:spcBef>
                <a:spcPts val="1000"/>
              </a:spcBef>
              <a:spcAft>
                <a:spcPts val="0"/>
              </a:spcAft>
              <a:buSzPts val="1440"/>
              <a:buNone/>
            </a:pPr>
            <a:r>
              <a:rPr lang="en-US"/>
              <a:t>    } </a:t>
            </a:r>
            <a:endParaRPr/>
          </a:p>
        </p:txBody>
      </p:sp>
      <p:sp>
        <p:nvSpPr>
          <p:cNvPr id="1538" name="Google Shape;1538;p15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39" name="Google Shape;1539;p15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40" name="Google Shape;1540;p15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xEl>
                                              <p:pRg end="0" st="0"/>
                                            </p:txEl>
                                          </p:spTgt>
                                        </p:tgtEl>
                                        <p:attrNameLst>
                                          <p:attrName>style.visibility</p:attrName>
                                        </p:attrNameLst>
                                      </p:cBhvr>
                                      <p:to>
                                        <p:strVal val="visible"/>
                                      </p:to>
                                    </p:set>
                                    <p:anim calcmode="lin" valueType="num">
                                      <p:cBhvr additive="base">
                                        <p:cTn dur="500"/>
                                        <p:tgtEl>
                                          <p:spTgt spid="153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xEl>
                                              <p:pRg end="1" st="1"/>
                                            </p:txEl>
                                          </p:spTgt>
                                        </p:tgtEl>
                                        <p:attrNameLst>
                                          <p:attrName>style.visibility</p:attrName>
                                        </p:attrNameLst>
                                      </p:cBhvr>
                                      <p:to>
                                        <p:strVal val="visible"/>
                                      </p:to>
                                    </p:set>
                                    <p:anim calcmode="lin" valueType="num">
                                      <p:cBhvr additive="base">
                                        <p:cTn dur="500"/>
                                        <p:tgtEl>
                                          <p:spTgt spid="153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xEl>
                                              <p:pRg end="2" st="2"/>
                                            </p:txEl>
                                          </p:spTgt>
                                        </p:tgtEl>
                                        <p:attrNameLst>
                                          <p:attrName>style.visibility</p:attrName>
                                        </p:attrNameLst>
                                      </p:cBhvr>
                                      <p:to>
                                        <p:strVal val="visible"/>
                                      </p:to>
                                    </p:set>
                                    <p:anim calcmode="lin" valueType="num">
                                      <p:cBhvr additive="base">
                                        <p:cTn dur="500"/>
                                        <p:tgtEl>
                                          <p:spTgt spid="153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xEl>
                                              <p:pRg end="3" st="3"/>
                                            </p:txEl>
                                          </p:spTgt>
                                        </p:tgtEl>
                                        <p:attrNameLst>
                                          <p:attrName>style.visibility</p:attrName>
                                        </p:attrNameLst>
                                      </p:cBhvr>
                                      <p:to>
                                        <p:strVal val="visible"/>
                                      </p:to>
                                    </p:set>
                                    <p:anim calcmode="lin" valueType="num">
                                      <p:cBhvr additive="base">
                                        <p:cTn dur="500"/>
                                        <p:tgtEl>
                                          <p:spTgt spid="153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xEl>
                                              <p:pRg end="4" st="4"/>
                                            </p:txEl>
                                          </p:spTgt>
                                        </p:tgtEl>
                                        <p:attrNameLst>
                                          <p:attrName>style.visibility</p:attrName>
                                        </p:attrNameLst>
                                      </p:cBhvr>
                                      <p:to>
                                        <p:strVal val="visible"/>
                                      </p:to>
                                    </p:set>
                                    <p:anim calcmode="lin" valueType="num">
                                      <p:cBhvr additive="base">
                                        <p:cTn dur="500"/>
                                        <p:tgtEl>
                                          <p:spTgt spid="153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xEl>
                                              <p:pRg end="5" st="5"/>
                                            </p:txEl>
                                          </p:spTgt>
                                        </p:tgtEl>
                                        <p:attrNameLst>
                                          <p:attrName>style.visibility</p:attrName>
                                        </p:attrNameLst>
                                      </p:cBhvr>
                                      <p:to>
                                        <p:strVal val="visible"/>
                                      </p:to>
                                    </p:set>
                                    <p:anim calcmode="lin" valueType="num">
                                      <p:cBhvr additive="base">
                                        <p:cTn dur="500"/>
                                        <p:tgtEl>
                                          <p:spTgt spid="153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xEl>
                                              <p:pRg end="6" st="6"/>
                                            </p:txEl>
                                          </p:spTgt>
                                        </p:tgtEl>
                                        <p:attrNameLst>
                                          <p:attrName>style.visibility</p:attrName>
                                        </p:attrNameLst>
                                      </p:cBhvr>
                                      <p:to>
                                        <p:strVal val="visible"/>
                                      </p:to>
                                    </p:set>
                                    <p:anim calcmode="lin" valueType="num">
                                      <p:cBhvr additive="base">
                                        <p:cTn dur="500"/>
                                        <p:tgtEl>
                                          <p:spTgt spid="153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xEl>
                                              <p:pRg end="7" st="7"/>
                                            </p:txEl>
                                          </p:spTgt>
                                        </p:tgtEl>
                                        <p:attrNameLst>
                                          <p:attrName>style.visibility</p:attrName>
                                        </p:attrNameLst>
                                      </p:cBhvr>
                                      <p:to>
                                        <p:strVal val="visible"/>
                                      </p:to>
                                    </p:set>
                                    <p:anim calcmode="lin" valueType="num">
                                      <p:cBhvr additive="base">
                                        <p:cTn dur="500"/>
                                        <p:tgtEl>
                                          <p:spTgt spid="153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xEl>
                                              <p:pRg end="8" st="8"/>
                                            </p:txEl>
                                          </p:spTgt>
                                        </p:tgtEl>
                                        <p:attrNameLst>
                                          <p:attrName>style.visibility</p:attrName>
                                        </p:attrNameLst>
                                      </p:cBhvr>
                                      <p:to>
                                        <p:strVal val="visible"/>
                                      </p:to>
                                    </p:set>
                                    <p:anim calcmode="lin" valueType="num">
                                      <p:cBhvr additive="base">
                                        <p:cTn dur="500"/>
                                        <p:tgtEl>
                                          <p:spTgt spid="1537">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7">
                                            <p:txEl>
                                              <p:pRg end="9" st="9"/>
                                            </p:txEl>
                                          </p:spTgt>
                                        </p:tgtEl>
                                        <p:attrNameLst>
                                          <p:attrName>style.visibility</p:attrName>
                                        </p:attrNameLst>
                                      </p:cBhvr>
                                      <p:to>
                                        <p:strVal val="visible"/>
                                      </p:to>
                                    </p:set>
                                    <p:anim calcmode="lin" valueType="num">
                                      <p:cBhvr additive="base">
                                        <p:cTn dur="500"/>
                                        <p:tgtEl>
                                          <p:spTgt spid="1537">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5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546" name="Google Shape;1546;p15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Bike is running safely</a:t>
            </a:r>
            <a:endParaRPr/>
          </a:p>
        </p:txBody>
      </p:sp>
      <p:sp>
        <p:nvSpPr>
          <p:cNvPr id="1547" name="Google Shape;1547;p15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48" name="Google Shape;1548;p15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49" name="Google Shape;1549;p15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46">
                                            <p:txEl>
                                              <p:pRg end="0" st="0"/>
                                            </p:txEl>
                                          </p:spTgt>
                                        </p:tgtEl>
                                        <p:attrNameLst>
                                          <p:attrName>style.visibility</p:attrName>
                                        </p:attrNameLst>
                                      </p:cBhvr>
                                      <p:to>
                                        <p:strVal val="visible"/>
                                      </p:to>
                                    </p:set>
                                    <p:anim calcmode="lin" valueType="num">
                                      <p:cBhvr additive="base">
                                        <p:cTn dur="500"/>
                                        <p:tgtEl>
                                          <p:spTgt spid="154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5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Method overriding</a:t>
            </a:r>
            <a:endParaRPr/>
          </a:p>
        </p:txBody>
      </p:sp>
      <p:sp>
        <p:nvSpPr>
          <p:cNvPr id="1555" name="Google Shape;1555;p15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class Animal{  </a:t>
            </a:r>
            <a:endParaRPr/>
          </a:p>
          <a:p>
            <a:pPr indent="-342900" lvl="0" marL="342900" rtl="0" algn="l">
              <a:spcBef>
                <a:spcPts val="1000"/>
              </a:spcBef>
              <a:spcAft>
                <a:spcPts val="0"/>
              </a:spcAft>
              <a:buSzPts val="1440"/>
              <a:buChar char="►"/>
            </a:pPr>
            <a:r>
              <a:rPr lang="en-US"/>
              <a:t>void eat(){System.out.println("eating...");}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class Dog extends Animal{  </a:t>
            </a:r>
            <a:endParaRPr/>
          </a:p>
          <a:p>
            <a:pPr indent="-342900" lvl="0" marL="342900" rtl="0" algn="l">
              <a:spcBef>
                <a:spcPts val="1000"/>
              </a:spcBef>
              <a:spcAft>
                <a:spcPts val="0"/>
              </a:spcAft>
              <a:buSzPts val="1440"/>
              <a:buChar char="►"/>
            </a:pPr>
            <a:r>
              <a:rPr lang="en-US"/>
              <a:t>void eat(){System.out.println("eating bread...");}  </a:t>
            </a:r>
            <a:endParaRPr/>
          </a:p>
          <a:p>
            <a:pPr indent="-342900" lvl="0" marL="342900" rtl="0" algn="l">
              <a:spcBef>
                <a:spcPts val="1000"/>
              </a:spcBef>
              <a:spcAft>
                <a:spcPts val="0"/>
              </a:spcAft>
              <a:buSzPts val="1440"/>
              <a:buChar char="►"/>
            </a:pPr>
            <a:r>
              <a:rPr lang="en-US"/>
              <a:t>}</a:t>
            </a:r>
            <a:endParaRPr/>
          </a:p>
        </p:txBody>
      </p:sp>
      <p:sp>
        <p:nvSpPr>
          <p:cNvPr id="1556" name="Google Shape;1556;p15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57" name="Google Shape;1557;p15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58" name="Google Shape;1558;p15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5">
                                            <p:txEl>
                                              <p:pRg end="0" st="0"/>
                                            </p:txEl>
                                          </p:spTgt>
                                        </p:tgtEl>
                                        <p:attrNameLst>
                                          <p:attrName>style.visibility</p:attrName>
                                        </p:attrNameLst>
                                      </p:cBhvr>
                                      <p:to>
                                        <p:strVal val="visible"/>
                                      </p:to>
                                    </p:set>
                                    <p:anim calcmode="lin" valueType="num">
                                      <p:cBhvr additive="base">
                                        <p:cTn dur="500"/>
                                        <p:tgtEl>
                                          <p:spTgt spid="155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5">
                                            <p:txEl>
                                              <p:pRg end="1" st="1"/>
                                            </p:txEl>
                                          </p:spTgt>
                                        </p:tgtEl>
                                        <p:attrNameLst>
                                          <p:attrName>style.visibility</p:attrName>
                                        </p:attrNameLst>
                                      </p:cBhvr>
                                      <p:to>
                                        <p:strVal val="visible"/>
                                      </p:to>
                                    </p:set>
                                    <p:anim calcmode="lin" valueType="num">
                                      <p:cBhvr additive="base">
                                        <p:cTn dur="500"/>
                                        <p:tgtEl>
                                          <p:spTgt spid="155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5">
                                            <p:txEl>
                                              <p:pRg end="2" st="2"/>
                                            </p:txEl>
                                          </p:spTgt>
                                        </p:tgtEl>
                                        <p:attrNameLst>
                                          <p:attrName>style.visibility</p:attrName>
                                        </p:attrNameLst>
                                      </p:cBhvr>
                                      <p:to>
                                        <p:strVal val="visible"/>
                                      </p:to>
                                    </p:set>
                                    <p:anim calcmode="lin" valueType="num">
                                      <p:cBhvr additive="base">
                                        <p:cTn dur="500"/>
                                        <p:tgtEl>
                                          <p:spTgt spid="155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5">
                                            <p:txEl>
                                              <p:pRg end="3" st="3"/>
                                            </p:txEl>
                                          </p:spTgt>
                                        </p:tgtEl>
                                        <p:attrNameLst>
                                          <p:attrName>style.visibility</p:attrName>
                                        </p:attrNameLst>
                                      </p:cBhvr>
                                      <p:to>
                                        <p:strVal val="visible"/>
                                      </p:to>
                                    </p:set>
                                    <p:anim calcmode="lin" valueType="num">
                                      <p:cBhvr additive="base">
                                        <p:cTn dur="500"/>
                                        <p:tgtEl>
                                          <p:spTgt spid="155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5">
                                            <p:txEl>
                                              <p:pRg end="4" st="4"/>
                                            </p:txEl>
                                          </p:spTgt>
                                        </p:tgtEl>
                                        <p:attrNameLst>
                                          <p:attrName>style.visibility</p:attrName>
                                        </p:attrNameLst>
                                      </p:cBhvr>
                                      <p:to>
                                        <p:strVal val="visible"/>
                                      </p:to>
                                    </p:set>
                                    <p:anim calcmode="lin" valueType="num">
                                      <p:cBhvr additive="base">
                                        <p:cTn dur="500"/>
                                        <p:tgtEl>
                                          <p:spTgt spid="155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5">
                                            <p:txEl>
                                              <p:pRg end="5" st="5"/>
                                            </p:txEl>
                                          </p:spTgt>
                                        </p:tgtEl>
                                        <p:attrNameLst>
                                          <p:attrName>style.visibility</p:attrName>
                                        </p:attrNameLst>
                                      </p:cBhvr>
                                      <p:to>
                                        <p:strVal val="visible"/>
                                      </p:to>
                                    </p:set>
                                    <p:anim calcmode="lin" valueType="num">
                                      <p:cBhvr additive="base">
                                        <p:cTn dur="500"/>
                                        <p:tgtEl>
                                          <p:spTgt spid="155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6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Real example of Java Method Overriding</a:t>
            </a:r>
            <a:br>
              <a:rPr b="1" lang="en-US"/>
            </a:br>
            <a:endParaRPr/>
          </a:p>
        </p:txBody>
      </p:sp>
      <p:sp>
        <p:nvSpPr>
          <p:cNvPr id="1564" name="Google Shape;1564;p16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Consider a scenario, Bank is a class that provides functionality to get rate of interest. But, rate of interest varies according to banks.</a:t>
            </a:r>
            <a:endParaRPr/>
          </a:p>
          <a:p>
            <a:pPr indent="-342900" lvl="0" marL="342900" rtl="0" algn="l">
              <a:spcBef>
                <a:spcPts val="1000"/>
              </a:spcBef>
              <a:spcAft>
                <a:spcPts val="0"/>
              </a:spcAft>
              <a:buSzPts val="1440"/>
              <a:buChar char="►"/>
            </a:pPr>
            <a:r>
              <a:rPr lang="en-US"/>
              <a:t> For example, SBI, ICICI and AXIS banks could provide 8%, 7% and 9% rate of interest.</a:t>
            </a:r>
            <a:endParaRPr/>
          </a:p>
        </p:txBody>
      </p:sp>
      <p:sp>
        <p:nvSpPr>
          <p:cNvPr id="1565" name="Google Shape;1565;p16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66" name="Google Shape;1566;p16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67" name="Google Shape;1567;p16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6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Real-time Example for method overriding</a:t>
            </a:r>
            <a:endParaRPr/>
          </a:p>
        </p:txBody>
      </p:sp>
      <p:pic>
        <p:nvPicPr>
          <p:cNvPr id="1573" name="Google Shape;1573;p161"/>
          <p:cNvPicPr preferRelativeResize="0"/>
          <p:nvPr>
            <p:ph idx="1" type="body"/>
          </p:nvPr>
        </p:nvPicPr>
        <p:blipFill rotWithShape="1">
          <a:blip r:embed="rId3">
            <a:alphaModFix/>
          </a:blip>
          <a:srcRect b="0" l="0" r="0" t="0"/>
          <a:stretch/>
        </p:blipFill>
        <p:spPr>
          <a:xfrm>
            <a:off x="677863" y="2284744"/>
            <a:ext cx="8596312" cy="3633124"/>
          </a:xfrm>
          <a:prstGeom prst="rect">
            <a:avLst/>
          </a:prstGeom>
          <a:noFill/>
          <a:ln>
            <a:noFill/>
          </a:ln>
        </p:spPr>
      </p:pic>
      <p:sp>
        <p:nvSpPr>
          <p:cNvPr id="1574" name="Google Shape;1574;p16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75" name="Google Shape;1575;p16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76" name="Google Shape;1576;p16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3"/>
                                        </p:tgtEl>
                                        <p:attrNameLst>
                                          <p:attrName>style.visibility</p:attrName>
                                        </p:attrNameLst>
                                      </p:cBhvr>
                                      <p:to>
                                        <p:strVal val="visible"/>
                                      </p:to>
                                    </p:set>
                                    <p:anim calcmode="lin" valueType="num">
                                      <p:cBhvr additive="base">
                                        <p:cTn dur="500"/>
                                        <p:tgtEl>
                                          <p:spTgt spid="15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OBPL supports </a:t>
            </a:r>
            <a:endParaRPr/>
          </a:p>
        </p:txBody>
      </p:sp>
      <p:sp>
        <p:nvSpPr>
          <p:cNvPr id="285" name="Google Shape;285;p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6" name="Google Shape;286;p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7" name="Google Shape;287;p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8" name="Google Shape;288;p1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Abstraction</a:t>
            </a:r>
            <a:endParaRPr/>
          </a:p>
          <a:p>
            <a:pPr indent="-342900" lvl="0" marL="342900" rtl="0" algn="l">
              <a:spcBef>
                <a:spcPts val="1000"/>
              </a:spcBef>
              <a:spcAft>
                <a:spcPts val="0"/>
              </a:spcAft>
              <a:buSzPts val="1440"/>
              <a:buChar char="►"/>
            </a:pPr>
            <a:r>
              <a:rPr lang="en-US"/>
              <a:t>Encapsulation</a:t>
            </a:r>
            <a:endParaRPr/>
          </a:p>
          <a:p>
            <a:pPr indent="-342900" lvl="0" marL="342900" rtl="0" algn="l">
              <a:spcBef>
                <a:spcPts val="1000"/>
              </a:spcBef>
              <a:spcAft>
                <a:spcPts val="0"/>
              </a:spcAft>
              <a:buSzPts val="1440"/>
              <a:buChar char="►"/>
            </a:pPr>
            <a:r>
              <a:rPr lang="en-US"/>
              <a:t>Polymorphism</a:t>
            </a:r>
            <a:endParaRPr/>
          </a:p>
          <a:p>
            <a:pPr indent="-251459" lvl="0" marL="342900" rtl="0" algn="l">
              <a:spcBef>
                <a:spcPts val="1000"/>
              </a:spcBef>
              <a:spcAft>
                <a:spcPts val="0"/>
              </a:spcAft>
              <a:buSzPts val="1440"/>
              <a:buNone/>
            </a:pPr>
            <a:r>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6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1582" name="Google Shape;1582;p162"/>
          <p:cNvSpPr txBox="1"/>
          <p:nvPr>
            <p:ph idx="1" type="body"/>
          </p:nvPr>
        </p:nvSpPr>
        <p:spPr>
          <a:xfrm>
            <a:off x="677334" y="1307593"/>
            <a:ext cx="8777562" cy="473377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80"/>
              <a:buNone/>
            </a:pPr>
            <a:r>
              <a:rPr lang="en-US" sz="1600"/>
              <a:t>class Bank{  </a:t>
            </a:r>
            <a:endParaRPr/>
          </a:p>
          <a:p>
            <a:pPr indent="0" lvl="0" marL="0" rtl="0" algn="l">
              <a:spcBef>
                <a:spcPts val="1000"/>
              </a:spcBef>
              <a:spcAft>
                <a:spcPts val="0"/>
              </a:spcAft>
              <a:buSzPts val="1280"/>
              <a:buNone/>
            </a:pPr>
            <a:r>
              <a:rPr lang="en-US" sz="1600"/>
              <a:t>int getRateOfInterest(){return 0;}  </a:t>
            </a:r>
            <a:endParaRPr/>
          </a:p>
          <a:p>
            <a:pPr indent="0" lvl="0" marL="0" rtl="0" algn="l">
              <a:spcBef>
                <a:spcPts val="1000"/>
              </a:spcBef>
              <a:spcAft>
                <a:spcPts val="0"/>
              </a:spcAft>
              <a:buSzPts val="1280"/>
              <a:buNone/>
            </a:pPr>
            <a:r>
              <a:rPr lang="en-US" sz="1600"/>
              <a:t>}  </a:t>
            </a:r>
            <a:endParaRPr/>
          </a:p>
          <a:p>
            <a:pPr indent="0" lvl="0" marL="0" rtl="0" algn="l">
              <a:spcBef>
                <a:spcPts val="1000"/>
              </a:spcBef>
              <a:spcAft>
                <a:spcPts val="0"/>
              </a:spcAft>
              <a:buSzPts val="1280"/>
              <a:buNone/>
            </a:pPr>
            <a:r>
              <a:rPr lang="en-US" sz="1600"/>
              <a:t> class SBI extends Bank{  </a:t>
            </a:r>
            <a:endParaRPr/>
          </a:p>
          <a:p>
            <a:pPr indent="0" lvl="0" marL="0" rtl="0" algn="l">
              <a:spcBef>
                <a:spcPts val="1000"/>
              </a:spcBef>
              <a:spcAft>
                <a:spcPts val="0"/>
              </a:spcAft>
              <a:buSzPts val="1280"/>
              <a:buNone/>
            </a:pPr>
            <a:r>
              <a:rPr lang="en-US" sz="1600"/>
              <a:t>int getRateOfInterest(){return 8;}  </a:t>
            </a:r>
            <a:endParaRPr/>
          </a:p>
          <a:p>
            <a:pPr indent="0" lvl="0" marL="0" rtl="0" algn="l">
              <a:spcBef>
                <a:spcPts val="1000"/>
              </a:spcBef>
              <a:spcAft>
                <a:spcPts val="0"/>
              </a:spcAft>
              <a:buSzPts val="1280"/>
              <a:buNone/>
            </a:pPr>
            <a:r>
              <a:rPr lang="en-US" sz="1600"/>
              <a:t>}  </a:t>
            </a:r>
            <a:endParaRPr/>
          </a:p>
          <a:p>
            <a:pPr indent="0" lvl="0" marL="0" rtl="0" algn="l">
              <a:spcBef>
                <a:spcPts val="1000"/>
              </a:spcBef>
              <a:spcAft>
                <a:spcPts val="0"/>
              </a:spcAft>
              <a:buSzPts val="1280"/>
              <a:buNone/>
            </a:pPr>
            <a:r>
              <a:rPr lang="en-US" sz="1600"/>
              <a:t>class ICICI extends Bank{  </a:t>
            </a:r>
            <a:endParaRPr/>
          </a:p>
          <a:p>
            <a:pPr indent="0" lvl="0" marL="0" rtl="0" algn="l">
              <a:spcBef>
                <a:spcPts val="1000"/>
              </a:spcBef>
              <a:spcAft>
                <a:spcPts val="0"/>
              </a:spcAft>
              <a:buSzPts val="1280"/>
              <a:buNone/>
            </a:pPr>
            <a:r>
              <a:rPr lang="en-US" sz="1600"/>
              <a:t>int getRateOfInterest(){return 7;}  </a:t>
            </a:r>
            <a:endParaRPr/>
          </a:p>
          <a:p>
            <a:pPr indent="0" lvl="0" marL="0" rtl="0" algn="l">
              <a:spcBef>
                <a:spcPts val="1000"/>
              </a:spcBef>
              <a:spcAft>
                <a:spcPts val="0"/>
              </a:spcAft>
              <a:buSzPts val="1280"/>
              <a:buNone/>
            </a:pPr>
            <a:r>
              <a:rPr lang="en-US" sz="1600"/>
              <a:t>}  </a:t>
            </a:r>
            <a:endParaRPr/>
          </a:p>
          <a:p>
            <a:pPr indent="0" lvl="0" marL="0" rtl="0" algn="l">
              <a:spcBef>
                <a:spcPts val="1000"/>
              </a:spcBef>
              <a:spcAft>
                <a:spcPts val="0"/>
              </a:spcAft>
              <a:buSzPts val="1280"/>
              <a:buNone/>
            </a:pPr>
            <a:r>
              <a:rPr lang="en-US" sz="1600"/>
              <a:t>class AXIS extends Bank{  </a:t>
            </a:r>
            <a:endParaRPr/>
          </a:p>
          <a:p>
            <a:pPr indent="0" lvl="0" marL="0" rtl="0" algn="l">
              <a:spcBef>
                <a:spcPts val="1000"/>
              </a:spcBef>
              <a:spcAft>
                <a:spcPts val="0"/>
              </a:spcAft>
              <a:buSzPts val="1280"/>
              <a:buNone/>
            </a:pPr>
            <a:r>
              <a:rPr lang="en-US" sz="1600"/>
              <a:t>int getRateOfInterest(){return 9;}  </a:t>
            </a:r>
            <a:endParaRPr/>
          </a:p>
          <a:p>
            <a:pPr indent="0" lvl="0" marL="0" rtl="0" algn="l">
              <a:spcBef>
                <a:spcPts val="1000"/>
              </a:spcBef>
              <a:spcAft>
                <a:spcPts val="0"/>
              </a:spcAft>
              <a:buSzPts val="1280"/>
              <a:buNone/>
            </a:pPr>
            <a:r>
              <a:rPr lang="en-US" sz="1600"/>
              <a:t>}  </a:t>
            </a:r>
            <a:endParaRPr/>
          </a:p>
          <a:p>
            <a:pPr indent="0" lvl="0" marL="0" rtl="0" algn="l">
              <a:spcBef>
                <a:spcPts val="1000"/>
              </a:spcBef>
              <a:spcAft>
                <a:spcPts val="0"/>
              </a:spcAft>
              <a:buSzPts val="1280"/>
              <a:buNone/>
            </a:pPr>
            <a:r>
              <a:rPr lang="en-US" sz="1600"/>
              <a:t> </a:t>
            </a:r>
            <a:endParaRPr/>
          </a:p>
          <a:p>
            <a:pPr indent="-261620" lvl="0" marL="342900" rtl="0" algn="l">
              <a:spcBef>
                <a:spcPts val="1000"/>
              </a:spcBef>
              <a:spcAft>
                <a:spcPts val="0"/>
              </a:spcAft>
              <a:buSzPts val="1280"/>
              <a:buNone/>
            </a:pPr>
            <a:r>
              <a:t/>
            </a:r>
            <a:endParaRPr sz="1600"/>
          </a:p>
        </p:txBody>
      </p:sp>
      <p:sp>
        <p:nvSpPr>
          <p:cNvPr id="1583" name="Google Shape;1583;p16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84" name="Google Shape;1584;p16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85" name="Google Shape;1585;p16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0" st="0"/>
                                            </p:txEl>
                                          </p:spTgt>
                                        </p:tgtEl>
                                        <p:attrNameLst>
                                          <p:attrName>style.visibility</p:attrName>
                                        </p:attrNameLst>
                                      </p:cBhvr>
                                      <p:to>
                                        <p:strVal val="visible"/>
                                      </p:to>
                                    </p:set>
                                    <p:anim calcmode="lin" valueType="num">
                                      <p:cBhvr additive="base">
                                        <p:cTn dur="500"/>
                                        <p:tgtEl>
                                          <p:spTgt spid="158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1" st="1"/>
                                            </p:txEl>
                                          </p:spTgt>
                                        </p:tgtEl>
                                        <p:attrNameLst>
                                          <p:attrName>style.visibility</p:attrName>
                                        </p:attrNameLst>
                                      </p:cBhvr>
                                      <p:to>
                                        <p:strVal val="visible"/>
                                      </p:to>
                                    </p:set>
                                    <p:anim calcmode="lin" valueType="num">
                                      <p:cBhvr additive="base">
                                        <p:cTn dur="500"/>
                                        <p:tgtEl>
                                          <p:spTgt spid="158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2" st="2"/>
                                            </p:txEl>
                                          </p:spTgt>
                                        </p:tgtEl>
                                        <p:attrNameLst>
                                          <p:attrName>style.visibility</p:attrName>
                                        </p:attrNameLst>
                                      </p:cBhvr>
                                      <p:to>
                                        <p:strVal val="visible"/>
                                      </p:to>
                                    </p:set>
                                    <p:anim calcmode="lin" valueType="num">
                                      <p:cBhvr additive="base">
                                        <p:cTn dur="500"/>
                                        <p:tgtEl>
                                          <p:spTgt spid="158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3" st="3"/>
                                            </p:txEl>
                                          </p:spTgt>
                                        </p:tgtEl>
                                        <p:attrNameLst>
                                          <p:attrName>style.visibility</p:attrName>
                                        </p:attrNameLst>
                                      </p:cBhvr>
                                      <p:to>
                                        <p:strVal val="visible"/>
                                      </p:to>
                                    </p:set>
                                    <p:anim calcmode="lin" valueType="num">
                                      <p:cBhvr additive="base">
                                        <p:cTn dur="500"/>
                                        <p:tgtEl>
                                          <p:spTgt spid="158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4" st="4"/>
                                            </p:txEl>
                                          </p:spTgt>
                                        </p:tgtEl>
                                        <p:attrNameLst>
                                          <p:attrName>style.visibility</p:attrName>
                                        </p:attrNameLst>
                                      </p:cBhvr>
                                      <p:to>
                                        <p:strVal val="visible"/>
                                      </p:to>
                                    </p:set>
                                    <p:anim calcmode="lin" valueType="num">
                                      <p:cBhvr additive="base">
                                        <p:cTn dur="500"/>
                                        <p:tgtEl>
                                          <p:spTgt spid="158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5" st="5"/>
                                            </p:txEl>
                                          </p:spTgt>
                                        </p:tgtEl>
                                        <p:attrNameLst>
                                          <p:attrName>style.visibility</p:attrName>
                                        </p:attrNameLst>
                                      </p:cBhvr>
                                      <p:to>
                                        <p:strVal val="visible"/>
                                      </p:to>
                                    </p:set>
                                    <p:anim calcmode="lin" valueType="num">
                                      <p:cBhvr additive="base">
                                        <p:cTn dur="500"/>
                                        <p:tgtEl>
                                          <p:spTgt spid="158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6" st="6"/>
                                            </p:txEl>
                                          </p:spTgt>
                                        </p:tgtEl>
                                        <p:attrNameLst>
                                          <p:attrName>style.visibility</p:attrName>
                                        </p:attrNameLst>
                                      </p:cBhvr>
                                      <p:to>
                                        <p:strVal val="visible"/>
                                      </p:to>
                                    </p:set>
                                    <p:anim calcmode="lin" valueType="num">
                                      <p:cBhvr additive="base">
                                        <p:cTn dur="500"/>
                                        <p:tgtEl>
                                          <p:spTgt spid="158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7" st="7"/>
                                            </p:txEl>
                                          </p:spTgt>
                                        </p:tgtEl>
                                        <p:attrNameLst>
                                          <p:attrName>style.visibility</p:attrName>
                                        </p:attrNameLst>
                                      </p:cBhvr>
                                      <p:to>
                                        <p:strVal val="visible"/>
                                      </p:to>
                                    </p:set>
                                    <p:anim calcmode="lin" valueType="num">
                                      <p:cBhvr additive="base">
                                        <p:cTn dur="500"/>
                                        <p:tgtEl>
                                          <p:spTgt spid="158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8" st="8"/>
                                            </p:txEl>
                                          </p:spTgt>
                                        </p:tgtEl>
                                        <p:attrNameLst>
                                          <p:attrName>style.visibility</p:attrName>
                                        </p:attrNameLst>
                                      </p:cBhvr>
                                      <p:to>
                                        <p:strVal val="visible"/>
                                      </p:to>
                                    </p:set>
                                    <p:anim calcmode="lin" valueType="num">
                                      <p:cBhvr additive="base">
                                        <p:cTn dur="500"/>
                                        <p:tgtEl>
                                          <p:spTgt spid="1582">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9" st="9"/>
                                            </p:txEl>
                                          </p:spTgt>
                                        </p:tgtEl>
                                        <p:attrNameLst>
                                          <p:attrName>style.visibility</p:attrName>
                                        </p:attrNameLst>
                                      </p:cBhvr>
                                      <p:to>
                                        <p:strVal val="visible"/>
                                      </p:to>
                                    </p:set>
                                    <p:anim calcmode="lin" valueType="num">
                                      <p:cBhvr additive="base">
                                        <p:cTn dur="500"/>
                                        <p:tgtEl>
                                          <p:spTgt spid="1582">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10" st="10"/>
                                            </p:txEl>
                                          </p:spTgt>
                                        </p:tgtEl>
                                        <p:attrNameLst>
                                          <p:attrName>style.visibility</p:attrName>
                                        </p:attrNameLst>
                                      </p:cBhvr>
                                      <p:to>
                                        <p:strVal val="visible"/>
                                      </p:to>
                                    </p:set>
                                    <p:anim calcmode="lin" valueType="num">
                                      <p:cBhvr additive="base">
                                        <p:cTn dur="500"/>
                                        <p:tgtEl>
                                          <p:spTgt spid="1582">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11" st="11"/>
                                            </p:txEl>
                                          </p:spTgt>
                                        </p:tgtEl>
                                        <p:attrNameLst>
                                          <p:attrName>style.visibility</p:attrName>
                                        </p:attrNameLst>
                                      </p:cBhvr>
                                      <p:to>
                                        <p:strVal val="visible"/>
                                      </p:to>
                                    </p:set>
                                    <p:anim calcmode="lin" valueType="num">
                                      <p:cBhvr additive="base">
                                        <p:cTn dur="500"/>
                                        <p:tgtEl>
                                          <p:spTgt spid="1582">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12" st="12"/>
                                            </p:txEl>
                                          </p:spTgt>
                                        </p:tgtEl>
                                        <p:attrNameLst>
                                          <p:attrName>style.visibility</p:attrName>
                                        </p:attrNameLst>
                                      </p:cBhvr>
                                      <p:to>
                                        <p:strVal val="visible"/>
                                      </p:to>
                                    </p:set>
                                    <p:anim calcmode="lin" valueType="num">
                                      <p:cBhvr additive="base">
                                        <p:cTn dur="500"/>
                                        <p:tgtEl>
                                          <p:spTgt spid="1582">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2">
                                            <p:txEl>
                                              <p:pRg end="13" st="13"/>
                                            </p:txEl>
                                          </p:spTgt>
                                        </p:tgtEl>
                                        <p:attrNameLst>
                                          <p:attrName>style.visibility</p:attrName>
                                        </p:attrNameLst>
                                      </p:cBhvr>
                                      <p:to>
                                        <p:strVal val="visible"/>
                                      </p:to>
                                    </p:set>
                                    <p:anim calcmode="lin" valueType="num">
                                      <p:cBhvr additive="base">
                                        <p:cTn dur="500"/>
                                        <p:tgtEl>
                                          <p:spTgt spid="1582">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6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Test Class</a:t>
            </a:r>
            <a:endParaRPr/>
          </a:p>
        </p:txBody>
      </p:sp>
      <p:sp>
        <p:nvSpPr>
          <p:cNvPr id="1591" name="Google Shape;1591;p16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440"/>
              <a:buNone/>
            </a:pPr>
            <a:r>
              <a:rPr lang="en-US"/>
              <a:t>class Test{  </a:t>
            </a:r>
            <a:endParaRPr/>
          </a:p>
          <a:p>
            <a:pPr indent="0" lvl="0" marL="0" rtl="0" algn="l">
              <a:spcBef>
                <a:spcPts val="1000"/>
              </a:spcBef>
              <a:spcAft>
                <a:spcPts val="0"/>
              </a:spcAft>
              <a:buSzPts val="1440"/>
              <a:buNone/>
            </a:pPr>
            <a:r>
              <a:rPr lang="en-US"/>
              <a:t>public static void main(String args[]){  </a:t>
            </a:r>
            <a:endParaRPr/>
          </a:p>
          <a:p>
            <a:pPr indent="0" lvl="0" marL="0" rtl="0" algn="l">
              <a:spcBef>
                <a:spcPts val="1000"/>
              </a:spcBef>
              <a:spcAft>
                <a:spcPts val="0"/>
              </a:spcAft>
              <a:buSzPts val="1440"/>
              <a:buNone/>
            </a:pPr>
            <a:r>
              <a:rPr lang="en-US"/>
              <a:t>SBI s=new SBI();  </a:t>
            </a:r>
            <a:endParaRPr/>
          </a:p>
          <a:p>
            <a:pPr indent="0" lvl="0" marL="0" rtl="0" algn="l">
              <a:spcBef>
                <a:spcPts val="1000"/>
              </a:spcBef>
              <a:spcAft>
                <a:spcPts val="0"/>
              </a:spcAft>
              <a:buSzPts val="1440"/>
              <a:buNone/>
            </a:pPr>
            <a:r>
              <a:rPr lang="en-US"/>
              <a:t>ICICI i=new ICICI();  </a:t>
            </a:r>
            <a:endParaRPr/>
          </a:p>
          <a:p>
            <a:pPr indent="0" lvl="0" marL="0" rtl="0" algn="l">
              <a:spcBef>
                <a:spcPts val="1000"/>
              </a:spcBef>
              <a:spcAft>
                <a:spcPts val="0"/>
              </a:spcAft>
              <a:buSzPts val="1440"/>
              <a:buNone/>
            </a:pPr>
            <a:r>
              <a:rPr lang="en-US"/>
              <a:t>AXIS a=new AXIS();  </a:t>
            </a:r>
            <a:endParaRPr/>
          </a:p>
          <a:p>
            <a:pPr indent="0" lvl="0" marL="0" rtl="0" algn="l">
              <a:spcBef>
                <a:spcPts val="1000"/>
              </a:spcBef>
              <a:spcAft>
                <a:spcPts val="0"/>
              </a:spcAft>
              <a:buSzPts val="1440"/>
              <a:buNone/>
            </a:pPr>
            <a:r>
              <a:rPr lang="en-US"/>
              <a:t>System.out.println("SBI Rate of Interest: "+s.getRateOfInterest());  </a:t>
            </a:r>
            <a:endParaRPr/>
          </a:p>
          <a:p>
            <a:pPr indent="0" lvl="0" marL="0" rtl="0" algn="l">
              <a:spcBef>
                <a:spcPts val="1000"/>
              </a:spcBef>
              <a:spcAft>
                <a:spcPts val="0"/>
              </a:spcAft>
              <a:buSzPts val="1440"/>
              <a:buNone/>
            </a:pPr>
            <a:r>
              <a:rPr lang="en-US"/>
              <a:t>System.out.println("ICICI Rate of Interest: "+i.getRateOfInterest());  </a:t>
            </a:r>
            <a:endParaRPr/>
          </a:p>
          <a:p>
            <a:pPr indent="0" lvl="0" marL="0" rtl="0" algn="l">
              <a:spcBef>
                <a:spcPts val="1000"/>
              </a:spcBef>
              <a:spcAft>
                <a:spcPts val="0"/>
              </a:spcAft>
              <a:buSzPts val="1440"/>
              <a:buNone/>
            </a:pPr>
            <a:r>
              <a:rPr lang="en-US"/>
              <a:t>System.out.println("AXIS Rate of Interest: "+a.getRateOfInterest());  </a:t>
            </a:r>
            <a:endParaRPr/>
          </a:p>
          <a:p>
            <a:pPr indent="0" lvl="0" marL="0" rtl="0" algn="l">
              <a:spcBef>
                <a:spcPts val="1000"/>
              </a:spcBef>
              <a:spcAft>
                <a:spcPts val="0"/>
              </a:spcAft>
              <a:buSzPts val="1440"/>
              <a:buNone/>
            </a:pPr>
            <a:r>
              <a:rPr lang="en-US"/>
              <a:t>}  </a:t>
            </a:r>
            <a:endParaRPr/>
          </a:p>
          <a:p>
            <a:pPr indent="0" lvl="0" marL="0" rtl="0" algn="l">
              <a:spcBef>
                <a:spcPts val="1000"/>
              </a:spcBef>
              <a:spcAft>
                <a:spcPts val="0"/>
              </a:spcAft>
              <a:buSzPts val="1440"/>
              <a:buNone/>
            </a:pPr>
            <a:r>
              <a:rPr lang="en-US"/>
              <a:t>}</a:t>
            </a:r>
            <a:endParaRPr/>
          </a:p>
          <a:p>
            <a:pPr indent="-251459" lvl="0" marL="342900" rtl="0" algn="l">
              <a:spcBef>
                <a:spcPts val="1000"/>
              </a:spcBef>
              <a:spcAft>
                <a:spcPts val="0"/>
              </a:spcAft>
              <a:buSzPts val="1440"/>
              <a:buNone/>
            </a:pPr>
            <a:r>
              <a:t/>
            </a:r>
            <a:endParaRPr/>
          </a:p>
        </p:txBody>
      </p:sp>
      <p:sp>
        <p:nvSpPr>
          <p:cNvPr id="1592" name="Google Shape;1592;p16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593" name="Google Shape;1593;p16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594" name="Google Shape;1594;p16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xEl>
                                              <p:pRg end="0" st="0"/>
                                            </p:txEl>
                                          </p:spTgt>
                                        </p:tgtEl>
                                        <p:attrNameLst>
                                          <p:attrName>style.visibility</p:attrName>
                                        </p:attrNameLst>
                                      </p:cBhvr>
                                      <p:to>
                                        <p:strVal val="visible"/>
                                      </p:to>
                                    </p:set>
                                    <p:anim calcmode="lin" valueType="num">
                                      <p:cBhvr additive="base">
                                        <p:cTn dur="500"/>
                                        <p:tgtEl>
                                          <p:spTgt spid="159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xEl>
                                              <p:pRg end="1" st="1"/>
                                            </p:txEl>
                                          </p:spTgt>
                                        </p:tgtEl>
                                        <p:attrNameLst>
                                          <p:attrName>style.visibility</p:attrName>
                                        </p:attrNameLst>
                                      </p:cBhvr>
                                      <p:to>
                                        <p:strVal val="visible"/>
                                      </p:to>
                                    </p:set>
                                    <p:anim calcmode="lin" valueType="num">
                                      <p:cBhvr additive="base">
                                        <p:cTn dur="500"/>
                                        <p:tgtEl>
                                          <p:spTgt spid="159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xEl>
                                              <p:pRg end="2" st="2"/>
                                            </p:txEl>
                                          </p:spTgt>
                                        </p:tgtEl>
                                        <p:attrNameLst>
                                          <p:attrName>style.visibility</p:attrName>
                                        </p:attrNameLst>
                                      </p:cBhvr>
                                      <p:to>
                                        <p:strVal val="visible"/>
                                      </p:to>
                                    </p:set>
                                    <p:anim calcmode="lin" valueType="num">
                                      <p:cBhvr additive="base">
                                        <p:cTn dur="500"/>
                                        <p:tgtEl>
                                          <p:spTgt spid="159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xEl>
                                              <p:pRg end="3" st="3"/>
                                            </p:txEl>
                                          </p:spTgt>
                                        </p:tgtEl>
                                        <p:attrNameLst>
                                          <p:attrName>style.visibility</p:attrName>
                                        </p:attrNameLst>
                                      </p:cBhvr>
                                      <p:to>
                                        <p:strVal val="visible"/>
                                      </p:to>
                                    </p:set>
                                    <p:anim calcmode="lin" valueType="num">
                                      <p:cBhvr additive="base">
                                        <p:cTn dur="500"/>
                                        <p:tgtEl>
                                          <p:spTgt spid="159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xEl>
                                              <p:pRg end="4" st="4"/>
                                            </p:txEl>
                                          </p:spTgt>
                                        </p:tgtEl>
                                        <p:attrNameLst>
                                          <p:attrName>style.visibility</p:attrName>
                                        </p:attrNameLst>
                                      </p:cBhvr>
                                      <p:to>
                                        <p:strVal val="visible"/>
                                      </p:to>
                                    </p:set>
                                    <p:anim calcmode="lin" valueType="num">
                                      <p:cBhvr additive="base">
                                        <p:cTn dur="500"/>
                                        <p:tgtEl>
                                          <p:spTgt spid="159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xEl>
                                              <p:pRg end="5" st="5"/>
                                            </p:txEl>
                                          </p:spTgt>
                                        </p:tgtEl>
                                        <p:attrNameLst>
                                          <p:attrName>style.visibility</p:attrName>
                                        </p:attrNameLst>
                                      </p:cBhvr>
                                      <p:to>
                                        <p:strVal val="visible"/>
                                      </p:to>
                                    </p:set>
                                    <p:anim calcmode="lin" valueType="num">
                                      <p:cBhvr additive="base">
                                        <p:cTn dur="500"/>
                                        <p:tgtEl>
                                          <p:spTgt spid="1591">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xEl>
                                              <p:pRg end="6" st="6"/>
                                            </p:txEl>
                                          </p:spTgt>
                                        </p:tgtEl>
                                        <p:attrNameLst>
                                          <p:attrName>style.visibility</p:attrName>
                                        </p:attrNameLst>
                                      </p:cBhvr>
                                      <p:to>
                                        <p:strVal val="visible"/>
                                      </p:to>
                                    </p:set>
                                    <p:anim calcmode="lin" valueType="num">
                                      <p:cBhvr additive="base">
                                        <p:cTn dur="500"/>
                                        <p:tgtEl>
                                          <p:spTgt spid="1591">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xEl>
                                              <p:pRg end="7" st="7"/>
                                            </p:txEl>
                                          </p:spTgt>
                                        </p:tgtEl>
                                        <p:attrNameLst>
                                          <p:attrName>style.visibility</p:attrName>
                                        </p:attrNameLst>
                                      </p:cBhvr>
                                      <p:to>
                                        <p:strVal val="visible"/>
                                      </p:to>
                                    </p:set>
                                    <p:anim calcmode="lin" valueType="num">
                                      <p:cBhvr additive="base">
                                        <p:cTn dur="500"/>
                                        <p:tgtEl>
                                          <p:spTgt spid="1591">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xEl>
                                              <p:pRg end="8" st="8"/>
                                            </p:txEl>
                                          </p:spTgt>
                                        </p:tgtEl>
                                        <p:attrNameLst>
                                          <p:attrName>style.visibility</p:attrName>
                                        </p:attrNameLst>
                                      </p:cBhvr>
                                      <p:to>
                                        <p:strVal val="visible"/>
                                      </p:to>
                                    </p:set>
                                    <p:anim calcmode="lin" valueType="num">
                                      <p:cBhvr additive="base">
                                        <p:cTn dur="500"/>
                                        <p:tgtEl>
                                          <p:spTgt spid="1591">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xEl>
                                              <p:pRg end="9" st="9"/>
                                            </p:txEl>
                                          </p:spTgt>
                                        </p:tgtEl>
                                        <p:attrNameLst>
                                          <p:attrName>style.visibility</p:attrName>
                                        </p:attrNameLst>
                                      </p:cBhvr>
                                      <p:to>
                                        <p:strVal val="visible"/>
                                      </p:to>
                                    </p:set>
                                    <p:anim calcmode="lin" valueType="num">
                                      <p:cBhvr additive="base">
                                        <p:cTn dur="500"/>
                                        <p:tgtEl>
                                          <p:spTgt spid="1591">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1">
                                            <p:txEl>
                                              <p:pRg end="10" st="10"/>
                                            </p:txEl>
                                          </p:spTgt>
                                        </p:tgtEl>
                                        <p:attrNameLst>
                                          <p:attrName>style.visibility</p:attrName>
                                        </p:attrNameLst>
                                      </p:cBhvr>
                                      <p:to>
                                        <p:strVal val="visible"/>
                                      </p:to>
                                    </p:set>
                                    <p:anim calcmode="lin" valueType="num">
                                      <p:cBhvr additive="base">
                                        <p:cTn dur="500"/>
                                        <p:tgtEl>
                                          <p:spTgt spid="1591">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6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600" name="Google Shape;1600;p16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SBI Rate of Interest: 8</a:t>
            </a:r>
            <a:endParaRPr/>
          </a:p>
          <a:p>
            <a:pPr indent="-342900" lvl="0" marL="342900" rtl="0" algn="l">
              <a:spcBef>
                <a:spcPts val="1000"/>
              </a:spcBef>
              <a:spcAft>
                <a:spcPts val="0"/>
              </a:spcAft>
              <a:buSzPts val="1440"/>
              <a:buChar char="►"/>
            </a:pPr>
            <a:r>
              <a:rPr lang="en-US"/>
              <a:t>ICICI Rate of Interest: 7</a:t>
            </a:r>
            <a:endParaRPr/>
          </a:p>
          <a:p>
            <a:pPr indent="-342900" lvl="0" marL="342900" rtl="0" algn="l">
              <a:spcBef>
                <a:spcPts val="1000"/>
              </a:spcBef>
              <a:spcAft>
                <a:spcPts val="0"/>
              </a:spcAft>
              <a:buSzPts val="1440"/>
              <a:buChar char="►"/>
            </a:pPr>
            <a:r>
              <a:rPr lang="en-US"/>
              <a:t>AXIS Rate of Interest: 9</a:t>
            </a:r>
            <a:endParaRPr/>
          </a:p>
        </p:txBody>
      </p:sp>
      <p:sp>
        <p:nvSpPr>
          <p:cNvPr id="1601" name="Google Shape;1601;p16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02" name="Google Shape;1602;p16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03" name="Google Shape;1603;p16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00">
                                            <p:txEl>
                                              <p:pRg end="0" st="0"/>
                                            </p:txEl>
                                          </p:spTgt>
                                        </p:tgtEl>
                                        <p:attrNameLst>
                                          <p:attrName>style.visibility</p:attrName>
                                        </p:attrNameLst>
                                      </p:cBhvr>
                                      <p:to>
                                        <p:strVal val="visible"/>
                                      </p:to>
                                    </p:set>
                                    <p:anim calcmode="lin" valueType="num">
                                      <p:cBhvr additive="base">
                                        <p:cTn dur="500"/>
                                        <p:tgtEl>
                                          <p:spTgt spid="160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00">
                                            <p:txEl>
                                              <p:pRg end="1" st="1"/>
                                            </p:txEl>
                                          </p:spTgt>
                                        </p:tgtEl>
                                        <p:attrNameLst>
                                          <p:attrName>style.visibility</p:attrName>
                                        </p:attrNameLst>
                                      </p:cBhvr>
                                      <p:to>
                                        <p:strVal val="visible"/>
                                      </p:to>
                                    </p:set>
                                    <p:anim calcmode="lin" valueType="num">
                                      <p:cBhvr additive="base">
                                        <p:cTn dur="500"/>
                                        <p:tgtEl>
                                          <p:spTgt spid="160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00">
                                            <p:txEl>
                                              <p:pRg end="2" st="2"/>
                                            </p:txEl>
                                          </p:spTgt>
                                        </p:tgtEl>
                                        <p:attrNameLst>
                                          <p:attrName>style.visibility</p:attrName>
                                        </p:attrNameLst>
                                      </p:cBhvr>
                                      <p:to>
                                        <p:strVal val="visible"/>
                                      </p:to>
                                    </p:set>
                                    <p:anim calcmode="lin" valueType="num">
                                      <p:cBhvr additive="base">
                                        <p:cTn dur="500"/>
                                        <p:tgtEl>
                                          <p:spTgt spid="160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Can we override static method?</a:t>
            </a:r>
            <a:br>
              <a:rPr b="1" lang="en-US"/>
            </a:br>
            <a:endParaRPr/>
          </a:p>
        </p:txBody>
      </p:sp>
      <p:sp>
        <p:nvSpPr>
          <p:cNvPr id="1609" name="Google Shape;1609;p16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No, static method cannot be overridden</a:t>
            </a:r>
            <a:endParaRPr/>
          </a:p>
        </p:txBody>
      </p:sp>
      <p:sp>
        <p:nvSpPr>
          <p:cNvPr id="1610" name="Google Shape;1610;p16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11" name="Google Shape;1611;p16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12" name="Google Shape;1612;p16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09">
                                            <p:txEl>
                                              <p:pRg end="0" st="0"/>
                                            </p:txEl>
                                          </p:spTgt>
                                        </p:tgtEl>
                                        <p:attrNameLst>
                                          <p:attrName>style.visibility</p:attrName>
                                        </p:attrNameLst>
                                      </p:cBhvr>
                                      <p:to>
                                        <p:strVal val="visible"/>
                                      </p:to>
                                    </p:set>
                                    <p:anim calcmode="lin" valueType="num">
                                      <p:cBhvr additive="base">
                                        <p:cTn dur="500"/>
                                        <p:tgtEl>
                                          <p:spTgt spid="160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6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Why we cannot override static method?</a:t>
            </a:r>
            <a:endParaRPr/>
          </a:p>
        </p:txBody>
      </p:sp>
      <p:sp>
        <p:nvSpPr>
          <p:cNvPr id="1618" name="Google Shape;1618;p16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because static method is bound with class whereas instance method is bound with object. Static belongs to class area and instance belongs to heap area. </a:t>
            </a:r>
            <a:endParaRPr/>
          </a:p>
        </p:txBody>
      </p:sp>
      <p:sp>
        <p:nvSpPr>
          <p:cNvPr id="1619" name="Google Shape;1619;p16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20" name="Google Shape;1620;p16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21" name="Google Shape;1621;p16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18">
                                            <p:txEl>
                                              <p:pRg end="0" st="0"/>
                                            </p:txEl>
                                          </p:spTgt>
                                        </p:tgtEl>
                                        <p:attrNameLst>
                                          <p:attrName>style.visibility</p:attrName>
                                        </p:attrNameLst>
                                      </p:cBhvr>
                                      <p:to>
                                        <p:strVal val="visible"/>
                                      </p:to>
                                    </p:set>
                                    <p:anim calcmode="lin" valueType="num">
                                      <p:cBhvr additive="base">
                                        <p:cTn dur="500"/>
                                        <p:tgtEl>
                                          <p:spTgt spid="161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6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Can we override java main method?</a:t>
            </a:r>
            <a:br>
              <a:rPr b="1" lang="en-US"/>
            </a:br>
            <a:endParaRPr/>
          </a:p>
        </p:txBody>
      </p:sp>
      <p:sp>
        <p:nvSpPr>
          <p:cNvPr id="1627" name="Google Shape;1627;p16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No, because main is a static method.</a:t>
            </a:r>
            <a:endParaRPr/>
          </a:p>
        </p:txBody>
      </p:sp>
      <p:sp>
        <p:nvSpPr>
          <p:cNvPr id="1628" name="Google Shape;1628;p16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29" name="Google Shape;1629;p16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30" name="Google Shape;1630;p16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27">
                                            <p:txEl>
                                              <p:pRg end="0" st="0"/>
                                            </p:txEl>
                                          </p:spTgt>
                                        </p:tgtEl>
                                        <p:attrNameLst>
                                          <p:attrName>style.visibility</p:attrName>
                                        </p:attrNameLst>
                                      </p:cBhvr>
                                      <p:to>
                                        <p:strVal val="visible"/>
                                      </p:to>
                                    </p:set>
                                    <p:anim calcmode="lin" valueType="num">
                                      <p:cBhvr additive="base">
                                        <p:cTn dur="500"/>
                                        <p:tgtEl>
                                          <p:spTgt spid="162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68"/>
          <p:cNvSpPr txBox="1"/>
          <p:nvPr>
            <p:ph type="title"/>
          </p:nvPr>
        </p:nvSpPr>
        <p:spPr>
          <a:xfrm>
            <a:off x="774611" y="0"/>
            <a:ext cx="8596668" cy="91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SzPts val="2800"/>
              <a:buFont typeface="Trebuchet MS"/>
              <a:buNone/>
            </a:pPr>
            <a:r>
              <a:rPr b="1" lang="en-US" sz="2800"/>
              <a:t>Difference between method Overloading and Method Overriding in java</a:t>
            </a:r>
            <a:br>
              <a:rPr b="1" lang="en-US" sz="2800"/>
            </a:br>
            <a:endParaRPr sz="2800"/>
          </a:p>
        </p:txBody>
      </p:sp>
      <p:graphicFrame>
        <p:nvGraphicFramePr>
          <p:cNvPr id="1636" name="Google Shape;1636;p168"/>
          <p:cNvGraphicFramePr/>
          <p:nvPr/>
        </p:nvGraphicFramePr>
        <p:xfrm>
          <a:off x="677863" y="1021406"/>
          <a:ext cx="3000000" cy="3000000"/>
        </p:xfrm>
        <a:graphic>
          <a:graphicData uri="http://schemas.openxmlformats.org/drawingml/2006/table">
            <a:tbl>
              <a:tblPr bandRow="1" firstRow="1">
                <a:noFill/>
                <a:tableStyleId>{80BC2543-359E-4803-BDAE-1B827EBF13F4}</a:tableStyleId>
              </a:tblPr>
              <a:tblGrid>
                <a:gridCol w="1151025"/>
                <a:gridCol w="6373750"/>
                <a:gridCol w="3762375"/>
              </a:tblGrid>
              <a:tr h="390025">
                <a:tc>
                  <a:txBody>
                    <a:bodyPr/>
                    <a:lstStyle/>
                    <a:p>
                      <a:pPr indent="0" lvl="0" marL="0" marR="0" rtl="0" algn="l">
                        <a:spcBef>
                          <a:spcPts val="0"/>
                        </a:spcBef>
                        <a:spcAft>
                          <a:spcPts val="0"/>
                        </a:spcAft>
                        <a:buNone/>
                      </a:pPr>
                      <a:r>
                        <a:rPr lang="en-US" sz="1600"/>
                        <a:t>No.</a:t>
                      </a:r>
                      <a:endParaRPr/>
                    </a:p>
                  </a:txBody>
                  <a:tcPr marT="45725" marB="45725" marR="91450" marL="91450" anchor="ctr"/>
                </a:tc>
                <a:tc>
                  <a:txBody>
                    <a:bodyPr/>
                    <a:lstStyle/>
                    <a:p>
                      <a:pPr indent="0" lvl="0" marL="0" marR="0" rtl="0" algn="l">
                        <a:spcBef>
                          <a:spcPts val="0"/>
                        </a:spcBef>
                        <a:spcAft>
                          <a:spcPts val="0"/>
                        </a:spcAft>
                        <a:buNone/>
                      </a:pPr>
                      <a:r>
                        <a:rPr lang="en-US" sz="1600"/>
                        <a:t>Method Overloading </a:t>
                      </a:r>
                      <a:endParaRPr/>
                    </a:p>
                  </a:txBody>
                  <a:tcPr marT="45725" marB="45725" marR="91450" marL="91450" anchor="ctr"/>
                </a:tc>
                <a:tc>
                  <a:txBody>
                    <a:bodyPr/>
                    <a:lstStyle/>
                    <a:p>
                      <a:pPr indent="0" lvl="0" marL="0" marR="0" rtl="0" algn="l">
                        <a:spcBef>
                          <a:spcPts val="0"/>
                        </a:spcBef>
                        <a:spcAft>
                          <a:spcPts val="0"/>
                        </a:spcAft>
                        <a:buNone/>
                      </a:pPr>
                      <a:r>
                        <a:rPr lang="en-US" sz="1600"/>
                        <a:t>Method Overriding</a:t>
                      </a:r>
                      <a:endParaRPr/>
                    </a:p>
                  </a:txBody>
                  <a:tcPr marT="45725" marB="45725" marR="91450" marL="91450" anchor="ctr"/>
                </a:tc>
              </a:tr>
              <a:tr h="1240975">
                <a:tc>
                  <a:txBody>
                    <a:bodyPr/>
                    <a:lstStyle/>
                    <a:p>
                      <a:pPr indent="0" lvl="0" marL="0" marR="0" rtl="0" algn="l">
                        <a:spcBef>
                          <a:spcPts val="0"/>
                        </a:spcBef>
                        <a:spcAft>
                          <a:spcPts val="0"/>
                        </a:spcAft>
                        <a:buNone/>
                      </a:pPr>
                      <a:r>
                        <a:rPr lang="en-US" sz="1600"/>
                        <a:t>1)</a:t>
                      </a:r>
                      <a:endParaRPr/>
                    </a:p>
                  </a:txBody>
                  <a:tcPr marT="45725" marB="45725" marR="91450" marL="91450" anchor="ctr"/>
                </a:tc>
                <a:tc>
                  <a:txBody>
                    <a:bodyPr/>
                    <a:lstStyle/>
                    <a:p>
                      <a:pPr indent="0" lvl="0" marL="0" marR="0" rtl="0" algn="l">
                        <a:spcBef>
                          <a:spcPts val="0"/>
                        </a:spcBef>
                        <a:spcAft>
                          <a:spcPts val="0"/>
                        </a:spcAft>
                        <a:buNone/>
                      </a:pPr>
                      <a:r>
                        <a:rPr lang="en-US" sz="1600"/>
                        <a:t>Method overloading is used </a:t>
                      </a:r>
                      <a:r>
                        <a:rPr i="1" lang="en-US" sz="1600"/>
                        <a:t>to increase the readability</a:t>
                      </a:r>
                      <a:r>
                        <a:rPr lang="en-US" sz="1600"/>
                        <a:t> of the program.</a:t>
                      </a:r>
                      <a:endParaRPr/>
                    </a:p>
                  </a:txBody>
                  <a:tcPr marT="45725" marB="45725" marR="91450" marL="91450" anchor="ctr"/>
                </a:tc>
                <a:tc>
                  <a:txBody>
                    <a:bodyPr/>
                    <a:lstStyle/>
                    <a:p>
                      <a:pPr indent="0" lvl="0" marL="0" marR="0" rtl="0" algn="l">
                        <a:spcBef>
                          <a:spcPts val="0"/>
                        </a:spcBef>
                        <a:spcAft>
                          <a:spcPts val="0"/>
                        </a:spcAft>
                        <a:buNone/>
                      </a:pPr>
                      <a:r>
                        <a:rPr lang="en-US" sz="1600"/>
                        <a:t>Method overriding is used </a:t>
                      </a:r>
                      <a:r>
                        <a:rPr i="1" lang="en-US" sz="1600"/>
                        <a:t>to provide the specific implementation</a:t>
                      </a:r>
                      <a:r>
                        <a:rPr lang="en-US" sz="1600"/>
                        <a:t> of the method that is already provided by its super class.</a:t>
                      </a:r>
                      <a:endParaRPr/>
                    </a:p>
                  </a:txBody>
                  <a:tcPr marT="45725" marB="45725" marR="91450" marL="91450" anchor="ctr"/>
                </a:tc>
              </a:tr>
              <a:tr h="957325">
                <a:tc>
                  <a:txBody>
                    <a:bodyPr/>
                    <a:lstStyle/>
                    <a:p>
                      <a:pPr indent="0" lvl="0" marL="0" marR="0" rtl="0" algn="l">
                        <a:spcBef>
                          <a:spcPts val="0"/>
                        </a:spcBef>
                        <a:spcAft>
                          <a:spcPts val="0"/>
                        </a:spcAft>
                        <a:buNone/>
                      </a:pPr>
                      <a:r>
                        <a:rPr lang="en-US" sz="1600"/>
                        <a:t>2)</a:t>
                      </a:r>
                      <a:endParaRPr/>
                    </a:p>
                  </a:txBody>
                  <a:tcPr marT="45725" marB="45725" marR="91450" marL="91450" anchor="ctr"/>
                </a:tc>
                <a:tc>
                  <a:txBody>
                    <a:bodyPr/>
                    <a:lstStyle/>
                    <a:p>
                      <a:pPr indent="0" lvl="0" marL="0" marR="0" rtl="0" algn="l">
                        <a:spcBef>
                          <a:spcPts val="0"/>
                        </a:spcBef>
                        <a:spcAft>
                          <a:spcPts val="0"/>
                        </a:spcAft>
                        <a:buNone/>
                      </a:pPr>
                      <a:r>
                        <a:rPr lang="en-US" sz="1600"/>
                        <a:t>Method overloading is performed </a:t>
                      </a:r>
                      <a:r>
                        <a:rPr i="1" lang="en-US" sz="1600"/>
                        <a:t>within class</a:t>
                      </a:r>
                      <a:r>
                        <a:rPr lang="en-US" sz="1600"/>
                        <a:t>.</a:t>
                      </a:r>
                      <a:endParaRPr/>
                    </a:p>
                  </a:txBody>
                  <a:tcPr marT="45725" marB="45725" marR="91450" marL="91450" anchor="ctr"/>
                </a:tc>
                <a:tc>
                  <a:txBody>
                    <a:bodyPr/>
                    <a:lstStyle/>
                    <a:p>
                      <a:pPr indent="0" lvl="0" marL="0" marR="0" rtl="0" algn="l">
                        <a:spcBef>
                          <a:spcPts val="0"/>
                        </a:spcBef>
                        <a:spcAft>
                          <a:spcPts val="0"/>
                        </a:spcAft>
                        <a:buNone/>
                      </a:pPr>
                      <a:r>
                        <a:rPr lang="en-US" sz="1600"/>
                        <a:t>Method overriding occurs </a:t>
                      </a:r>
                      <a:r>
                        <a:rPr i="1" lang="en-US" sz="1600"/>
                        <a:t>in two classes</a:t>
                      </a:r>
                      <a:r>
                        <a:rPr lang="en-US" sz="1600"/>
                        <a:t> that have IS-A (inheritance) relationship.</a:t>
                      </a:r>
                      <a:endParaRPr/>
                    </a:p>
                  </a:txBody>
                  <a:tcPr marT="45725" marB="45725" marR="91450" marL="91450" anchor="ctr"/>
                </a:tc>
              </a:tr>
              <a:tr h="673675">
                <a:tc>
                  <a:txBody>
                    <a:bodyPr/>
                    <a:lstStyle/>
                    <a:p>
                      <a:pPr indent="0" lvl="0" marL="0" marR="0" rtl="0" algn="l">
                        <a:spcBef>
                          <a:spcPts val="0"/>
                        </a:spcBef>
                        <a:spcAft>
                          <a:spcPts val="0"/>
                        </a:spcAft>
                        <a:buNone/>
                      </a:pPr>
                      <a:r>
                        <a:rPr lang="en-US" sz="1600"/>
                        <a:t>3)</a:t>
                      </a:r>
                      <a:endParaRPr/>
                    </a:p>
                  </a:txBody>
                  <a:tcPr marT="45725" marB="45725" marR="91450" marL="91450" anchor="ctr"/>
                </a:tc>
                <a:tc>
                  <a:txBody>
                    <a:bodyPr/>
                    <a:lstStyle/>
                    <a:p>
                      <a:pPr indent="0" lvl="0" marL="0" marR="0" rtl="0" algn="l">
                        <a:spcBef>
                          <a:spcPts val="0"/>
                        </a:spcBef>
                        <a:spcAft>
                          <a:spcPts val="0"/>
                        </a:spcAft>
                        <a:buNone/>
                      </a:pPr>
                      <a:r>
                        <a:rPr lang="en-US" sz="1600"/>
                        <a:t>In case of method overloading, </a:t>
                      </a:r>
                      <a:r>
                        <a:rPr i="1" lang="en-US" sz="1600"/>
                        <a:t>parameter must be different</a:t>
                      </a:r>
                      <a:r>
                        <a:rPr lang="en-US" sz="1600"/>
                        <a:t>.</a:t>
                      </a:r>
                      <a:endParaRPr/>
                    </a:p>
                  </a:txBody>
                  <a:tcPr marT="45725" marB="45725" marR="91450" marL="91450" anchor="ctr"/>
                </a:tc>
                <a:tc>
                  <a:txBody>
                    <a:bodyPr/>
                    <a:lstStyle/>
                    <a:p>
                      <a:pPr indent="0" lvl="0" marL="0" marR="0" rtl="0" algn="l">
                        <a:spcBef>
                          <a:spcPts val="0"/>
                        </a:spcBef>
                        <a:spcAft>
                          <a:spcPts val="0"/>
                        </a:spcAft>
                        <a:buNone/>
                      </a:pPr>
                      <a:r>
                        <a:rPr lang="en-US" sz="1600"/>
                        <a:t>In case of method overriding, </a:t>
                      </a:r>
                      <a:r>
                        <a:rPr i="1" lang="en-US" sz="1600"/>
                        <a:t>parameter must be same</a:t>
                      </a:r>
                      <a:r>
                        <a:rPr lang="en-US" sz="1600"/>
                        <a:t>.</a:t>
                      </a:r>
                      <a:endParaRPr/>
                    </a:p>
                  </a:txBody>
                  <a:tcPr marT="45725" marB="45725" marR="91450" marL="91450" anchor="ctr"/>
                </a:tc>
              </a:tr>
              <a:tr h="673675">
                <a:tc>
                  <a:txBody>
                    <a:bodyPr/>
                    <a:lstStyle/>
                    <a:p>
                      <a:pPr indent="0" lvl="0" marL="0" marR="0" rtl="0" algn="l">
                        <a:spcBef>
                          <a:spcPts val="0"/>
                        </a:spcBef>
                        <a:spcAft>
                          <a:spcPts val="0"/>
                        </a:spcAft>
                        <a:buNone/>
                      </a:pPr>
                      <a:r>
                        <a:rPr lang="en-US" sz="1600"/>
                        <a:t>4)</a:t>
                      </a:r>
                      <a:endParaRPr/>
                    </a:p>
                  </a:txBody>
                  <a:tcPr marT="45725" marB="45725" marR="91450" marL="91450" anchor="ctr"/>
                </a:tc>
                <a:tc>
                  <a:txBody>
                    <a:bodyPr/>
                    <a:lstStyle/>
                    <a:p>
                      <a:pPr indent="0" lvl="0" marL="0" marR="0" rtl="0" algn="l">
                        <a:spcBef>
                          <a:spcPts val="0"/>
                        </a:spcBef>
                        <a:spcAft>
                          <a:spcPts val="0"/>
                        </a:spcAft>
                        <a:buNone/>
                      </a:pPr>
                      <a:r>
                        <a:rPr lang="en-US" sz="1600"/>
                        <a:t>Method overloading is the example of </a:t>
                      </a:r>
                      <a:r>
                        <a:rPr i="1" lang="en-US" sz="1600"/>
                        <a:t>compile time polymorphism</a:t>
                      </a:r>
                      <a:r>
                        <a:rPr lang="en-US" sz="1600"/>
                        <a:t>.</a:t>
                      </a:r>
                      <a:endParaRPr/>
                    </a:p>
                  </a:txBody>
                  <a:tcPr marT="45725" marB="45725" marR="91450" marL="91450" anchor="ctr"/>
                </a:tc>
                <a:tc>
                  <a:txBody>
                    <a:bodyPr/>
                    <a:lstStyle/>
                    <a:p>
                      <a:pPr indent="0" lvl="0" marL="0" marR="0" rtl="0" algn="l">
                        <a:spcBef>
                          <a:spcPts val="0"/>
                        </a:spcBef>
                        <a:spcAft>
                          <a:spcPts val="0"/>
                        </a:spcAft>
                        <a:buNone/>
                      </a:pPr>
                      <a:r>
                        <a:rPr lang="en-US" sz="1600"/>
                        <a:t>Method overriding is the example of </a:t>
                      </a:r>
                      <a:r>
                        <a:rPr i="1" lang="en-US" sz="1600"/>
                        <a:t>run time polymorphism</a:t>
                      </a:r>
                      <a:r>
                        <a:rPr lang="en-US" sz="1600"/>
                        <a:t>.</a:t>
                      </a:r>
                      <a:endParaRPr/>
                    </a:p>
                  </a:txBody>
                  <a:tcPr marT="45725" marB="45725" marR="91450" marL="91450" anchor="ctr"/>
                </a:tc>
              </a:tr>
              <a:tr h="957325">
                <a:tc>
                  <a:txBody>
                    <a:bodyPr/>
                    <a:lstStyle/>
                    <a:p>
                      <a:pPr indent="0" lvl="0" marL="0" marR="0" rtl="0" algn="l">
                        <a:spcBef>
                          <a:spcPts val="0"/>
                        </a:spcBef>
                        <a:spcAft>
                          <a:spcPts val="0"/>
                        </a:spcAft>
                        <a:buNone/>
                      </a:pPr>
                      <a:r>
                        <a:rPr lang="en-US" sz="1600"/>
                        <a:t>5)</a:t>
                      </a:r>
                      <a:endParaRPr/>
                    </a:p>
                  </a:txBody>
                  <a:tcPr marT="45725" marB="45725" marR="91450" marL="91450" anchor="ctr"/>
                </a:tc>
                <a:tc>
                  <a:txBody>
                    <a:bodyPr/>
                    <a:lstStyle/>
                    <a:p>
                      <a:pPr indent="0" lvl="0" marL="0" marR="0" rtl="0" algn="l">
                        <a:spcBef>
                          <a:spcPts val="0"/>
                        </a:spcBef>
                        <a:spcAft>
                          <a:spcPts val="0"/>
                        </a:spcAft>
                        <a:buNone/>
                      </a:pPr>
                      <a:r>
                        <a:rPr lang="en-US" sz="1600"/>
                        <a:t>In java, method overloading can't be performed by changing return type of the method only. </a:t>
                      </a:r>
                      <a:r>
                        <a:rPr i="1" lang="en-US" sz="1600"/>
                        <a:t>Return type can be same or different</a:t>
                      </a:r>
                      <a:r>
                        <a:rPr lang="en-US" sz="1600"/>
                        <a:t> in method overloading. But you must have to change the parameter.</a:t>
                      </a:r>
                      <a:endParaRPr/>
                    </a:p>
                  </a:txBody>
                  <a:tcPr marT="45725" marB="45725" marR="91450" marL="91450" anchor="ctr"/>
                </a:tc>
                <a:tc>
                  <a:txBody>
                    <a:bodyPr/>
                    <a:lstStyle/>
                    <a:p>
                      <a:pPr indent="0" lvl="0" marL="0" marR="0" rtl="0" algn="l">
                        <a:spcBef>
                          <a:spcPts val="0"/>
                        </a:spcBef>
                        <a:spcAft>
                          <a:spcPts val="0"/>
                        </a:spcAft>
                        <a:buNone/>
                      </a:pPr>
                      <a:r>
                        <a:rPr i="1" lang="en-US" sz="1600"/>
                        <a:t>Return type must be same or covariant</a:t>
                      </a:r>
                      <a:r>
                        <a:rPr lang="en-US" sz="1600"/>
                        <a:t> in method overriding.</a:t>
                      </a:r>
                      <a:endParaRPr/>
                    </a:p>
                  </a:txBody>
                  <a:tcPr marT="45725" marB="45725" marR="91450" marL="91450" anchor="ctr"/>
                </a:tc>
              </a:tr>
            </a:tbl>
          </a:graphicData>
        </a:graphic>
      </p:graphicFrame>
      <p:sp>
        <p:nvSpPr>
          <p:cNvPr id="1637" name="Google Shape;1637;p16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38" name="Google Shape;1638;p16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39" name="Google Shape;1639;p16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36"/>
                                        </p:tgtEl>
                                        <p:attrNameLst>
                                          <p:attrName>style.visibility</p:attrName>
                                        </p:attrNameLst>
                                      </p:cBhvr>
                                      <p:to>
                                        <p:strVal val="visible"/>
                                      </p:to>
                                    </p:set>
                                    <p:anim calcmode="lin" valueType="num">
                                      <p:cBhvr additive="base">
                                        <p:cTn dur="500"/>
                                        <p:tgtEl>
                                          <p:spTgt spid="16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6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Overloading Vs Overriding ☺ ☺ ☺ </a:t>
            </a:r>
            <a:endParaRPr/>
          </a:p>
        </p:txBody>
      </p:sp>
      <p:sp>
        <p:nvSpPr>
          <p:cNvPr id="1645" name="Google Shape;1645;p16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46" name="Google Shape;1646;p16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47" name="Google Shape;1647;p16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No automatic alt text available." id="1648" name="Google Shape;1648;p169"/>
          <p:cNvPicPr preferRelativeResize="0"/>
          <p:nvPr>
            <p:ph idx="1" type="body"/>
          </p:nvPr>
        </p:nvPicPr>
        <p:blipFill rotWithShape="1">
          <a:blip r:embed="rId3">
            <a:alphaModFix/>
          </a:blip>
          <a:srcRect b="0" l="0" r="0" t="0"/>
          <a:stretch/>
        </p:blipFill>
        <p:spPr>
          <a:xfrm>
            <a:off x="2690019" y="2829719"/>
            <a:ext cx="4572000" cy="25431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7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Method overloading example – Bahubali 2</a:t>
            </a:r>
            <a:endParaRPr/>
          </a:p>
        </p:txBody>
      </p:sp>
      <p:sp>
        <p:nvSpPr>
          <p:cNvPr id="1654" name="Google Shape;1654;p17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55" name="Google Shape;1655;p17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56" name="Google Shape;1656;p17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Related image" id="1657" name="Google Shape;1657;p170"/>
          <p:cNvPicPr preferRelativeResize="0"/>
          <p:nvPr>
            <p:ph idx="1" type="body"/>
          </p:nvPr>
        </p:nvPicPr>
        <p:blipFill rotWithShape="1">
          <a:blip r:embed="rId3">
            <a:alphaModFix/>
          </a:blip>
          <a:srcRect b="0" l="0" r="0" t="0"/>
          <a:stretch/>
        </p:blipFill>
        <p:spPr>
          <a:xfrm>
            <a:off x="2063277" y="2160588"/>
            <a:ext cx="5825484" cy="3881437"/>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7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Difference between overloading and overriding</a:t>
            </a:r>
            <a:endParaRPr/>
          </a:p>
        </p:txBody>
      </p:sp>
      <p:sp>
        <p:nvSpPr>
          <p:cNvPr id="1663" name="Google Shape;1663;p171"/>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solidFill>
                  <a:srgbClr val="FF0000"/>
                </a:solidFill>
              </a:rPr>
              <a:t>Overloading</a:t>
            </a:r>
            <a:endParaRPr>
              <a:solidFill>
                <a:srgbClr val="FF0000"/>
              </a:solidFill>
            </a:endParaRPr>
          </a:p>
        </p:txBody>
      </p:sp>
      <p:sp>
        <p:nvSpPr>
          <p:cNvPr id="1664" name="Google Shape;1664;p171"/>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280"/>
              <a:buNone/>
            </a:pPr>
            <a:r>
              <a:rPr lang="en-US" sz="1600"/>
              <a:t> class OverloadingExample{  </a:t>
            </a:r>
            <a:endParaRPr/>
          </a:p>
          <a:p>
            <a:pPr indent="0" lvl="0" marL="0" rtl="0" algn="l">
              <a:spcBef>
                <a:spcPts val="1000"/>
              </a:spcBef>
              <a:spcAft>
                <a:spcPts val="0"/>
              </a:spcAft>
              <a:buSzPts val="1280"/>
              <a:buNone/>
            </a:pPr>
            <a:r>
              <a:rPr lang="en-US" sz="1600"/>
              <a:t>    static int add(int a,int b){</a:t>
            </a:r>
            <a:endParaRPr/>
          </a:p>
          <a:p>
            <a:pPr indent="0" lvl="0" marL="0" rtl="0" algn="l">
              <a:spcBef>
                <a:spcPts val="1000"/>
              </a:spcBef>
              <a:spcAft>
                <a:spcPts val="0"/>
              </a:spcAft>
              <a:buSzPts val="1280"/>
              <a:buNone/>
            </a:pPr>
            <a:r>
              <a:rPr lang="en-US" sz="1600"/>
              <a:t>	return a+b;</a:t>
            </a:r>
            <a:endParaRPr/>
          </a:p>
          <a:p>
            <a:pPr indent="0" lvl="0" marL="0" rtl="0" algn="l">
              <a:spcBef>
                <a:spcPts val="1000"/>
              </a:spcBef>
              <a:spcAft>
                <a:spcPts val="0"/>
              </a:spcAft>
              <a:buSzPts val="1280"/>
              <a:buNone/>
            </a:pPr>
            <a:r>
              <a:rPr lang="en-US" sz="1600"/>
              <a:t>    }  </a:t>
            </a:r>
            <a:endParaRPr sz="1600"/>
          </a:p>
          <a:p>
            <a:pPr indent="0" lvl="0" marL="0" rtl="0" algn="l">
              <a:spcBef>
                <a:spcPts val="1000"/>
              </a:spcBef>
              <a:spcAft>
                <a:spcPts val="0"/>
              </a:spcAft>
              <a:buSzPts val="1280"/>
              <a:buNone/>
            </a:pPr>
            <a:r>
              <a:rPr lang="en-US" sz="1600"/>
              <a:t>    static int add(int a,int b,int c){</a:t>
            </a:r>
            <a:endParaRPr/>
          </a:p>
          <a:p>
            <a:pPr indent="0" lvl="0" marL="0" rtl="0" algn="l">
              <a:spcBef>
                <a:spcPts val="1000"/>
              </a:spcBef>
              <a:spcAft>
                <a:spcPts val="0"/>
              </a:spcAft>
              <a:buSzPts val="1280"/>
              <a:buNone/>
            </a:pPr>
            <a:r>
              <a:rPr lang="en-US" sz="1600"/>
              <a:t>	return a+b+c;}  </a:t>
            </a:r>
            <a:endParaRPr/>
          </a:p>
          <a:p>
            <a:pPr indent="0" lvl="0" marL="0" rtl="0" algn="l">
              <a:spcBef>
                <a:spcPts val="1000"/>
              </a:spcBef>
              <a:spcAft>
                <a:spcPts val="0"/>
              </a:spcAft>
              <a:buSzPts val="1280"/>
              <a:buNone/>
            </a:pPr>
            <a:r>
              <a:rPr lang="en-US" sz="1600"/>
              <a:t>    } </a:t>
            </a:r>
            <a:endParaRPr/>
          </a:p>
        </p:txBody>
      </p:sp>
      <p:sp>
        <p:nvSpPr>
          <p:cNvPr id="1665" name="Google Shape;1665;p171"/>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solidFill>
                  <a:srgbClr val="FF0000"/>
                </a:solidFill>
              </a:rPr>
              <a:t>Overriding</a:t>
            </a:r>
            <a:endParaRPr>
              <a:solidFill>
                <a:srgbClr val="FF0000"/>
              </a:solidFill>
            </a:endParaRPr>
          </a:p>
        </p:txBody>
      </p:sp>
      <p:sp>
        <p:nvSpPr>
          <p:cNvPr id="1666" name="Google Shape;1666;p171"/>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120"/>
              <a:buNone/>
            </a:pPr>
            <a:r>
              <a:rPr lang="en-US" sz="1400"/>
              <a:t> class Animal{  </a:t>
            </a:r>
            <a:endParaRPr/>
          </a:p>
          <a:p>
            <a:pPr indent="0" lvl="0" marL="0" rtl="0" algn="l">
              <a:spcBef>
                <a:spcPts val="1000"/>
              </a:spcBef>
              <a:spcAft>
                <a:spcPts val="0"/>
              </a:spcAft>
              <a:buSzPts val="1120"/>
              <a:buNone/>
            </a:pPr>
            <a:r>
              <a:rPr lang="en-US" sz="1400"/>
              <a:t>    void eat(){</a:t>
            </a:r>
            <a:endParaRPr/>
          </a:p>
          <a:p>
            <a:pPr indent="0" lvl="0" marL="0" rtl="0" algn="l">
              <a:spcBef>
                <a:spcPts val="1000"/>
              </a:spcBef>
              <a:spcAft>
                <a:spcPts val="0"/>
              </a:spcAft>
              <a:buSzPts val="1120"/>
              <a:buNone/>
            </a:pPr>
            <a:r>
              <a:rPr lang="en-US" sz="1400"/>
              <a:t>	System.out.println("eating...");</a:t>
            </a:r>
            <a:endParaRPr/>
          </a:p>
          <a:p>
            <a:pPr indent="0" lvl="1" marL="457200" rtl="0" algn="l">
              <a:spcBef>
                <a:spcPts val="1000"/>
              </a:spcBef>
              <a:spcAft>
                <a:spcPts val="0"/>
              </a:spcAft>
              <a:buSzPts val="960"/>
              <a:buNone/>
            </a:pPr>
            <a:r>
              <a:rPr b="1" lang="en-US" sz="1200"/>
              <a:t>}</a:t>
            </a:r>
            <a:endParaRPr/>
          </a:p>
          <a:p>
            <a:pPr indent="0" lvl="0" marL="0" rtl="0" algn="l">
              <a:spcBef>
                <a:spcPts val="1000"/>
              </a:spcBef>
              <a:spcAft>
                <a:spcPts val="0"/>
              </a:spcAft>
              <a:buSzPts val="1120"/>
              <a:buNone/>
            </a:pPr>
            <a:r>
              <a:rPr lang="en-US" sz="1400"/>
              <a:t> }  </a:t>
            </a:r>
            <a:endParaRPr sz="1400"/>
          </a:p>
          <a:p>
            <a:pPr indent="0" lvl="0" marL="0" rtl="0" algn="l">
              <a:spcBef>
                <a:spcPts val="1000"/>
              </a:spcBef>
              <a:spcAft>
                <a:spcPts val="0"/>
              </a:spcAft>
              <a:buSzPts val="1120"/>
              <a:buNone/>
            </a:pPr>
            <a:r>
              <a:rPr lang="en-US" sz="1400"/>
              <a:t>    class Dog extends Animal{  </a:t>
            </a:r>
            <a:endParaRPr/>
          </a:p>
          <a:p>
            <a:pPr indent="0" lvl="0" marL="0" rtl="0" algn="l">
              <a:spcBef>
                <a:spcPts val="1000"/>
              </a:spcBef>
              <a:spcAft>
                <a:spcPts val="0"/>
              </a:spcAft>
              <a:buSzPts val="1120"/>
              <a:buNone/>
            </a:pPr>
            <a:r>
              <a:rPr lang="en-US" sz="1400"/>
              <a:t>    void eat(){</a:t>
            </a:r>
            <a:endParaRPr/>
          </a:p>
          <a:p>
            <a:pPr indent="0" lvl="0" marL="0" rtl="0" algn="l">
              <a:spcBef>
                <a:spcPts val="1000"/>
              </a:spcBef>
              <a:spcAft>
                <a:spcPts val="0"/>
              </a:spcAft>
              <a:buSzPts val="1120"/>
              <a:buNone/>
            </a:pPr>
            <a:r>
              <a:rPr lang="en-US" sz="1400"/>
              <a:t>	System.out.println("eating bread...");</a:t>
            </a:r>
            <a:endParaRPr/>
          </a:p>
          <a:p>
            <a:pPr indent="0" lvl="0" marL="0" rtl="0" algn="l">
              <a:spcBef>
                <a:spcPts val="1000"/>
              </a:spcBef>
              <a:spcAft>
                <a:spcPts val="0"/>
              </a:spcAft>
              <a:buSzPts val="1120"/>
              <a:buNone/>
            </a:pPr>
            <a:r>
              <a:rPr lang="en-US" sz="1400"/>
              <a:t>	}  </a:t>
            </a:r>
            <a:endParaRPr sz="1400"/>
          </a:p>
          <a:p>
            <a:pPr indent="0" lvl="0" marL="0" rtl="0" algn="l">
              <a:spcBef>
                <a:spcPts val="1000"/>
              </a:spcBef>
              <a:spcAft>
                <a:spcPts val="0"/>
              </a:spcAft>
              <a:buSzPts val="1120"/>
              <a:buNone/>
            </a:pPr>
            <a:r>
              <a:rPr lang="en-US" sz="1400"/>
              <a:t>    } </a:t>
            </a:r>
            <a:endParaRPr/>
          </a:p>
        </p:txBody>
      </p:sp>
      <p:sp>
        <p:nvSpPr>
          <p:cNvPr id="1667" name="Google Shape;1667;p17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68" name="Google Shape;1668;p17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69" name="Google Shape;1669;p17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Object</a:t>
            </a:r>
            <a:endParaRPr/>
          </a:p>
        </p:txBody>
      </p:sp>
      <p:sp>
        <p:nvSpPr>
          <p:cNvPr id="294" name="Google Shape;294;p20"/>
          <p:cNvSpPr txBox="1"/>
          <p:nvPr>
            <p:ph idx="1" type="body"/>
          </p:nvPr>
        </p:nvSpPr>
        <p:spPr>
          <a:xfrm>
            <a:off x="677334" y="1637731"/>
            <a:ext cx="8596668" cy="440363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Object: An object is anything that exists in this real world. An object has properties and behaviors (actions). </a:t>
            </a:r>
            <a:endParaRPr/>
          </a:p>
          <a:p>
            <a:pPr indent="-342900" lvl="0" marL="342900" rtl="0" algn="l">
              <a:spcBef>
                <a:spcPts val="1000"/>
              </a:spcBef>
              <a:spcAft>
                <a:spcPts val="0"/>
              </a:spcAft>
              <a:buSzPts val="1440"/>
              <a:buChar char="►"/>
            </a:pPr>
            <a:r>
              <a:rPr lang="en-US"/>
              <a:t>In our program variables are used to represent properties. Actions are represented by methods. </a:t>
            </a:r>
            <a:endParaRPr/>
          </a:p>
          <a:p>
            <a:pPr indent="-342900" lvl="0" marL="342900" rtl="0" algn="l">
              <a:spcBef>
                <a:spcPts val="1000"/>
              </a:spcBef>
              <a:spcAft>
                <a:spcPts val="0"/>
              </a:spcAft>
              <a:buSzPts val="1440"/>
              <a:buChar char="►"/>
            </a:pPr>
            <a:r>
              <a:rPr lang="en-US"/>
              <a:t>i.e.; An object contains variables and methods. i.e.; Objects need memory. JVM will allocate the memory required for objects using new keyword.</a:t>
            </a:r>
            <a:endParaRPr/>
          </a:p>
          <a:p>
            <a:pPr indent="-342900" lvl="0" marL="342900" rtl="0" algn="l">
              <a:spcBef>
                <a:spcPts val="1000"/>
              </a:spcBef>
              <a:spcAft>
                <a:spcPts val="0"/>
              </a:spcAft>
              <a:buSzPts val="1440"/>
              <a:buChar char="►"/>
            </a:pPr>
            <a:r>
              <a:rPr lang="en-US"/>
              <a:t>For example: chair, pen, table, keyboard, bike etc. (tangible and intangible). </a:t>
            </a:r>
            <a:endParaRPr/>
          </a:p>
        </p:txBody>
      </p:sp>
      <p:pic>
        <p:nvPicPr>
          <p:cNvPr id="295" name="Google Shape;295;p20"/>
          <p:cNvPicPr preferRelativeResize="0"/>
          <p:nvPr/>
        </p:nvPicPr>
        <p:blipFill rotWithShape="1">
          <a:blip r:embed="rId3">
            <a:alphaModFix/>
          </a:blip>
          <a:srcRect b="0" l="0" r="0" t="0"/>
          <a:stretch/>
        </p:blipFill>
        <p:spPr>
          <a:xfrm>
            <a:off x="2674323" y="4008215"/>
            <a:ext cx="3421677" cy="2263336"/>
          </a:xfrm>
          <a:prstGeom prst="rect">
            <a:avLst/>
          </a:prstGeom>
          <a:noFill/>
          <a:ln>
            <a:noFill/>
          </a:ln>
        </p:spPr>
      </p:pic>
      <p:sp>
        <p:nvSpPr>
          <p:cNvPr id="296" name="Google Shape;296;p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7" name="Google Shape;297;p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8" name="Google Shape;298;p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72"/>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b="1" lang="en-US"/>
              <a:t>Covariant Return Type</a:t>
            </a:r>
            <a:br>
              <a:rPr b="1" lang="en-US"/>
            </a:br>
            <a:endParaRPr/>
          </a:p>
        </p:txBody>
      </p:sp>
      <p:sp>
        <p:nvSpPr>
          <p:cNvPr id="1675" name="Google Shape;1675;p172"/>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Covariant return type</a:t>
            </a:r>
            <a:endParaRPr/>
          </a:p>
        </p:txBody>
      </p:sp>
      <p:sp>
        <p:nvSpPr>
          <p:cNvPr id="1676" name="Google Shape;1676;p17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77" name="Google Shape;1677;p17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78" name="Google Shape;1678;p17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7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Covariant return type</a:t>
            </a:r>
            <a:endParaRPr/>
          </a:p>
        </p:txBody>
      </p:sp>
      <p:sp>
        <p:nvSpPr>
          <p:cNvPr id="1684" name="Google Shape;1684;p17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covariant return type specifies that the return type may vary in the same direction as the subclass. </a:t>
            </a:r>
            <a:endParaRPr/>
          </a:p>
          <a:p>
            <a:pPr indent="-342900" lvl="0" marL="342900" rtl="0" algn="l">
              <a:spcBef>
                <a:spcPts val="1000"/>
              </a:spcBef>
              <a:spcAft>
                <a:spcPts val="0"/>
              </a:spcAft>
              <a:buSzPts val="1440"/>
              <a:buChar char="►"/>
            </a:pPr>
            <a:r>
              <a:rPr lang="en-US">
                <a:solidFill>
                  <a:srgbClr val="FF0000"/>
                </a:solidFill>
              </a:rPr>
              <a:t>Before Java5, it was not possible to override any method by changing the return type.</a:t>
            </a:r>
            <a:endParaRPr/>
          </a:p>
          <a:p>
            <a:pPr indent="-342900" lvl="0" marL="342900" rtl="0" algn="l">
              <a:spcBef>
                <a:spcPts val="1000"/>
              </a:spcBef>
              <a:spcAft>
                <a:spcPts val="0"/>
              </a:spcAft>
              <a:buSzPts val="1440"/>
              <a:buChar char="►"/>
            </a:pPr>
            <a:r>
              <a:rPr lang="en-US"/>
              <a:t> But now, since Java5, it is possible to override method by changing the return type if subclass overrides any method whose return type is Non-Primitive but it changes its return type to subclass type.</a:t>
            </a:r>
            <a:endParaRPr/>
          </a:p>
          <a:p>
            <a:pPr indent="-251459" lvl="0" marL="342900" rtl="0" algn="l">
              <a:spcBef>
                <a:spcPts val="1000"/>
              </a:spcBef>
              <a:spcAft>
                <a:spcPts val="0"/>
              </a:spcAft>
              <a:buSzPts val="1440"/>
              <a:buNone/>
            </a:pPr>
            <a:r>
              <a:t/>
            </a:r>
            <a:endParaRPr/>
          </a:p>
        </p:txBody>
      </p:sp>
      <p:sp>
        <p:nvSpPr>
          <p:cNvPr id="1685" name="Google Shape;1685;p17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86" name="Google Shape;1686;p17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87" name="Google Shape;1687;p17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4">
                                            <p:txEl>
                                              <p:pRg end="0" st="0"/>
                                            </p:txEl>
                                          </p:spTgt>
                                        </p:tgtEl>
                                        <p:attrNameLst>
                                          <p:attrName>style.visibility</p:attrName>
                                        </p:attrNameLst>
                                      </p:cBhvr>
                                      <p:to>
                                        <p:strVal val="visible"/>
                                      </p:to>
                                    </p:set>
                                    <p:anim calcmode="lin" valueType="num">
                                      <p:cBhvr additive="base">
                                        <p:cTn dur="500"/>
                                        <p:tgtEl>
                                          <p:spTgt spid="168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4">
                                            <p:txEl>
                                              <p:pRg end="1" st="1"/>
                                            </p:txEl>
                                          </p:spTgt>
                                        </p:tgtEl>
                                        <p:attrNameLst>
                                          <p:attrName>style.visibility</p:attrName>
                                        </p:attrNameLst>
                                      </p:cBhvr>
                                      <p:to>
                                        <p:strVal val="visible"/>
                                      </p:to>
                                    </p:set>
                                    <p:anim calcmode="lin" valueType="num">
                                      <p:cBhvr additive="base">
                                        <p:cTn dur="500"/>
                                        <p:tgtEl>
                                          <p:spTgt spid="168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4">
                                            <p:txEl>
                                              <p:pRg end="2" st="2"/>
                                            </p:txEl>
                                          </p:spTgt>
                                        </p:tgtEl>
                                        <p:attrNameLst>
                                          <p:attrName>style.visibility</p:attrName>
                                        </p:attrNameLst>
                                      </p:cBhvr>
                                      <p:to>
                                        <p:strVal val="visible"/>
                                      </p:to>
                                    </p:set>
                                    <p:anim calcmode="lin" valueType="num">
                                      <p:cBhvr additive="base">
                                        <p:cTn dur="500"/>
                                        <p:tgtEl>
                                          <p:spTgt spid="168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84">
                                            <p:txEl>
                                              <p:pRg end="3" st="3"/>
                                            </p:txEl>
                                          </p:spTgt>
                                        </p:tgtEl>
                                        <p:attrNameLst>
                                          <p:attrName>style.visibility</p:attrName>
                                        </p:attrNameLst>
                                      </p:cBhvr>
                                      <p:to>
                                        <p:strVal val="visible"/>
                                      </p:to>
                                    </p:set>
                                    <p:anim calcmode="lin" valueType="num">
                                      <p:cBhvr additive="base">
                                        <p:cTn dur="500"/>
                                        <p:tgtEl>
                                          <p:spTgt spid="168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74"/>
          <p:cNvSpPr txBox="1"/>
          <p:nvPr>
            <p:ph idx="1" type="body"/>
          </p:nvPr>
        </p:nvSpPr>
        <p:spPr>
          <a:xfrm>
            <a:off x="677334" y="204281"/>
            <a:ext cx="10402470" cy="5837081"/>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80000"/>
              <a:buChar char="►"/>
            </a:pPr>
            <a:r>
              <a:rPr b="1" lang="en-US" sz="1600"/>
              <a:t>class A {</a:t>
            </a:r>
            <a:endParaRPr/>
          </a:p>
          <a:p>
            <a:pPr indent="-342900" lvl="0" marL="342900" rtl="0" algn="l">
              <a:spcBef>
                <a:spcPts val="1000"/>
              </a:spcBef>
              <a:spcAft>
                <a:spcPts val="0"/>
              </a:spcAft>
              <a:buSzPct val="80000"/>
              <a:buChar char="►"/>
            </a:pPr>
            <a:r>
              <a:rPr lang="en-US" sz="1600">
                <a:solidFill>
                  <a:srgbClr val="FF0000"/>
                </a:solidFill>
              </a:rPr>
              <a:t>A </a:t>
            </a:r>
            <a:r>
              <a:rPr lang="en-US" sz="1600"/>
              <a:t>get() {</a:t>
            </a:r>
            <a:endParaRPr/>
          </a:p>
          <a:p>
            <a:pPr indent="-342900" lvl="0" marL="342900" rtl="0" algn="l">
              <a:spcBef>
                <a:spcPts val="1000"/>
              </a:spcBef>
              <a:spcAft>
                <a:spcPts val="0"/>
              </a:spcAft>
              <a:buSzPct val="80000"/>
              <a:buChar char="►"/>
            </a:pPr>
            <a:r>
              <a:rPr b="1" lang="en-US" sz="1600"/>
              <a:t>return this;</a:t>
            </a:r>
            <a:endParaRPr/>
          </a:p>
          <a:p>
            <a:pPr indent="-342900" lvl="0" marL="342900" rtl="0" algn="l">
              <a:spcBef>
                <a:spcPts val="1000"/>
              </a:spcBef>
              <a:spcAft>
                <a:spcPts val="0"/>
              </a:spcAft>
              <a:buSzPct val="80000"/>
              <a:buChar char="►"/>
            </a:pPr>
            <a:r>
              <a:rPr lang="en-US" sz="1600"/>
              <a:t>}</a:t>
            </a:r>
            <a:endParaRPr/>
          </a:p>
          <a:p>
            <a:pPr indent="-342900" lvl="0" marL="342900" rtl="0" algn="l">
              <a:spcBef>
                <a:spcPts val="1000"/>
              </a:spcBef>
              <a:spcAft>
                <a:spcPts val="0"/>
              </a:spcAft>
              <a:buSzPct val="80000"/>
              <a:buChar char="►"/>
            </a:pPr>
            <a:r>
              <a:rPr lang="en-US" sz="1600"/>
              <a:t>}</a:t>
            </a:r>
            <a:endParaRPr/>
          </a:p>
          <a:p>
            <a:pPr indent="-273812" lvl="0" marL="342900" rtl="0" algn="l">
              <a:spcBef>
                <a:spcPts val="1000"/>
              </a:spcBef>
              <a:spcAft>
                <a:spcPts val="0"/>
              </a:spcAft>
              <a:buSzPct val="80000"/>
              <a:buNone/>
            </a:pPr>
            <a:r>
              <a:t/>
            </a:r>
            <a:endParaRPr sz="1600"/>
          </a:p>
          <a:p>
            <a:pPr indent="-342900" lvl="0" marL="342900" rtl="0" algn="l">
              <a:spcBef>
                <a:spcPts val="1000"/>
              </a:spcBef>
              <a:spcAft>
                <a:spcPts val="0"/>
              </a:spcAft>
              <a:buSzPct val="80000"/>
              <a:buChar char="►"/>
            </a:pPr>
            <a:r>
              <a:rPr b="1" lang="en-US" sz="1600"/>
              <a:t>class B extends A {</a:t>
            </a:r>
            <a:endParaRPr/>
          </a:p>
          <a:p>
            <a:pPr indent="-342900" lvl="0" marL="342900" rtl="0" algn="l">
              <a:spcBef>
                <a:spcPts val="1000"/>
              </a:spcBef>
              <a:spcAft>
                <a:spcPts val="0"/>
              </a:spcAft>
              <a:buSzPct val="80000"/>
              <a:buChar char="►"/>
            </a:pPr>
            <a:r>
              <a:rPr lang="en-US" sz="1600">
                <a:solidFill>
                  <a:srgbClr val="FF0000"/>
                </a:solidFill>
              </a:rPr>
              <a:t>B</a:t>
            </a:r>
            <a:r>
              <a:rPr lang="en-US" sz="1600"/>
              <a:t> get() { //covariant return type</a:t>
            </a:r>
            <a:endParaRPr sz="1600"/>
          </a:p>
          <a:p>
            <a:pPr indent="-342900" lvl="0" marL="342900" rtl="0" algn="l">
              <a:spcBef>
                <a:spcPts val="1000"/>
              </a:spcBef>
              <a:spcAft>
                <a:spcPts val="0"/>
              </a:spcAft>
              <a:buSzPct val="80000"/>
              <a:buChar char="►"/>
            </a:pPr>
            <a:r>
              <a:rPr b="1" lang="en-US" sz="1600"/>
              <a:t>return this;</a:t>
            </a:r>
            <a:endParaRPr/>
          </a:p>
          <a:p>
            <a:pPr indent="-342900" lvl="0" marL="342900" rtl="0" algn="l">
              <a:spcBef>
                <a:spcPts val="1000"/>
              </a:spcBef>
              <a:spcAft>
                <a:spcPts val="0"/>
              </a:spcAft>
              <a:buSzPct val="80000"/>
              <a:buChar char="►"/>
            </a:pPr>
            <a:r>
              <a:rPr lang="en-US" sz="1600"/>
              <a:t>}</a:t>
            </a:r>
            <a:endParaRPr/>
          </a:p>
          <a:p>
            <a:pPr indent="-273812" lvl="0" marL="342900" rtl="0" algn="l">
              <a:spcBef>
                <a:spcPts val="1000"/>
              </a:spcBef>
              <a:spcAft>
                <a:spcPts val="0"/>
              </a:spcAft>
              <a:buSzPct val="80000"/>
              <a:buNone/>
            </a:pPr>
            <a:r>
              <a:t/>
            </a:r>
            <a:endParaRPr sz="1600"/>
          </a:p>
          <a:p>
            <a:pPr indent="-342900" lvl="0" marL="342900" rtl="0" algn="l">
              <a:spcBef>
                <a:spcPts val="1000"/>
              </a:spcBef>
              <a:spcAft>
                <a:spcPts val="0"/>
              </a:spcAft>
              <a:buSzPct val="80000"/>
              <a:buChar char="►"/>
            </a:pPr>
            <a:r>
              <a:rPr b="1" lang="en-US" sz="1600"/>
              <a:t>void message() {</a:t>
            </a:r>
            <a:endParaRPr/>
          </a:p>
          <a:p>
            <a:pPr indent="-342900" lvl="0" marL="342900" rtl="0" algn="l">
              <a:spcBef>
                <a:spcPts val="1000"/>
              </a:spcBef>
              <a:spcAft>
                <a:spcPts val="0"/>
              </a:spcAft>
              <a:buSzPct val="80000"/>
              <a:buChar char="►"/>
            </a:pPr>
            <a:r>
              <a:rPr lang="en-US" sz="1600"/>
              <a:t>System.</a:t>
            </a:r>
            <a:r>
              <a:rPr i="1" lang="en-US" sz="1600"/>
              <a:t>out.println("welcome to covariant return type");</a:t>
            </a:r>
            <a:endParaRPr/>
          </a:p>
          <a:p>
            <a:pPr indent="-342900" lvl="0" marL="342900" rtl="0" algn="l">
              <a:spcBef>
                <a:spcPts val="1000"/>
              </a:spcBef>
              <a:spcAft>
                <a:spcPts val="0"/>
              </a:spcAft>
              <a:buSzPct val="80000"/>
              <a:buChar char="►"/>
            </a:pPr>
            <a:r>
              <a:rPr lang="en-US" sz="1600"/>
              <a:t>}</a:t>
            </a:r>
            <a:endParaRPr/>
          </a:p>
          <a:p>
            <a:pPr indent="-273812" lvl="0" marL="342900" rtl="0" algn="l">
              <a:spcBef>
                <a:spcPts val="1000"/>
              </a:spcBef>
              <a:spcAft>
                <a:spcPts val="0"/>
              </a:spcAft>
              <a:buSzPct val="80000"/>
              <a:buNone/>
            </a:pPr>
            <a:r>
              <a:t/>
            </a:r>
            <a:endParaRPr sz="1600"/>
          </a:p>
          <a:p>
            <a:pPr indent="-342900" lvl="0" marL="342900" rtl="0" algn="l">
              <a:spcBef>
                <a:spcPts val="1000"/>
              </a:spcBef>
              <a:spcAft>
                <a:spcPts val="0"/>
              </a:spcAft>
              <a:buSzPct val="80000"/>
              <a:buChar char="►"/>
            </a:pPr>
            <a:r>
              <a:rPr b="1" lang="en-US" sz="1600"/>
              <a:t>public static void main(String args[]) {</a:t>
            </a:r>
            <a:endParaRPr/>
          </a:p>
          <a:p>
            <a:pPr indent="-342900" lvl="0" marL="342900" rtl="0" algn="l">
              <a:spcBef>
                <a:spcPts val="1000"/>
              </a:spcBef>
              <a:spcAft>
                <a:spcPts val="0"/>
              </a:spcAft>
              <a:buSzPct val="80000"/>
              <a:buChar char="►"/>
            </a:pPr>
            <a:r>
              <a:rPr b="1" lang="en-US" sz="1600"/>
              <a:t>new B().get().message();</a:t>
            </a:r>
            <a:endParaRPr/>
          </a:p>
          <a:p>
            <a:pPr indent="-342900" lvl="0" marL="342900" rtl="0" algn="l">
              <a:spcBef>
                <a:spcPts val="1000"/>
              </a:spcBef>
              <a:spcAft>
                <a:spcPts val="0"/>
              </a:spcAft>
              <a:buSzPct val="80000"/>
              <a:buChar char="►"/>
            </a:pPr>
            <a:r>
              <a:rPr lang="en-US" sz="1600"/>
              <a:t>}</a:t>
            </a:r>
            <a:endParaRPr/>
          </a:p>
          <a:p>
            <a:pPr indent="-342900" lvl="0" marL="342900" rtl="0" algn="l">
              <a:spcBef>
                <a:spcPts val="1000"/>
              </a:spcBef>
              <a:spcAft>
                <a:spcPts val="0"/>
              </a:spcAft>
              <a:buSzPct val="80000"/>
              <a:buChar char="►"/>
            </a:pPr>
            <a:r>
              <a:rPr lang="en-US" sz="1600"/>
              <a:t>}</a:t>
            </a:r>
            <a:endParaRPr/>
          </a:p>
        </p:txBody>
      </p:sp>
      <p:sp>
        <p:nvSpPr>
          <p:cNvPr id="1693" name="Google Shape;1693;p17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sz="1100"/>
              <a:t>8/21/2015</a:t>
            </a:r>
            <a:endParaRPr sz="1100"/>
          </a:p>
        </p:txBody>
      </p:sp>
      <p:sp>
        <p:nvSpPr>
          <p:cNvPr id="1694" name="Google Shape;1694;p17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100"/>
              <a:t>Presented by MangaRao</a:t>
            </a:r>
            <a:endParaRPr sz="1100"/>
          </a:p>
        </p:txBody>
      </p:sp>
      <p:sp>
        <p:nvSpPr>
          <p:cNvPr id="1695" name="Google Shape;1695;p17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100"/>
              <a:t>‹#›</a:t>
            </a:fld>
            <a:endParaRPr sz="1100"/>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0" st="0"/>
                                            </p:txEl>
                                          </p:spTgt>
                                        </p:tgtEl>
                                        <p:attrNameLst>
                                          <p:attrName>style.visibility</p:attrName>
                                        </p:attrNameLst>
                                      </p:cBhvr>
                                      <p:to>
                                        <p:strVal val="visible"/>
                                      </p:to>
                                    </p:set>
                                    <p:anim calcmode="lin" valueType="num">
                                      <p:cBhvr additive="base">
                                        <p:cTn dur="500"/>
                                        <p:tgtEl>
                                          <p:spTgt spid="169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1" st="1"/>
                                            </p:txEl>
                                          </p:spTgt>
                                        </p:tgtEl>
                                        <p:attrNameLst>
                                          <p:attrName>style.visibility</p:attrName>
                                        </p:attrNameLst>
                                      </p:cBhvr>
                                      <p:to>
                                        <p:strVal val="visible"/>
                                      </p:to>
                                    </p:set>
                                    <p:anim calcmode="lin" valueType="num">
                                      <p:cBhvr additive="base">
                                        <p:cTn dur="500"/>
                                        <p:tgtEl>
                                          <p:spTgt spid="169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2" st="2"/>
                                            </p:txEl>
                                          </p:spTgt>
                                        </p:tgtEl>
                                        <p:attrNameLst>
                                          <p:attrName>style.visibility</p:attrName>
                                        </p:attrNameLst>
                                      </p:cBhvr>
                                      <p:to>
                                        <p:strVal val="visible"/>
                                      </p:to>
                                    </p:set>
                                    <p:anim calcmode="lin" valueType="num">
                                      <p:cBhvr additive="base">
                                        <p:cTn dur="500"/>
                                        <p:tgtEl>
                                          <p:spTgt spid="169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3" st="3"/>
                                            </p:txEl>
                                          </p:spTgt>
                                        </p:tgtEl>
                                        <p:attrNameLst>
                                          <p:attrName>style.visibility</p:attrName>
                                        </p:attrNameLst>
                                      </p:cBhvr>
                                      <p:to>
                                        <p:strVal val="visible"/>
                                      </p:to>
                                    </p:set>
                                    <p:anim calcmode="lin" valueType="num">
                                      <p:cBhvr additive="base">
                                        <p:cTn dur="500"/>
                                        <p:tgtEl>
                                          <p:spTgt spid="169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4" st="4"/>
                                            </p:txEl>
                                          </p:spTgt>
                                        </p:tgtEl>
                                        <p:attrNameLst>
                                          <p:attrName>style.visibility</p:attrName>
                                        </p:attrNameLst>
                                      </p:cBhvr>
                                      <p:to>
                                        <p:strVal val="visible"/>
                                      </p:to>
                                    </p:set>
                                    <p:anim calcmode="lin" valueType="num">
                                      <p:cBhvr additive="base">
                                        <p:cTn dur="500"/>
                                        <p:tgtEl>
                                          <p:spTgt spid="169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5" st="5"/>
                                            </p:txEl>
                                          </p:spTgt>
                                        </p:tgtEl>
                                        <p:attrNameLst>
                                          <p:attrName>style.visibility</p:attrName>
                                        </p:attrNameLst>
                                      </p:cBhvr>
                                      <p:to>
                                        <p:strVal val="visible"/>
                                      </p:to>
                                    </p:set>
                                    <p:anim calcmode="lin" valueType="num">
                                      <p:cBhvr additive="base">
                                        <p:cTn dur="500"/>
                                        <p:tgtEl>
                                          <p:spTgt spid="169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6" st="6"/>
                                            </p:txEl>
                                          </p:spTgt>
                                        </p:tgtEl>
                                        <p:attrNameLst>
                                          <p:attrName>style.visibility</p:attrName>
                                        </p:attrNameLst>
                                      </p:cBhvr>
                                      <p:to>
                                        <p:strVal val="visible"/>
                                      </p:to>
                                    </p:set>
                                    <p:anim calcmode="lin" valueType="num">
                                      <p:cBhvr additive="base">
                                        <p:cTn dur="500"/>
                                        <p:tgtEl>
                                          <p:spTgt spid="169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7" st="7"/>
                                            </p:txEl>
                                          </p:spTgt>
                                        </p:tgtEl>
                                        <p:attrNameLst>
                                          <p:attrName>style.visibility</p:attrName>
                                        </p:attrNameLst>
                                      </p:cBhvr>
                                      <p:to>
                                        <p:strVal val="visible"/>
                                      </p:to>
                                    </p:set>
                                    <p:anim calcmode="lin" valueType="num">
                                      <p:cBhvr additive="base">
                                        <p:cTn dur="500"/>
                                        <p:tgtEl>
                                          <p:spTgt spid="169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8" st="8"/>
                                            </p:txEl>
                                          </p:spTgt>
                                        </p:tgtEl>
                                        <p:attrNameLst>
                                          <p:attrName>style.visibility</p:attrName>
                                        </p:attrNameLst>
                                      </p:cBhvr>
                                      <p:to>
                                        <p:strVal val="visible"/>
                                      </p:to>
                                    </p:set>
                                    <p:anim calcmode="lin" valueType="num">
                                      <p:cBhvr additive="base">
                                        <p:cTn dur="500"/>
                                        <p:tgtEl>
                                          <p:spTgt spid="1692">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9" st="9"/>
                                            </p:txEl>
                                          </p:spTgt>
                                        </p:tgtEl>
                                        <p:attrNameLst>
                                          <p:attrName>style.visibility</p:attrName>
                                        </p:attrNameLst>
                                      </p:cBhvr>
                                      <p:to>
                                        <p:strVal val="visible"/>
                                      </p:to>
                                    </p:set>
                                    <p:anim calcmode="lin" valueType="num">
                                      <p:cBhvr additive="base">
                                        <p:cTn dur="500"/>
                                        <p:tgtEl>
                                          <p:spTgt spid="1692">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10" st="10"/>
                                            </p:txEl>
                                          </p:spTgt>
                                        </p:tgtEl>
                                        <p:attrNameLst>
                                          <p:attrName>style.visibility</p:attrName>
                                        </p:attrNameLst>
                                      </p:cBhvr>
                                      <p:to>
                                        <p:strVal val="visible"/>
                                      </p:to>
                                    </p:set>
                                    <p:anim calcmode="lin" valueType="num">
                                      <p:cBhvr additive="base">
                                        <p:cTn dur="500"/>
                                        <p:tgtEl>
                                          <p:spTgt spid="1692">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11" st="11"/>
                                            </p:txEl>
                                          </p:spTgt>
                                        </p:tgtEl>
                                        <p:attrNameLst>
                                          <p:attrName>style.visibility</p:attrName>
                                        </p:attrNameLst>
                                      </p:cBhvr>
                                      <p:to>
                                        <p:strVal val="visible"/>
                                      </p:to>
                                    </p:set>
                                    <p:anim calcmode="lin" valueType="num">
                                      <p:cBhvr additive="base">
                                        <p:cTn dur="500"/>
                                        <p:tgtEl>
                                          <p:spTgt spid="1692">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12" st="12"/>
                                            </p:txEl>
                                          </p:spTgt>
                                        </p:tgtEl>
                                        <p:attrNameLst>
                                          <p:attrName>style.visibility</p:attrName>
                                        </p:attrNameLst>
                                      </p:cBhvr>
                                      <p:to>
                                        <p:strVal val="visible"/>
                                      </p:to>
                                    </p:set>
                                    <p:anim calcmode="lin" valueType="num">
                                      <p:cBhvr additive="base">
                                        <p:cTn dur="500"/>
                                        <p:tgtEl>
                                          <p:spTgt spid="1692">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13" st="13"/>
                                            </p:txEl>
                                          </p:spTgt>
                                        </p:tgtEl>
                                        <p:attrNameLst>
                                          <p:attrName>style.visibility</p:attrName>
                                        </p:attrNameLst>
                                      </p:cBhvr>
                                      <p:to>
                                        <p:strVal val="visible"/>
                                      </p:to>
                                    </p:set>
                                    <p:anim calcmode="lin" valueType="num">
                                      <p:cBhvr additive="base">
                                        <p:cTn dur="500"/>
                                        <p:tgtEl>
                                          <p:spTgt spid="1692">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14" st="14"/>
                                            </p:txEl>
                                          </p:spTgt>
                                        </p:tgtEl>
                                        <p:attrNameLst>
                                          <p:attrName>style.visibility</p:attrName>
                                        </p:attrNameLst>
                                      </p:cBhvr>
                                      <p:to>
                                        <p:strVal val="visible"/>
                                      </p:to>
                                    </p:set>
                                    <p:anim calcmode="lin" valueType="num">
                                      <p:cBhvr additive="base">
                                        <p:cTn dur="500"/>
                                        <p:tgtEl>
                                          <p:spTgt spid="1692">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15" st="15"/>
                                            </p:txEl>
                                          </p:spTgt>
                                        </p:tgtEl>
                                        <p:attrNameLst>
                                          <p:attrName>style.visibility</p:attrName>
                                        </p:attrNameLst>
                                      </p:cBhvr>
                                      <p:to>
                                        <p:strVal val="visible"/>
                                      </p:to>
                                    </p:set>
                                    <p:anim calcmode="lin" valueType="num">
                                      <p:cBhvr additive="base">
                                        <p:cTn dur="500"/>
                                        <p:tgtEl>
                                          <p:spTgt spid="1692">
                                            <p:txEl>
                                              <p:pRg end="15" st="1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16" st="16"/>
                                            </p:txEl>
                                          </p:spTgt>
                                        </p:tgtEl>
                                        <p:attrNameLst>
                                          <p:attrName>style.visibility</p:attrName>
                                        </p:attrNameLst>
                                      </p:cBhvr>
                                      <p:to>
                                        <p:strVal val="visible"/>
                                      </p:to>
                                    </p:set>
                                    <p:anim calcmode="lin" valueType="num">
                                      <p:cBhvr additive="base">
                                        <p:cTn dur="500"/>
                                        <p:tgtEl>
                                          <p:spTgt spid="1692">
                                            <p:txEl>
                                              <p:pRg end="16" st="1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17" st="17"/>
                                            </p:txEl>
                                          </p:spTgt>
                                        </p:tgtEl>
                                        <p:attrNameLst>
                                          <p:attrName>style.visibility</p:attrName>
                                        </p:attrNameLst>
                                      </p:cBhvr>
                                      <p:to>
                                        <p:strVal val="visible"/>
                                      </p:to>
                                    </p:set>
                                    <p:anim calcmode="lin" valueType="num">
                                      <p:cBhvr additive="base">
                                        <p:cTn dur="500"/>
                                        <p:tgtEl>
                                          <p:spTgt spid="1692">
                                            <p:txEl>
                                              <p:pRg end="17" st="1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2">
                                            <p:txEl>
                                              <p:pRg end="18" st="18"/>
                                            </p:txEl>
                                          </p:spTgt>
                                        </p:tgtEl>
                                        <p:attrNameLst>
                                          <p:attrName>style.visibility</p:attrName>
                                        </p:attrNameLst>
                                      </p:cBhvr>
                                      <p:to>
                                        <p:strVal val="visible"/>
                                      </p:to>
                                    </p:set>
                                    <p:anim calcmode="lin" valueType="num">
                                      <p:cBhvr additive="base">
                                        <p:cTn dur="500"/>
                                        <p:tgtEl>
                                          <p:spTgt spid="1692">
                                            <p:txEl>
                                              <p:pRg end="18" st="1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7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1701" name="Google Shape;1701;p17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As you can see in the above example, the return type of the get() method of A class is A but the return type of the get() method of B class is B. Both methods have different return type but it is method overriding. This is known as covariant return type. </a:t>
            </a:r>
            <a:endParaRPr/>
          </a:p>
        </p:txBody>
      </p:sp>
      <p:sp>
        <p:nvSpPr>
          <p:cNvPr id="1702" name="Google Shape;1702;p17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03" name="Google Shape;1703;p17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04" name="Google Shape;1704;p17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01">
                                            <p:txEl>
                                              <p:pRg end="0" st="0"/>
                                            </p:txEl>
                                          </p:spTgt>
                                        </p:tgtEl>
                                        <p:attrNameLst>
                                          <p:attrName>style.visibility</p:attrName>
                                        </p:attrNameLst>
                                      </p:cBhvr>
                                      <p:to>
                                        <p:strVal val="visible"/>
                                      </p:to>
                                    </p:set>
                                    <p:anim calcmode="lin" valueType="num">
                                      <p:cBhvr additive="base">
                                        <p:cTn dur="500"/>
                                        <p:tgtEl>
                                          <p:spTgt spid="170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176"/>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b="1" lang="en-US"/>
              <a:t>super keyword in java</a:t>
            </a:r>
            <a:br>
              <a:rPr b="1" lang="en-US"/>
            </a:br>
            <a:endParaRPr/>
          </a:p>
        </p:txBody>
      </p:sp>
      <p:sp>
        <p:nvSpPr>
          <p:cNvPr id="1710" name="Google Shape;1710;p176"/>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Super Keyword</a:t>
            </a:r>
            <a:endParaRPr/>
          </a:p>
        </p:txBody>
      </p:sp>
      <p:sp>
        <p:nvSpPr>
          <p:cNvPr id="1711" name="Google Shape;1711;p17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12" name="Google Shape;1712;p17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13" name="Google Shape;1713;p17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7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super keyword in java</a:t>
            </a:r>
            <a:br>
              <a:rPr b="1" lang="en-US"/>
            </a:br>
            <a:endParaRPr/>
          </a:p>
        </p:txBody>
      </p:sp>
      <p:sp>
        <p:nvSpPr>
          <p:cNvPr id="1719" name="Google Shape;1719;p17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a:t>
            </a:r>
            <a:r>
              <a:rPr b="1" lang="en-US"/>
              <a:t>super</a:t>
            </a:r>
            <a:r>
              <a:rPr lang="en-US"/>
              <a:t> keyword in java is a reference variable that is used to refer immediate parent class object.</a:t>
            </a:r>
            <a:endParaRPr/>
          </a:p>
          <a:p>
            <a:pPr indent="-342900" lvl="0" marL="342900" rtl="0" algn="l">
              <a:spcBef>
                <a:spcPts val="1000"/>
              </a:spcBef>
              <a:spcAft>
                <a:spcPts val="0"/>
              </a:spcAft>
              <a:buSzPts val="1440"/>
              <a:buChar char="►"/>
            </a:pPr>
            <a:r>
              <a:rPr lang="en-US"/>
              <a:t>Whenever you create the instance of subclass, an instance of parent class is created implicitly i.e. referred by super reference variable.</a:t>
            </a:r>
            <a:endParaRPr/>
          </a:p>
          <a:p>
            <a:pPr indent="-251459" lvl="0" marL="342900" rtl="0" algn="l">
              <a:spcBef>
                <a:spcPts val="1000"/>
              </a:spcBef>
              <a:spcAft>
                <a:spcPts val="0"/>
              </a:spcAft>
              <a:buSzPts val="1440"/>
              <a:buNone/>
            </a:pPr>
            <a:r>
              <a:t/>
            </a:r>
            <a:endParaRPr/>
          </a:p>
        </p:txBody>
      </p:sp>
      <p:sp>
        <p:nvSpPr>
          <p:cNvPr id="1720" name="Google Shape;1720;p17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21" name="Google Shape;1721;p17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22" name="Google Shape;1722;p17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9">
                                            <p:txEl>
                                              <p:pRg end="0" st="0"/>
                                            </p:txEl>
                                          </p:spTgt>
                                        </p:tgtEl>
                                        <p:attrNameLst>
                                          <p:attrName>style.visibility</p:attrName>
                                        </p:attrNameLst>
                                      </p:cBhvr>
                                      <p:to>
                                        <p:strVal val="visible"/>
                                      </p:to>
                                    </p:set>
                                    <p:anim calcmode="lin" valueType="num">
                                      <p:cBhvr additive="base">
                                        <p:cTn dur="500"/>
                                        <p:tgtEl>
                                          <p:spTgt spid="171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9">
                                            <p:txEl>
                                              <p:pRg end="1" st="1"/>
                                            </p:txEl>
                                          </p:spTgt>
                                        </p:tgtEl>
                                        <p:attrNameLst>
                                          <p:attrName>style.visibility</p:attrName>
                                        </p:attrNameLst>
                                      </p:cBhvr>
                                      <p:to>
                                        <p:strVal val="visible"/>
                                      </p:to>
                                    </p:set>
                                    <p:anim calcmode="lin" valueType="num">
                                      <p:cBhvr additive="base">
                                        <p:cTn dur="500"/>
                                        <p:tgtEl>
                                          <p:spTgt spid="171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9">
                                            <p:txEl>
                                              <p:pRg end="2" st="2"/>
                                            </p:txEl>
                                          </p:spTgt>
                                        </p:tgtEl>
                                        <p:attrNameLst>
                                          <p:attrName>style.visibility</p:attrName>
                                        </p:attrNameLst>
                                      </p:cBhvr>
                                      <p:to>
                                        <p:strVal val="visible"/>
                                      </p:to>
                                    </p:set>
                                    <p:anim calcmode="lin" valueType="num">
                                      <p:cBhvr additive="base">
                                        <p:cTn dur="500"/>
                                        <p:tgtEl>
                                          <p:spTgt spid="171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7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Usage of java super Keyword</a:t>
            </a:r>
            <a:br>
              <a:rPr b="1" lang="en-US"/>
            </a:br>
            <a:endParaRPr/>
          </a:p>
        </p:txBody>
      </p:sp>
      <p:sp>
        <p:nvSpPr>
          <p:cNvPr id="1728" name="Google Shape;1728;p17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Font typeface="Trebuchet MS"/>
              <a:buAutoNum type="arabicPeriod"/>
            </a:pPr>
            <a:r>
              <a:rPr lang="en-US"/>
              <a:t>super is used to refer immediate parent class instance variable.</a:t>
            </a:r>
            <a:endParaRPr/>
          </a:p>
          <a:p>
            <a:pPr indent="-342900" lvl="0" marL="342900" rtl="0" algn="l">
              <a:spcBef>
                <a:spcPts val="1000"/>
              </a:spcBef>
              <a:spcAft>
                <a:spcPts val="0"/>
              </a:spcAft>
              <a:buSzPts val="1440"/>
              <a:buFont typeface="Trebuchet MS"/>
              <a:buAutoNum type="arabicPeriod"/>
            </a:pPr>
            <a:r>
              <a:rPr lang="en-US"/>
              <a:t>super is used to invoke immediate parent class method.</a:t>
            </a:r>
            <a:endParaRPr/>
          </a:p>
          <a:p>
            <a:pPr indent="-342900" lvl="0" marL="342900" rtl="0" algn="l">
              <a:spcBef>
                <a:spcPts val="1000"/>
              </a:spcBef>
              <a:spcAft>
                <a:spcPts val="0"/>
              </a:spcAft>
              <a:buSzPts val="1440"/>
              <a:buFont typeface="Trebuchet MS"/>
              <a:buAutoNum type="arabicPeriod"/>
            </a:pPr>
            <a:r>
              <a:rPr lang="en-US"/>
              <a:t>super() is used to invoke immediate parent class constructor.</a:t>
            </a:r>
            <a:endParaRPr/>
          </a:p>
        </p:txBody>
      </p:sp>
      <p:sp>
        <p:nvSpPr>
          <p:cNvPr id="1729" name="Google Shape;1729;p17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30" name="Google Shape;1730;p17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31" name="Google Shape;1731;p17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28">
                                            <p:txEl>
                                              <p:pRg end="0" st="0"/>
                                            </p:txEl>
                                          </p:spTgt>
                                        </p:tgtEl>
                                        <p:attrNameLst>
                                          <p:attrName>style.visibility</p:attrName>
                                        </p:attrNameLst>
                                      </p:cBhvr>
                                      <p:to>
                                        <p:strVal val="visible"/>
                                      </p:to>
                                    </p:set>
                                    <p:anim calcmode="lin" valueType="num">
                                      <p:cBhvr additive="base">
                                        <p:cTn dur="500"/>
                                        <p:tgtEl>
                                          <p:spTgt spid="172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28">
                                            <p:txEl>
                                              <p:pRg end="1" st="1"/>
                                            </p:txEl>
                                          </p:spTgt>
                                        </p:tgtEl>
                                        <p:attrNameLst>
                                          <p:attrName>style.visibility</p:attrName>
                                        </p:attrNameLst>
                                      </p:cBhvr>
                                      <p:to>
                                        <p:strVal val="visible"/>
                                      </p:to>
                                    </p:set>
                                    <p:anim calcmode="lin" valueType="num">
                                      <p:cBhvr additive="base">
                                        <p:cTn dur="500"/>
                                        <p:tgtEl>
                                          <p:spTgt spid="172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28">
                                            <p:txEl>
                                              <p:pRg end="2" st="2"/>
                                            </p:txEl>
                                          </p:spTgt>
                                        </p:tgtEl>
                                        <p:attrNameLst>
                                          <p:attrName>style.visibility</p:attrName>
                                        </p:attrNameLst>
                                      </p:cBhvr>
                                      <p:to>
                                        <p:strVal val="visible"/>
                                      </p:to>
                                    </p:set>
                                    <p:anim calcmode="lin" valueType="num">
                                      <p:cBhvr additive="base">
                                        <p:cTn dur="500"/>
                                        <p:tgtEl>
                                          <p:spTgt spid="172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79"/>
          <p:cNvSpPr txBox="1"/>
          <p:nvPr>
            <p:ph type="ctrTitle"/>
          </p:nvPr>
        </p:nvSpPr>
        <p:spPr>
          <a:xfrm>
            <a:off x="311285" y="2404534"/>
            <a:ext cx="10564238"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3200"/>
              <a:buFont typeface="Trebuchet MS"/>
              <a:buNone/>
            </a:pPr>
            <a:r>
              <a:rPr b="1" lang="en-US" sz="3200"/>
              <a:t>1) super is used to refer immediate parent class instance variable.</a:t>
            </a:r>
            <a:br>
              <a:rPr b="1" lang="en-US" sz="3200"/>
            </a:br>
            <a:endParaRPr sz="3200"/>
          </a:p>
        </p:txBody>
      </p:sp>
      <p:sp>
        <p:nvSpPr>
          <p:cNvPr id="1737" name="Google Shape;1737;p17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38" name="Google Shape;1738;p17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39" name="Google Shape;1739;p17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8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Problem without super keyword</a:t>
            </a:r>
            <a:endParaRPr/>
          </a:p>
        </p:txBody>
      </p:sp>
      <p:sp>
        <p:nvSpPr>
          <p:cNvPr id="1745" name="Google Shape;1745;p18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79999"/>
              <a:buChar char="►"/>
            </a:pPr>
            <a:r>
              <a:rPr lang="en-US"/>
              <a:t>class Vehicle{  </a:t>
            </a:r>
            <a:endParaRPr/>
          </a:p>
          <a:p>
            <a:pPr indent="-342900" lvl="0" marL="342900" rtl="0" algn="l">
              <a:spcBef>
                <a:spcPts val="1000"/>
              </a:spcBef>
              <a:spcAft>
                <a:spcPts val="0"/>
              </a:spcAft>
              <a:buSzPct val="79999"/>
              <a:buChar char="►"/>
            </a:pPr>
            <a:r>
              <a:rPr lang="en-US"/>
              <a:t>  int speed=50;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class Bike3 extends Vehicle{  </a:t>
            </a:r>
            <a:endParaRPr/>
          </a:p>
          <a:p>
            <a:pPr indent="-342900" lvl="0" marL="342900" rtl="0" algn="l">
              <a:spcBef>
                <a:spcPts val="1000"/>
              </a:spcBef>
              <a:spcAft>
                <a:spcPts val="0"/>
              </a:spcAft>
              <a:buSzPct val="79999"/>
              <a:buChar char="►"/>
            </a:pPr>
            <a:r>
              <a:rPr lang="en-US"/>
              <a:t>  int speed=100;  </a:t>
            </a:r>
            <a:endParaRPr/>
          </a:p>
          <a:p>
            <a:pPr indent="-342900" lvl="0" marL="342900" rtl="0" algn="l">
              <a:spcBef>
                <a:spcPts val="1000"/>
              </a:spcBef>
              <a:spcAft>
                <a:spcPts val="0"/>
              </a:spcAft>
              <a:buSzPct val="79999"/>
              <a:buChar char="►"/>
            </a:pPr>
            <a:r>
              <a:rPr lang="en-US"/>
              <a:t>  void display(){  </a:t>
            </a:r>
            <a:endParaRPr/>
          </a:p>
          <a:p>
            <a:pPr indent="-342900" lvl="0" marL="342900" rtl="0" algn="l">
              <a:spcBef>
                <a:spcPts val="1000"/>
              </a:spcBef>
              <a:spcAft>
                <a:spcPts val="0"/>
              </a:spcAft>
              <a:buSzPct val="79999"/>
              <a:buChar char="►"/>
            </a:pPr>
            <a:r>
              <a:rPr lang="en-US"/>
              <a:t>   System.out.println(speed);//will print speed of Bike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public static void main(String args[]){  </a:t>
            </a:r>
            <a:endParaRPr/>
          </a:p>
          <a:p>
            <a:pPr indent="-342900" lvl="0" marL="342900" rtl="0" algn="l">
              <a:spcBef>
                <a:spcPts val="1000"/>
              </a:spcBef>
              <a:spcAft>
                <a:spcPts val="0"/>
              </a:spcAft>
              <a:buSzPct val="79999"/>
              <a:buChar char="►"/>
            </a:pPr>
            <a:r>
              <a:rPr lang="en-US"/>
              <a:t>   Bike3 b=new Bike3();  </a:t>
            </a:r>
            <a:endParaRPr/>
          </a:p>
          <a:p>
            <a:pPr indent="-342900" lvl="0" marL="342900" rtl="0" algn="l">
              <a:spcBef>
                <a:spcPts val="1000"/>
              </a:spcBef>
              <a:spcAft>
                <a:spcPts val="0"/>
              </a:spcAft>
              <a:buSzPct val="79999"/>
              <a:buChar char="►"/>
            </a:pPr>
            <a:r>
              <a:rPr lang="en-US"/>
              <a:t>   b.display();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p:txBody>
      </p:sp>
      <p:sp>
        <p:nvSpPr>
          <p:cNvPr id="1746" name="Google Shape;1746;p18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47" name="Google Shape;1747;p18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48" name="Google Shape;1748;p18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4"/>
                                        </p:tgtEl>
                                        <p:attrNameLst>
                                          <p:attrName>style.visibility</p:attrName>
                                        </p:attrNameLst>
                                      </p:cBhvr>
                                      <p:to>
                                        <p:strVal val="visible"/>
                                      </p:to>
                                    </p:set>
                                    <p:anim calcmode="lin" valueType="num">
                                      <p:cBhvr additive="base">
                                        <p:cTn dur="500"/>
                                        <p:tgtEl>
                                          <p:spTgt spid="17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0" st="0"/>
                                            </p:txEl>
                                          </p:spTgt>
                                        </p:tgtEl>
                                        <p:attrNameLst>
                                          <p:attrName>style.visibility</p:attrName>
                                        </p:attrNameLst>
                                      </p:cBhvr>
                                      <p:to>
                                        <p:strVal val="visible"/>
                                      </p:to>
                                    </p:set>
                                    <p:anim calcmode="lin" valueType="num">
                                      <p:cBhvr additive="base">
                                        <p:cTn dur="500"/>
                                        <p:tgtEl>
                                          <p:spTgt spid="174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1" st="1"/>
                                            </p:txEl>
                                          </p:spTgt>
                                        </p:tgtEl>
                                        <p:attrNameLst>
                                          <p:attrName>style.visibility</p:attrName>
                                        </p:attrNameLst>
                                      </p:cBhvr>
                                      <p:to>
                                        <p:strVal val="visible"/>
                                      </p:to>
                                    </p:set>
                                    <p:anim calcmode="lin" valueType="num">
                                      <p:cBhvr additive="base">
                                        <p:cTn dur="500"/>
                                        <p:tgtEl>
                                          <p:spTgt spid="174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2" st="2"/>
                                            </p:txEl>
                                          </p:spTgt>
                                        </p:tgtEl>
                                        <p:attrNameLst>
                                          <p:attrName>style.visibility</p:attrName>
                                        </p:attrNameLst>
                                      </p:cBhvr>
                                      <p:to>
                                        <p:strVal val="visible"/>
                                      </p:to>
                                    </p:set>
                                    <p:anim calcmode="lin" valueType="num">
                                      <p:cBhvr additive="base">
                                        <p:cTn dur="500"/>
                                        <p:tgtEl>
                                          <p:spTgt spid="174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3" st="3"/>
                                            </p:txEl>
                                          </p:spTgt>
                                        </p:tgtEl>
                                        <p:attrNameLst>
                                          <p:attrName>style.visibility</p:attrName>
                                        </p:attrNameLst>
                                      </p:cBhvr>
                                      <p:to>
                                        <p:strVal val="visible"/>
                                      </p:to>
                                    </p:set>
                                    <p:anim calcmode="lin" valueType="num">
                                      <p:cBhvr additive="base">
                                        <p:cTn dur="500"/>
                                        <p:tgtEl>
                                          <p:spTgt spid="174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4" st="4"/>
                                            </p:txEl>
                                          </p:spTgt>
                                        </p:tgtEl>
                                        <p:attrNameLst>
                                          <p:attrName>style.visibility</p:attrName>
                                        </p:attrNameLst>
                                      </p:cBhvr>
                                      <p:to>
                                        <p:strVal val="visible"/>
                                      </p:to>
                                    </p:set>
                                    <p:anim calcmode="lin" valueType="num">
                                      <p:cBhvr additive="base">
                                        <p:cTn dur="500"/>
                                        <p:tgtEl>
                                          <p:spTgt spid="174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5" st="5"/>
                                            </p:txEl>
                                          </p:spTgt>
                                        </p:tgtEl>
                                        <p:attrNameLst>
                                          <p:attrName>style.visibility</p:attrName>
                                        </p:attrNameLst>
                                      </p:cBhvr>
                                      <p:to>
                                        <p:strVal val="visible"/>
                                      </p:to>
                                    </p:set>
                                    <p:anim calcmode="lin" valueType="num">
                                      <p:cBhvr additive="base">
                                        <p:cTn dur="500"/>
                                        <p:tgtEl>
                                          <p:spTgt spid="174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6" st="6"/>
                                            </p:txEl>
                                          </p:spTgt>
                                        </p:tgtEl>
                                        <p:attrNameLst>
                                          <p:attrName>style.visibility</p:attrName>
                                        </p:attrNameLst>
                                      </p:cBhvr>
                                      <p:to>
                                        <p:strVal val="visible"/>
                                      </p:to>
                                    </p:set>
                                    <p:anim calcmode="lin" valueType="num">
                                      <p:cBhvr additive="base">
                                        <p:cTn dur="500"/>
                                        <p:tgtEl>
                                          <p:spTgt spid="1745">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7" st="7"/>
                                            </p:txEl>
                                          </p:spTgt>
                                        </p:tgtEl>
                                        <p:attrNameLst>
                                          <p:attrName>style.visibility</p:attrName>
                                        </p:attrNameLst>
                                      </p:cBhvr>
                                      <p:to>
                                        <p:strVal val="visible"/>
                                      </p:to>
                                    </p:set>
                                    <p:anim calcmode="lin" valueType="num">
                                      <p:cBhvr additive="base">
                                        <p:cTn dur="500"/>
                                        <p:tgtEl>
                                          <p:spTgt spid="1745">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8" st="8"/>
                                            </p:txEl>
                                          </p:spTgt>
                                        </p:tgtEl>
                                        <p:attrNameLst>
                                          <p:attrName>style.visibility</p:attrName>
                                        </p:attrNameLst>
                                      </p:cBhvr>
                                      <p:to>
                                        <p:strVal val="visible"/>
                                      </p:to>
                                    </p:set>
                                    <p:anim calcmode="lin" valueType="num">
                                      <p:cBhvr additive="base">
                                        <p:cTn dur="500"/>
                                        <p:tgtEl>
                                          <p:spTgt spid="1745">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9" st="9"/>
                                            </p:txEl>
                                          </p:spTgt>
                                        </p:tgtEl>
                                        <p:attrNameLst>
                                          <p:attrName>style.visibility</p:attrName>
                                        </p:attrNameLst>
                                      </p:cBhvr>
                                      <p:to>
                                        <p:strVal val="visible"/>
                                      </p:to>
                                    </p:set>
                                    <p:anim calcmode="lin" valueType="num">
                                      <p:cBhvr additive="base">
                                        <p:cTn dur="500"/>
                                        <p:tgtEl>
                                          <p:spTgt spid="1745">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10" st="10"/>
                                            </p:txEl>
                                          </p:spTgt>
                                        </p:tgtEl>
                                        <p:attrNameLst>
                                          <p:attrName>style.visibility</p:attrName>
                                        </p:attrNameLst>
                                      </p:cBhvr>
                                      <p:to>
                                        <p:strVal val="visible"/>
                                      </p:to>
                                    </p:set>
                                    <p:anim calcmode="lin" valueType="num">
                                      <p:cBhvr additive="base">
                                        <p:cTn dur="500"/>
                                        <p:tgtEl>
                                          <p:spTgt spid="1745">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11" st="11"/>
                                            </p:txEl>
                                          </p:spTgt>
                                        </p:tgtEl>
                                        <p:attrNameLst>
                                          <p:attrName>style.visibility</p:attrName>
                                        </p:attrNameLst>
                                      </p:cBhvr>
                                      <p:to>
                                        <p:strVal val="visible"/>
                                      </p:to>
                                    </p:set>
                                    <p:anim calcmode="lin" valueType="num">
                                      <p:cBhvr additive="base">
                                        <p:cTn dur="500"/>
                                        <p:tgtEl>
                                          <p:spTgt spid="1745">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5">
                                            <p:txEl>
                                              <p:pRg end="12" st="12"/>
                                            </p:txEl>
                                          </p:spTgt>
                                        </p:tgtEl>
                                        <p:attrNameLst>
                                          <p:attrName>style.visibility</p:attrName>
                                        </p:attrNameLst>
                                      </p:cBhvr>
                                      <p:to>
                                        <p:strVal val="visible"/>
                                      </p:to>
                                    </p:set>
                                    <p:anim calcmode="lin" valueType="num">
                                      <p:cBhvr additive="base">
                                        <p:cTn dur="500"/>
                                        <p:tgtEl>
                                          <p:spTgt spid="1745">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18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754" name="Google Shape;1754;p18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100</a:t>
            </a:r>
            <a:endParaRPr/>
          </a:p>
        </p:txBody>
      </p:sp>
      <p:sp>
        <p:nvSpPr>
          <p:cNvPr id="1755" name="Google Shape;1755;p18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56" name="Google Shape;1756;p18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57" name="Google Shape;1757;p18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54">
                                            <p:txEl>
                                              <p:pRg end="0" st="0"/>
                                            </p:txEl>
                                          </p:spTgt>
                                        </p:tgtEl>
                                        <p:attrNameLst>
                                          <p:attrName>style.visibility</p:attrName>
                                        </p:attrNameLst>
                                      </p:cBhvr>
                                      <p:to>
                                        <p:strVal val="visible"/>
                                      </p:to>
                                    </p:set>
                                    <p:anim calcmode="lin" valueType="num">
                                      <p:cBhvr additive="base">
                                        <p:cTn dur="500"/>
                                        <p:tgtEl>
                                          <p:spTgt spid="175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An object has three characteristics:</a:t>
            </a:r>
            <a:endParaRPr/>
          </a:p>
        </p:txBody>
      </p:sp>
      <p:sp>
        <p:nvSpPr>
          <p:cNvPr id="304" name="Google Shape;304;p2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SBI</a:t>
            </a:r>
            <a:endParaRPr/>
          </a:p>
          <a:p>
            <a:pPr indent="-342900" lvl="0" marL="342900" rtl="0" algn="l">
              <a:spcBef>
                <a:spcPts val="1000"/>
              </a:spcBef>
              <a:spcAft>
                <a:spcPts val="0"/>
              </a:spcAft>
              <a:buSzPts val="1440"/>
              <a:buChar char="►"/>
            </a:pPr>
            <a:r>
              <a:rPr b="1" lang="en-US"/>
              <a:t>state:</a:t>
            </a:r>
            <a:r>
              <a:rPr lang="en-US"/>
              <a:t> represents data (value) of an object.</a:t>
            </a:r>
            <a:endParaRPr/>
          </a:p>
          <a:p>
            <a:pPr indent="-342900" lvl="0" marL="342900" rtl="0" algn="l">
              <a:spcBef>
                <a:spcPts val="1000"/>
              </a:spcBef>
              <a:spcAft>
                <a:spcPts val="0"/>
              </a:spcAft>
              <a:buSzPts val="1440"/>
              <a:buChar char="►"/>
            </a:pPr>
            <a:r>
              <a:rPr b="1" lang="en-US"/>
              <a:t>behavior:</a:t>
            </a:r>
            <a:r>
              <a:rPr lang="en-US"/>
              <a:t> represents the behavior (functionality) of an object such as deposit, withdraw etc.</a:t>
            </a:r>
            <a:endParaRPr/>
          </a:p>
          <a:p>
            <a:pPr indent="-342900" lvl="0" marL="342900" rtl="0" algn="l">
              <a:spcBef>
                <a:spcPts val="1000"/>
              </a:spcBef>
              <a:spcAft>
                <a:spcPts val="0"/>
              </a:spcAft>
              <a:buSzPts val="1440"/>
              <a:buChar char="►"/>
            </a:pPr>
            <a:r>
              <a:rPr b="1" lang="en-US"/>
              <a:t>identity:</a:t>
            </a:r>
            <a:r>
              <a:rPr lang="en-US"/>
              <a:t> Object identity is typically implemented via a unique ID. The value of the ID is not visible to the external user. But, it is used internally by the JVM to identify each object uniquely.</a:t>
            </a:r>
            <a:endParaRPr/>
          </a:p>
        </p:txBody>
      </p:sp>
      <p:sp>
        <p:nvSpPr>
          <p:cNvPr id="305" name="Google Shape;305;p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6" name="Google Shape;306;p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7" name="Google Shape;307;p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82"/>
          <p:cNvSpPr txBox="1"/>
          <p:nvPr>
            <p:ph type="title"/>
          </p:nvPr>
        </p:nvSpPr>
        <p:spPr>
          <a:xfrm>
            <a:off x="677334" y="609600"/>
            <a:ext cx="8596668" cy="82036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Solution by super keyword</a:t>
            </a:r>
            <a:endParaRPr/>
          </a:p>
        </p:txBody>
      </p:sp>
      <p:sp>
        <p:nvSpPr>
          <p:cNvPr id="1763" name="Google Shape;1763;p182"/>
          <p:cNvSpPr txBox="1"/>
          <p:nvPr>
            <p:ph idx="1" type="body"/>
          </p:nvPr>
        </p:nvSpPr>
        <p:spPr>
          <a:xfrm>
            <a:off x="677334" y="1429967"/>
            <a:ext cx="8596668" cy="4611396"/>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79999"/>
              <a:buChar char="►"/>
            </a:pPr>
            <a:r>
              <a:rPr lang="en-US"/>
              <a:t>class Vehicle{  </a:t>
            </a:r>
            <a:endParaRPr/>
          </a:p>
          <a:p>
            <a:pPr indent="-342900" lvl="0" marL="342900" rtl="0" algn="l">
              <a:spcBef>
                <a:spcPts val="1000"/>
              </a:spcBef>
              <a:spcAft>
                <a:spcPts val="0"/>
              </a:spcAft>
              <a:buSzPct val="79999"/>
              <a:buChar char="►"/>
            </a:pPr>
            <a:r>
              <a:rPr lang="en-US"/>
              <a:t>  int speed=50;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class Bike4 extends Vehicle{  </a:t>
            </a:r>
            <a:endParaRPr/>
          </a:p>
          <a:p>
            <a:pPr indent="-342900" lvl="0" marL="342900" rtl="0" algn="l">
              <a:spcBef>
                <a:spcPts val="1000"/>
              </a:spcBef>
              <a:spcAft>
                <a:spcPts val="0"/>
              </a:spcAft>
              <a:buSzPct val="79999"/>
              <a:buChar char="►"/>
            </a:pPr>
            <a:r>
              <a:rPr lang="en-US"/>
              <a:t>  int speed=100;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void display(){  </a:t>
            </a:r>
            <a:endParaRPr/>
          </a:p>
          <a:p>
            <a:pPr indent="-342900" lvl="0" marL="342900" rtl="0" algn="l">
              <a:spcBef>
                <a:spcPts val="1000"/>
              </a:spcBef>
              <a:spcAft>
                <a:spcPts val="0"/>
              </a:spcAft>
              <a:buSzPct val="79999"/>
              <a:buChar char="►"/>
            </a:pPr>
            <a:r>
              <a:rPr lang="en-US"/>
              <a:t>   System.out.println(super.speed);//will print speed of Vehicle now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public static void main(String args[]){  </a:t>
            </a:r>
            <a:endParaRPr/>
          </a:p>
          <a:p>
            <a:pPr indent="-342900" lvl="0" marL="342900" rtl="0" algn="l">
              <a:spcBef>
                <a:spcPts val="1000"/>
              </a:spcBef>
              <a:spcAft>
                <a:spcPts val="0"/>
              </a:spcAft>
              <a:buSzPct val="79999"/>
              <a:buChar char="►"/>
            </a:pPr>
            <a:r>
              <a:rPr lang="en-US"/>
              <a:t>   Bike4 b=new Bike4();  </a:t>
            </a:r>
            <a:endParaRPr/>
          </a:p>
          <a:p>
            <a:pPr indent="-342900" lvl="0" marL="342900" rtl="0" algn="l">
              <a:spcBef>
                <a:spcPts val="1000"/>
              </a:spcBef>
              <a:spcAft>
                <a:spcPts val="0"/>
              </a:spcAft>
              <a:buSzPct val="79999"/>
              <a:buChar char="►"/>
            </a:pPr>
            <a:r>
              <a:rPr lang="en-US"/>
              <a:t>   b.display();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p:txBody>
      </p:sp>
      <p:sp>
        <p:nvSpPr>
          <p:cNvPr id="1764" name="Google Shape;1764;p18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65" name="Google Shape;1765;p18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66" name="Google Shape;1766;p18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0" st="0"/>
                                            </p:txEl>
                                          </p:spTgt>
                                        </p:tgtEl>
                                        <p:attrNameLst>
                                          <p:attrName>style.visibility</p:attrName>
                                        </p:attrNameLst>
                                      </p:cBhvr>
                                      <p:to>
                                        <p:strVal val="visible"/>
                                      </p:to>
                                    </p:set>
                                    <p:anim calcmode="lin" valueType="num">
                                      <p:cBhvr additive="base">
                                        <p:cTn dur="500"/>
                                        <p:tgtEl>
                                          <p:spTgt spid="176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1" st="1"/>
                                            </p:txEl>
                                          </p:spTgt>
                                        </p:tgtEl>
                                        <p:attrNameLst>
                                          <p:attrName>style.visibility</p:attrName>
                                        </p:attrNameLst>
                                      </p:cBhvr>
                                      <p:to>
                                        <p:strVal val="visible"/>
                                      </p:to>
                                    </p:set>
                                    <p:anim calcmode="lin" valueType="num">
                                      <p:cBhvr additive="base">
                                        <p:cTn dur="500"/>
                                        <p:tgtEl>
                                          <p:spTgt spid="176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2" st="2"/>
                                            </p:txEl>
                                          </p:spTgt>
                                        </p:tgtEl>
                                        <p:attrNameLst>
                                          <p:attrName>style.visibility</p:attrName>
                                        </p:attrNameLst>
                                      </p:cBhvr>
                                      <p:to>
                                        <p:strVal val="visible"/>
                                      </p:to>
                                    </p:set>
                                    <p:anim calcmode="lin" valueType="num">
                                      <p:cBhvr additive="base">
                                        <p:cTn dur="500"/>
                                        <p:tgtEl>
                                          <p:spTgt spid="176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3" st="3"/>
                                            </p:txEl>
                                          </p:spTgt>
                                        </p:tgtEl>
                                        <p:attrNameLst>
                                          <p:attrName>style.visibility</p:attrName>
                                        </p:attrNameLst>
                                      </p:cBhvr>
                                      <p:to>
                                        <p:strVal val="visible"/>
                                      </p:to>
                                    </p:set>
                                    <p:anim calcmode="lin" valueType="num">
                                      <p:cBhvr additive="base">
                                        <p:cTn dur="500"/>
                                        <p:tgtEl>
                                          <p:spTgt spid="176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4" st="4"/>
                                            </p:txEl>
                                          </p:spTgt>
                                        </p:tgtEl>
                                        <p:attrNameLst>
                                          <p:attrName>style.visibility</p:attrName>
                                        </p:attrNameLst>
                                      </p:cBhvr>
                                      <p:to>
                                        <p:strVal val="visible"/>
                                      </p:to>
                                    </p:set>
                                    <p:anim calcmode="lin" valueType="num">
                                      <p:cBhvr additive="base">
                                        <p:cTn dur="500"/>
                                        <p:tgtEl>
                                          <p:spTgt spid="176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5" st="5"/>
                                            </p:txEl>
                                          </p:spTgt>
                                        </p:tgtEl>
                                        <p:attrNameLst>
                                          <p:attrName>style.visibility</p:attrName>
                                        </p:attrNameLst>
                                      </p:cBhvr>
                                      <p:to>
                                        <p:strVal val="visible"/>
                                      </p:to>
                                    </p:set>
                                    <p:anim calcmode="lin" valueType="num">
                                      <p:cBhvr additive="base">
                                        <p:cTn dur="500"/>
                                        <p:tgtEl>
                                          <p:spTgt spid="176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6" st="6"/>
                                            </p:txEl>
                                          </p:spTgt>
                                        </p:tgtEl>
                                        <p:attrNameLst>
                                          <p:attrName>style.visibility</p:attrName>
                                        </p:attrNameLst>
                                      </p:cBhvr>
                                      <p:to>
                                        <p:strVal val="visible"/>
                                      </p:to>
                                    </p:set>
                                    <p:anim calcmode="lin" valueType="num">
                                      <p:cBhvr additive="base">
                                        <p:cTn dur="500"/>
                                        <p:tgtEl>
                                          <p:spTgt spid="1763">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7" st="7"/>
                                            </p:txEl>
                                          </p:spTgt>
                                        </p:tgtEl>
                                        <p:attrNameLst>
                                          <p:attrName>style.visibility</p:attrName>
                                        </p:attrNameLst>
                                      </p:cBhvr>
                                      <p:to>
                                        <p:strVal val="visible"/>
                                      </p:to>
                                    </p:set>
                                    <p:anim calcmode="lin" valueType="num">
                                      <p:cBhvr additive="base">
                                        <p:cTn dur="500"/>
                                        <p:tgtEl>
                                          <p:spTgt spid="1763">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8" st="8"/>
                                            </p:txEl>
                                          </p:spTgt>
                                        </p:tgtEl>
                                        <p:attrNameLst>
                                          <p:attrName>style.visibility</p:attrName>
                                        </p:attrNameLst>
                                      </p:cBhvr>
                                      <p:to>
                                        <p:strVal val="visible"/>
                                      </p:to>
                                    </p:set>
                                    <p:anim calcmode="lin" valueType="num">
                                      <p:cBhvr additive="base">
                                        <p:cTn dur="500"/>
                                        <p:tgtEl>
                                          <p:spTgt spid="1763">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9" st="9"/>
                                            </p:txEl>
                                          </p:spTgt>
                                        </p:tgtEl>
                                        <p:attrNameLst>
                                          <p:attrName>style.visibility</p:attrName>
                                        </p:attrNameLst>
                                      </p:cBhvr>
                                      <p:to>
                                        <p:strVal val="visible"/>
                                      </p:to>
                                    </p:set>
                                    <p:anim calcmode="lin" valueType="num">
                                      <p:cBhvr additive="base">
                                        <p:cTn dur="500"/>
                                        <p:tgtEl>
                                          <p:spTgt spid="1763">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10" st="10"/>
                                            </p:txEl>
                                          </p:spTgt>
                                        </p:tgtEl>
                                        <p:attrNameLst>
                                          <p:attrName>style.visibility</p:attrName>
                                        </p:attrNameLst>
                                      </p:cBhvr>
                                      <p:to>
                                        <p:strVal val="visible"/>
                                      </p:to>
                                    </p:set>
                                    <p:anim calcmode="lin" valueType="num">
                                      <p:cBhvr additive="base">
                                        <p:cTn dur="500"/>
                                        <p:tgtEl>
                                          <p:spTgt spid="1763">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11" st="11"/>
                                            </p:txEl>
                                          </p:spTgt>
                                        </p:tgtEl>
                                        <p:attrNameLst>
                                          <p:attrName>style.visibility</p:attrName>
                                        </p:attrNameLst>
                                      </p:cBhvr>
                                      <p:to>
                                        <p:strVal val="visible"/>
                                      </p:to>
                                    </p:set>
                                    <p:anim calcmode="lin" valueType="num">
                                      <p:cBhvr additive="base">
                                        <p:cTn dur="500"/>
                                        <p:tgtEl>
                                          <p:spTgt spid="1763">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12" st="12"/>
                                            </p:txEl>
                                          </p:spTgt>
                                        </p:tgtEl>
                                        <p:attrNameLst>
                                          <p:attrName>style.visibility</p:attrName>
                                        </p:attrNameLst>
                                      </p:cBhvr>
                                      <p:to>
                                        <p:strVal val="visible"/>
                                      </p:to>
                                    </p:set>
                                    <p:anim calcmode="lin" valueType="num">
                                      <p:cBhvr additive="base">
                                        <p:cTn dur="500"/>
                                        <p:tgtEl>
                                          <p:spTgt spid="1763">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13" st="13"/>
                                            </p:txEl>
                                          </p:spTgt>
                                        </p:tgtEl>
                                        <p:attrNameLst>
                                          <p:attrName>style.visibility</p:attrName>
                                        </p:attrNameLst>
                                      </p:cBhvr>
                                      <p:to>
                                        <p:strVal val="visible"/>
                                      </p:to>
                                    </p:set>
                                    <p:anim calcmode="lin" valueType="num">
                                      <p:cBhvr additive="base">
                                        <p:cTn dur="500"/>
                                        <p:tgtEl>
                                          <p:spTgt spid="1763">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14" st="14"/>
                                            </p:txEl>
                                          </p:spTgt>
                                        </p:tgtEl>
                                        <p:attrNameLst>
                                          <p:attrName>style.visibility</p:attrName>
                                        </p:attrNameLst>
                                      </p:cBhvr>
                                      <p:to>
                                        <p:strVal val="visible"/>
                                      </p:to>
                                    </p:set>
                                    <p:anim calcmode="lin" valueType="num">
                                      <p:cBhvr additive="base">
                                        <p:cTn dur="500"/>
                                        <p:tgtEl>
                                          <p:spTgt spid="1763">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3">
                                            <p:txEl>
                                              <p:pRg end="15" st="15"/>
                                            </p:txEl>
                                          </p:spTgt>
                                        </p:tgtEl>
                                        <p:attrNameLst>
                                          <p:attrName>style.visibility</p:attrName>
                                        </p:attrNameLst>
                                      </p:cBhvr>
                                      <p:to>
                                        <p:strVal val="visible"/>
                                      </p:to>
                                    </p:set>
                                    <p:anim calcmode="lin" valueType="num">
                                      <p:cBhvr additive="base">
                                        <p:cTn dur="500"/>
                                        <p:tgtEl>
                                          <p:spTgt spid="1763">
                                            <p:txEl>
                                              <p:pRg end="15" st="1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18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772" name="Google Shape;1772;p18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50</a:t>
            </a:r>
            <a:endParaRPr/>
          </a:p>
        </p:txBody>
      </p:sp>
      <p:sp>
        <p:nvSpPr>
          <p:cNvPr id="1773" name="Google Shape;1773;p18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74" name="Google Shape;1774;p18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75" name="Google Shape;1775;p18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84"/>
          <p:cNvSpPr txBox="1"/>
          <p:nvPr>
            <p:ph type="ctrTitle"/>
          </p:nvPr>
        </p:nvSpPr>
        <p:spPr>
          <a:xfrm>
            <a:off x="1507066" y="642026"/>
            <a:ext cx="8658337" cy="340881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4400"/>
              <a:buFont typeface="Trebuchet MS"/>
              <a:buNone/>
            </a:pPr>
            <a:r>
              <a:rPr b="1" lang="en-US" sz="4400"/>
              <a:t>2) super can be used to invoke parent class method</a:t>
            </a:r>
            <a:endParaRPr/>
          </a:p>
        </p:txBody>
      </p:sp>
      <p:sp>
        <p:nvSpPr>
          <p:cNvPr id="1781" name="Google Shape;1781;p18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sz="700"/>
              <a:t>8/21/2015</a:t>
            </a:r>
            <a:endParaRPr sz="700"/>
          </a:p>
        </p:txBody>
      </p:sp>
      <p:sp>
        <p:nvSpPr>
          <p:cNvPr id="1782" name="Google Shape;1782;p18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700"/>
              <a:t>Presented by MangaRao</a:t>
            </a:r>
            <a:endParaRPr sz="700"/>
          </a:p>
        </p:txBody>
      </p:sp>
      <p:sp>
        <p:nvSpPr>
          <p:cNvPr id="1783" name="Google Shape;1783;p18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700"/>
              <a:t>‹#›</a:t>
            </a:fld>
            <a:endParaRPr sz="700"/>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85"/>
          <p:cNvSpPr txBox="1"/>
          <p:nvPr>
            <p:ph idx="1" type="body"/>
          </p:nvPr>
        </p:nvSpPr>
        <p:spPr>
          <a:xfrm>
            <a:off x="677333" y="116733"/>
            <a:ext cx="9283789" cy="592463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120"/>
              <a:buChar char="►"/>
            </a:pPr>
            <a:r>
              <a:rPr b="1" lang="en-US" sz="1400"/>
              <a:t>class Person {</a:t>
            </a:r>
            <a:endParaRPr/>
          </a:p>
          <a:p>
            <a:pPr indent="-342900" lvl="0" marL="342900" rtl="0" algn="l">
              <a:spcBef>
                <a:spcPts val="1000"/>
              </a:spcBef>
              <a:spcAft>
                <a:spcPts val="0"/>
              </a:spcAft>
              <a:buSzPts val="1120"/>
              <a:buChar char="►"/>
            </a:pPr>
            <a:r>
              <a:rPr b="1" lang="en-US" sz="1400"/>
              <a:t>void message() {</a:t>
            </a:r>
            <a:endParaRPr/>
          </a:p>
          <a:p>
            <a:pPr indent="-342900" lvl="0" marL="342900" rtl="0" algn="l">
              <a:spcBef>
                <a:spcPts val="1000"/>
              </a:spcBef>
              <a:spcAft>
                <a:spcPts val="0"/>
              </a:spcAft>
              <a:buSzPts val="1120"/>
              <a:buChar char="►"/>
            </a:pPr>
            <a:r>
              <a:rPr lang="en-US" sz="1400"/>
              <a:t>System.</a:t>
            </a:r>
            <a:r>
              <a:rPr i="1" lang="en-US" sz="1400"/>
              <a:t>out.println("welcome");</a:t>
            </a:r>
            <a:endParaRPr/>
          </a:p>
          <a:p>
            <a:pPr indent="-342900" lvl="0" marL="342900" rtl="0" algn="l">
              <a:spcBef>
                <a:spcPts val="1000"/>
              </a:spcBef>
              <a:spcAft>
                <a:spcPts val="0"/>
              </a:spcAft>
              <a:buSzPts val="1120"/>
              <a:buChar char="►"/>
            </a:pPr>
            <a:r>
              <a:rPr lang="en-US" sz="1400"/>
              <a:t>}</a:t>
            </a:r>
            <a:endParaRPr/>
          </a:p>
          <a:p>
            <a:pPr indent="-342900" lvl="0" marL="342900" rtl="0" algn="l">
              <a:spcBef>
                <a:spcPts val="1000"/>
              </a:spcBef>
              <a:spcAft>
                <a:spcPts val="0"/>
              </a:spcAft>
              <a:buSzPts val="1120"/>
              <a:buChar char="►"/>
            </a:pPr>
            <a:r>
              <a:rPr lang="en-US" sz="1400"/>
              <a:t>}</a:t>
            </a:r>
            <a:endParaRPr/>
          </a:p>
          <a:p>
            <a:pPr indent="-342900" lvl="0" marL="342900" rtl="0" algn="l">
              <a:spcBef>
                <a:spcPts val="1000"/>
              </a:spcBef>
              <a:spcAft>
                <a:spcPts val="0"/>
              </a:spcAft>
              <a:buSzPts val="1120"/>
              <a:buChar char="►"/>
            </a:pPr>
            <a:r>
              <a:rPr b="1" lang="en-US" sz="1400"/>
              <a:t>class Student extends Person {</a:t>
            </a:r>
            <a:endParaRPr/>
          </a:p>
          <a:p>
            <a:pPr indent="-342900" lvl="0" marL="342900" rtl="0" algn="l">
              <a:spcBef>
                <a:spcPts val="1000"/>
              </a:spcBef>
              <a:spcAft>
                <a:spcPts val="0"/>
              </a:spcAft>
              <a:buSzPts val="1120"/>
              <a:buChar char="►"/>
            </a:pPr>
            <a:r>
              <a:rPr b="1" lang="en-US" sz="1400"/>
              <a:t>void message() {</a:t>
            </a:r>
            <a:endParaRPr/>
          </a:p>
          <a:p>
            <a:pPr indent="-342900" lvl="0" marL="342900" rtl="0" algn="l">
              <a:spcBef>
                <a:spcPts val="1000"/>
              </a:spcBef>
              <a:spcAft>
                <a:spcPts val="0"/>
              </a:spcAft>
              <a:buSzPts val="1120"/>
              <a:buChar char="►"/>
            </a:pPr>
            <a:r>
              <a:rPr lang="en-US" sz="1400"/>
              <a:t>System.</a:t>
            </a:r>
            <a:r>
              <a:rPr i="1" lang="en-US" sz="1400"/>
              <a:t>out.println("welcome to java");</a:t>
            </a:r>
            <a:endParaRPr/>
          </a:p>
          <a:p>
            <a:pPr indent="-342900" lvl="0" marL="342900" rtl="0" algn="l">
              <a:spcBef>
                <a:spcPts val="1000"/>
              </a:spcBef>
              <a:spcAft>
                <a:spcPts val="0"/>
              </a:spcAft>
              <a:buSzPts val="1120"/>
              <a:buChar char="►"/>
            </a:pPr>
            <a:r>
              <a:rPr lang="en-US" sz="1400"/>
              <a:t>}</a:t>
            </a:r>
            <a:endParaRPr/>
          </a:p>
          <a:p>
            <a:pPr indent="-342900" lvl="0" marL="342900" rtl="0" algn="l">
              <a:spcBef>
                <a:spcPts val="1000"/>
              </a:spcBef>
              <a:spcAft>
                <a:spcPts val="0"/>
              </a:spcAft>
              <a:buSzPts val="1120"/>
              <a:buChar char="►"/>
            </a:pPr>
            <a:r>
              <a:rPr b="1" lang="en-US" sz="1400"/>
              <a:t>void display() {</a:t>
            </a:r>
            <a:endParaRPr/>
          </a:p>
          <a:p>
            <a:pPr indent="-342900" lvl="0" marL="342900" rtl="0" algn="l">
              <a:spcBef>
                <a:spcPts val="1000"/>
              </a:spcBef>
              <a:spcAft>
                <a:spcPts val="0"/>
              </a:spcAft>
              <a:buSzPts val="1120"/>
              <a:buChar char="►"/>
            </a:pPr>
            <a:r>
              <a:rPr lang="en-US" sz="1400"/>
              <a:t>message();// will invoke current class message() method</a:t>
            </a:r>
            <a:endParaRPr/>
          </a:p>
          <a:p>
            <a:pPr indent="-342900" lvl="0" marL="342900" rtl="0" algn="l">
              <a:spcBef>
                <a:spcPts val="1000"/>
              </a:spcBef>
              <a:spcAft>
                <a:spcPts val="0"/>
              </a:spcAft>
              <a:buSzPts val="1120"/>
              <a:buChar char="►"/>
            </a:pPr>
            <a:r>
              <a:rPr b="1" lang="en-US" sz="1400"/>
              <a:t>super.message();// will invoke parent class message() method</a:t>
            </a:r>
            <a:endParaRPr/>
          </a:p>
          <a:p>
            <a:pPr indent="-342900" lvl="0" marL="342900" rtl="0" algn="l">
              <a:spcBef>
                <a:spcPts val="1000"/>
              </a:spcBef>
              <a:spcAft>
                <a:spcPts val="0"/>
              </a:spcAft>
              <a:buSzPts val="1120"/>
              <a:buChar char="►"/>
            </a:pPr>
            <a:r>
              <a:rPr lang="en-US" sz="1400"/>
              <a:t>}</a:t>
            </a:r>
            <a:endParaRPr/>
          </a:p>
          <a:p>
            <a:pPr indent="-342900" lvl="0" marL="342900" rtl="0" algn="l">
              <a:spcBef>
                <a:spcPts val="1000"/>
              </a:spcBef>
              <a:spcAft>
                <a:spcPts val="0"/>
              </a:spcAft>
              <a:buSzPts val="1120"/>
              <a:buChar char="►"/>
            </a:pPr>
            <a:r>
              <a:rPr b="1" lang="en-US" sz="1400"/>
              <a:t>public static void main(String args[]) {</a:t>
            </a:r>
            <a:endParaRPr/>
          </a:p>
          <a:p>
            <a:pPr indent="-342900" lvl="0" marL="342900" rtl="0" algn="l">
              <a:spcBef>
                <a:spcPts val="1000"/>
              </a:spcBef>
              <a:spcAft>
                <a:spcPts val="0"/>
              </a:spcAft>
              <a:buSzPts val="1120"/>
              <a:buChar char="►"/>
            </a:pPr>
            <a:r>
              <a:rPr lang="en-US" sz="1400"/>
              <a:t>Student s = </a:t>
            </a:r>
            <a:r>
              <a:rPr b="1" lang="en-US" sz="1400"/>
              <a:t>new Student();</a:t>
            </a:r>
            <a:endParaRPr b="1" sz="1400"/>
          </a:p>
          <a:p>
            <a:pPr indent="-342900" lvl="0" marL="342900" rtl="0" algn="l">
              <a:spcBef>
                <a:spcPts val="1000"/>
              </a:spcBef>
              <a:spcAft>
                <a:spcPts val="0"/>
              </a:spcAft>
              <a:buSzPts val="1120"/>
              <a:buChar char="►"/>
            </a:pPr>
            <a:r>
              <a:rPr lang="en-US" sz="1400"/>
              <a:t>s.display();</a:t>
            </a:r>
            <a:endParaRPr/>
          </a:p>
          <a:p>
            <a:pPr indent="-342900" lvl="0" marL="342900" rtl="0" algn="l">
              <a:spcBef>
                <a:spcPts val="1000"/>
              </a:spcBef>
              <a:spcAft>
                <a:spcPts val="0"/>
              </a:spcAft>
              <a:buSzPts val="1120"/>
              <a:buChar char="►"/>
            </a:pPr>
            <a:r>
              <a:rPr lang="en-US" sz="1400"/>
              <a:t>}</a:t>
            </a:r>
            <a:endParaRPr/>
          </a:p>
          <a:p>
            <a:pPr indent="-342900" lvl="0" marL="342900" rtl="0" algn="l">
              <a:spcBef>
                <a:spcPts val="1000"/>
              </a:spcBef>
              <a:spcAft>
                <a:spcPts val="0"/>
              </a:spcAft>
              <a:buSzPts val="1120"/>
              <a:buChar char="►"/>
            </a:pPr>
            <a:r>
              <a:rPr lang="en-US" sz="1400"/>
              <a:t>}</a:t>
            </a:r>
            <a:endParaRPr/>
          </a:p>
        </p:txBody>
      </p:sp>
      <p:sp>
        <p:nvSpPr>
          <p:cNvPr id="1789" name="Google Shape;1789;p18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90" name="Google Shape;1790;p18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91" name="Google Shape;1791;p18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0" st="0"/>
                                            </p:txEl>
                                          </p:spTgt>
                                        </p:tgtEl>
                                        <p:attrNameLst>
                                          <p:attrName>style.visibility</p:attrName>
                                        </p:attrNameLst>
                                      </p:cBhvr>
                                      <p:to>
                                        <p:strVal val="visible"/>
                                      </p:to>
                                    </p:set>
                                    <p:anim calcmode="lin" valueType="num">
                                      <p:cBhvr additive="base">
                                        <p:cTn dur="500"/>
                                        <p:tgtEl>
                                          <p:spTgt spid="178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 st="1"/>
                                            </p:txEl>
                                          </p:spTgt>
                                        </p:tgtEl>
                                        <p:attrNameLst>
                                          <p:attrName>style.visibility</p:attrName>
                                        </p:attrNameLst>
                                      </p:cBhvr>
                                      <p:to>
                                        <p:strVal val="visible"/>
                                      </p:to>
                                    </p:set>
                                    <p:anim calcmode="lin" valueType="num">
                                      <p:cBhvr additive="base">
                                        <p:cTn dur="500"/>
                                        <p:tgtEl>
                                          <p:spTgt spid="178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2" st="2"/>
                                            </p:txEl>
                                          </p:spTgt>
                                        </p:tgtEl>
                                        <p:attrNameLst>
                                          <p:attrName>style.visibility</p:attrName>
                                        </p:attrNameLst>
                                      </p:cBhvr>
                                      <p:to>
                                        <p:strVal val="visible"/>
                                      </p:to>
                                    </p:set>
                                    <p:anim calcmode="lin" valueType="num">
                                      <p:cBhvr additive="base">
                                        <p:cTn dur="500"/>
                                        <p:tgtEl>
                                          <p:spTgt spid="178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3" st="3"/>
                                            </p:txEl>
                                          </p:spTgt>
                                        </p:tgtEl>
                                        <p:attrNameLst>
                                          <p:attrName>style.visibility</p:attrName>
                                        </p:attrNameLst>
                                      </p:cBhvr>
                                      <p:to>
                                        <p:strVal val="visible"/>
                                      </p:to>
                                    </p:set>
                                    <p:anim calcmode="lin" valueType="num">
                                      <p:cBhvr additive="base">
                                        <p:cTn dur="500"/>
                                        <p:tgtEl>
                                          <p:spTgt spid="178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4" st="4"/>
                                            </p:txEl>
                                          </p:spTgt>
                                        </p:tgtEl>
                                        <p:attrNameLst>
                                          <p:attrName>style.visibility</p:attrName>
                                        </p:attrNameLst>
                                      </p:cBhvr>
                                      <p:to>
                                        <p:strVal val="visible"/>
                                      </p:to>
                                    </p:set>
                                    <p:anim calcmode="lin" valueType="num">
                                      <p:cBhvr additive="base">
                                        <p:cTn dur="500"/>
                                        <p:tgtEl>
                                          <p:spTgt spid="178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5" st="5"/>
                                            </p:txEl>
                                          </p:spTgt>
                                        </p:tgtEl>
                                        <p:attrNameLst>
                                          <p:attrName>style.visibility</p:attrName>
                                        </p:attrNameLst>
                                      </p:cBhvr>
                                      <p:to>
                                        <p:strVal val="visible"/>
                                      </p:to>
                                    </p:set>
                                    <p:anim calcmode="lin" valueType="num">
                                      <p:cBhvr additive="base">
                                        <p:cTn dur="500"/>
                                        <p:tgtEl>
                                          <p:spTgt spid="178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6" st="6"/>
                                            </p:txEl>
                                          </p:spTgt>
                                        </p:tgtEl>
                                        <p:attrNameLst>
                                          <p:attrName>style.visibility</p:attrName>
                                        </p:attrNameLst>
                                      </p:cBhvr>
                                      <p:to>
                                        <p:strVal val="visible"/>
                                      </p:to>
                                    </p:set>
                                    <p:anim calcmode="lin" valueType="num">
                                      <p:cBhvr additive="base">
                                        <p:cTn dur="500"/>
                                        <p:tgtEl>
                                          <p:spTgt spid="178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7" st="7"/>
                                            </p:txEl>
                                          </p:spTgt>
                                        </p:tgtEl>
                                        <p:attrNameLst>
                                          <p:attrName>style.visibility</p:attrName>
                                        </p:attrNameLst>
                                      </p:cBhvr>
                                      <p:to>
                                        <p:strVal val="visible"/>
                                      </p:to>
                                    </p:set>
                                    <p:anim calcmode="lin" valueType="num">
                                      <p:cBhvr additive="base">
                                        <p:cTn dur="500"/>
                                        <p:tgtEl>
                                          <p:spTgt spid="1788">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8" st="8"/>
                                            </p:txEl>
                                          </p:spTgt>
                                        </p:tgtEl>
                                        <p:attrNameLst>
                                          <p:attrName>style.visibility</p:attrName>
                                        </p:attrNameLst>
                                      </p:cBhvr>
                                      <p:to>
                                        <p:strVal val="visible"/>
                                      </p:to>
                                    </p:set>
                                    <p:anim calcmode="lin" valueType="num">
                                      <p:cBhvr additive="base">
                                        <p:cTn dur="500"/>
                                        <p:tgtEl>
                                          <p:spTgt spid="1788">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9" st="9"/>
                                            </p:txEl>
                                          </p:spTgt>
                                        </p:tgtEl>
                                        <p:attrNameLst>
                                          <p:attrName>style.visibility</p:attrName>
                                        </p:attrNameLst>
                                      </p:cBhvr>
                                      <p:to>
                                        <p:strVal val="visible"/>
                                      </p:to>
                                    </p:set>
                                    <p:anim calcmode="lin" valueType="num">
                                      <p:cBhvr additive="base">
                                        <p:cTn dur="500"/>
                                        <p:tgtEl>
                                          <p:spTgt spid="1788">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0" st="10"/>
                                            </p:txEl>
                                          </p:spTgt>
                                        </p:tgtEl>
                                        <p:attrNameLst>
                                          <p:attrName>style.visibility</p:attrName>
                                        </p:attrNameLst>
                                      </p:cBhvr>
                                      <p:to>
                                        <p:strVal val="visible"/>
                                      </p:to>
                                    </p:set>
                                    <p:anim calcmode="lin" valueType="num">
                                      <p:cBhvr additive="base">
                                        <p:cTn dur="500"/>
                                        <p:tgtEl>
                                          <p:spTgt spid="1788">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1" st="11"/>
                                            </p:txEl>
                                          </p:spTgt>
                                        </p:tgtEl>
                                        <p:attrNameLst>
                                          <p:attrName>style.visibility</p:attrName>
                                        </p:attrNameLst>
                                      </p:cBhvr>
                                      <p:to>
                                        <p:strVal val="visible"/>
                                      </p:to>
                                    </p:set>
                                    <p:anim calcmode="lin" valueType="num">
                                      <p:cBhvr additive="base">
                                        <p:cTn dur="500"/>
                                        <p:tgtEl>
                                          <p:spTgt spid="1788">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2" st="12"/>
                                            </p:txEl>
                                          </p:spTgt>
                                        </p:tgtEl>
                                        <p:attrNameLst>
                                          <p:attrName>style.visibility</p:attrName>
                                        </p:attrNameLst>
                                      </p:cBhvr>
                                      <p:to>
                                        <p:strVal val="visible"/>
                                      </p:to>
                                    </p:set>
                                    <p:anim calcmode="lin" valueType="num">
                                      <p:cBhvr additive="base">
                                        <p:cTn dur="500"/>
                                        <p:tgtEl>
                                          <p:spTgt spid="1788">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3" st="13"/>
                                            </p:txEl>
                                          </p:spTgt>
                                        </p:tgtEl>
                                        <p:attrNameLst>
                                          <p:attrName>style.visibility</p:attrName>
                                        </p:attrNameLst>
                                      </p:cBhvr>
                                      <p:to>
                                        <p:strVal val="visible"/>
                                      </p:to>
                                    </p:set>
                                    <p:anim calcmode="lin" valueType="num">
                                      <p:cBhvr additive="base">
                                        <p:cTn dur="500"/>
                                        <p:tgtEl>
                                          <p:spTgt spid="1788">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4" st="14"/>
                                            </p:txEl>
                                          </p:spTgt>
                                        </p:tgtEl>
                                        <p:attrNameLst>
                                          <p:attrName>style.visibility</p:attrName>
                                        </p:attrNameLst>
                                      </p:cBhvr>
                                      <p:to>
                                        <p:strVal val="visible"/>
                                      </p:to>
                                    </p:set>
                                    <p:anim calcmode="lin" valueType="num">
                                      <p:cBhvr additive="base">
                                        <p:cTn dur="500"/>
                                        <p:tgtEl>
                                          <p:spTgt spid="1788">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5" st="15"/>
                                            </p:txEl>
                                          </p:spTgt>
                                        </p:tgtEl>
                                        <p:attrNameLst>
                                          <p:attrName>style.visibility</p:attrName>
                                        </p:attrNameLst>
                                      </p:cBhvr>
                                      <p:to>
                                        <p:strVal val="visible"/>
                                      </p:to>
                                    </p:set>
                                    <p:anim calcmode="lin" valueType="num">
                                      <p:cBhvr additive="base">
                                        <p:cTn dur="500"/>
                                        <p:tgtEl>
                                          <p:spTgt spid="1788">
                                            <p:txEl>
                                              <p:pRg end="15" st="1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6" st="16"/>
                                            </p:txEl>
                                          </p:spTgt>
                                        </p:tgtEl>
                                        <p:attrNameLst>
                                          <p:attrName>style.visibility</p:attrName>
                                        </p:attrNameLst>
                                      </p:cBhvr>
                                      <p:to>
                                        <p:strVal val="visible"/>
                                      </p:to>
                                    </p:set>
                                    <p:anim calcmode="lin" valueType="num">
                                      <p:cBhvr additive="base">
                                        <p:cTn dur="500"/>
                                        <p:tgtEl>
                                          <p:spTgt spid="1788">
                                            <p:txEl>
                                              <p:pRg end="16" st="1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7" st="17"/>
                                            </p:txEl>
                                          </p:spTgt>
                                        </p:tgtEl>
                                        <p:attrNameLst>
                                          <p:attrName>style.visibility</p:attrName>
                                        </p:attrNameLst>
                                      </p:cBhvr>
                                      <p:to>
                                        <p:strVal val="visible"/>
                                      </p:to>
                                    </p:set>
                                    <p:anim calcmode="lin" valueType="num">
                                      <p:cBhvr additive="base">
                                        <p:cTn dur="500"/>
                                        <p:tgtEl>
                                          <p:spTgt spid="1788">
                                            <p:txEl>
                                              <p:pRg end="17" st="1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186"/>
          <p:cNvSpPr txBox="1"/>
          <p:nvPr>
            <p:ph type="title"/>
          </p:nvPr>
        </p:nvSpPr>
        <p:spPr>
          <a:xfrm>
            <a:off x="677334" y="84306"/>
            <a:ext cx="8596668" cy="616085"/>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Program in case super is not required</a:t>
            </a:r>
            <a:endParaRPr/>
          </a:p>
        </p:txBody>
      </p:sp>
      <p:sp>
        <p:nvSpPr>
          <p:cNvPr id="1797" name="Google Shape;1797;p186"/>
          <p:cNvSpPr txBox="1"/>
          <p:nvPr>
            <p:ph idx="1" type="body"/>
          </p:nvPr>
        </p:nvSpPr>
        <p:spPr>
          <a:xfrm>
            <a:off x="677334" y="700391"/>
            <a:ext cx="9507526" cy="5340971"/>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79999"/>
              <a:buChar char="►"/>
            </a:pPr>
            <a:r>
              <a:rPr b="1" lang="en-US"/>
              <a:t>class Person {</a:t>
            </a:r>
            <a:endParaRPr/>
          </a:p>
          <a:p>
            <a:pPr indent="-342900" lvl="0" marL="342900" rtl="0" algn="l">
              <a:spcBef>
                <a:spcPts val="1000"/>
              </a:spcBef>
              <a:spcAft>
                <a:spcPts val="0"/>
              </a:spcAft>
              <a:buSzPct val="79999"/>
              <a:buChar char="►"/>
            </a:pPr>
            <a:r>
              <a:rPr b="1" lang="en-US"/>
              <a:t>void message() {</a:t>
            </a:r>
            <a:endParaRPr/>
          </a:p>
          <a:p>
            <a:pPr indent="-342900" lvl="0" marL="342900" rtl="0" algn="l">
              <a:spcBef>
                <a:spcPts val="1000"/>
              </a:spcBef>
              <a:spcAft>
                <a:spcPts val="0"/>
              </a:spcAft>
              <a:buSzPct val="79999"/>
              <a:buChar char="►"/>
            </a:pPr>
            <a:r>
              <a:rPr lang="en-US"/>
              <a:t>System.</a:t>
            </a:r>
            <a:r>
              <a:rPr i="1" lang="en-US"/>
              <a:t>out.println("welcome");</a:t>
            </a:r>
            <a:endParaRPr/>
          </a:p>
          <a:p>
            <a:pPr indent="-342900" lvl="0" marL="342900" rtl="0" algn="l">
              <a:spcBef>
                <a:spcPts val="1000"/>
              </a:spcBef>
              <a:spcAft>
                <a:spcPts val="0"/>
              </a:spcAft>
              <a:buSzPct val="79999"/>
              <a:buChar char="►"/>
            </a:pPr>
            <a:r>
              <a:rPr lang="en-US"/>
              <a:t>}</a:t>
            </a:r>
            <a:endParaRPr/>
          </a:p>
          <a:p>
            <a:pPr indent="-342900" lvl="0" marL="342900" rtl="0" algn="l">
              <a:spcBef>
                <a:spcPts val="1000"/>
              </a:spcBef>
              <a:spcAft>
                <a:spcPts val="0"/>
              </a:spcAft>
              <a:buSzPct val="79999"/>
              <a:buChar char="►"/>
            </a:pPr>
            <a:r>
              <a:rPr lang="en-US"/>
              <a:t>}</a:t>
            </a:r>
            <a:endParaRPr/>
          </a:p>
          <a:p>
            <a:pPr indent="-342900" lvl="0" marL="342900" rtl="0" algn="l">
              <a:spcBef>
                <a:spcPts val="1000"/>
              </a:spcBef>
              <a:spcAft>
                <a:spcPts val="0"/>
              </a:spcAft>
              <a:buSzPct val="79999"/>
              <a:buChar char="►"/>
            </a:pPr>
            <a:r>
              <a:rPr b="1" lang="en-US"/>
              <a:t>class Student17 extends Person {</a:t>
            </a:r>
            <a:endParaRPr/>
          </a:p>
          <a:p>
            <a:pPr indent="-342900" lvl="0" marL="342900" rtl="0" algn="l">
              <a:spcBef>
                <a:spcPts val="1000"/>
              </a:spcBef>
              <a:spcAft>
                <a:spcPts val="0"/>
              </a:spcAft>
              <a:buSzPct val="79999"/>
              <a:buChar char="►"/>
            </a:pPr>
            <a:r>
              <a:rPr b="1" lang="en-US"/>
              <a:t>void display() {</a:t>
            </a:r>
            <a:endParaRPr/>
          </a:p>
          <a:p>
            <a:pPr indent="-342900" lvl="0" marL="342900" rtl="0" algn="l">
              <a:spcBef>
                <a:spcPts val="1000"/>
              </a:spcBef>
              <a:spcAft>
                <a:spcPts val="0"/>
              </a:spcAft>
              <a:buSzPct val="79999"/>
              <a:buChar char="►"/>
            </a:pPr>
            <a:r>
              <a:rPr lang="en-US"/>
              <a:t>message();// will invoke parent class message() method</a:t>
            </a:r>
            <a:endParaRPr/>
          </a:p>
          <a:p>
            <a:pPr indent="-342900" lvl="0" marL="342900" rtl="0" algn="l">
              <a:spcBef>
                <a:spcPts val="1000"/>
              </a:spcBef>
              <a:spcAft>
                <a:spcPts val="0"/>
              </a:spcAft>
              <a:buSzPct val="79999"/>
              <a:buChar char="►"/>
            </a:pPr>
            <a:r>
              <a:rPr lang="en-US"/>
              <a:t>}</a:t>
            </a:r>
            <a:endParaRPr/>
          </a:p>
          <a:p>
            <a:pPr indent="-342900" lvl="0" marL="342900" rtl="0" algn="l">
              <a:spcBef>
                <a:spcPts val="1000"/>
              </a:spcBef>
              <a:spcAft>
                <a:spcPts val="0"/>
              </a:spcAft>
              <a:buSzPct val="79999"/>
              <a:buChar char="►"/>
            </a:pPr>
            <a:r>
              <a:rPr b="1" lang="en-US"/>
              <a:t>public static void main(String args[]) {</a:t>
            </a:r>
            <a:endParaRPr/>
          </a:p>
          <a:p>
            <a:pPr indent="-342900" lvl="0" marL="342900" rtl="0" algn="l">
              <a:spcBef>
                <a:spcPts val="1000"/>
              </a:spcBef>
              <a:spcAft>
                <a:spcPts val="0"/>
              </a:spcAft>
              <a:buSzPct val="79999"/>
              <a:buChar char="►"/>
            </a:pPr>
            <a:r>
              <a:rPr lang="en-US"/>
              <a:t>Student17 s = </a:t>
            </a:r>
            <a:r>
              <a:rPr b="1" lang="en-US"/>
              <a:t>new Student17();</a:t>
            </a:r>
            <a:endParaRPr/>
          </a:p>
          <a:p>
            <a:pPr indent="-342900" lvl="0" marL="342900" rtl="0" algn="l">
              <a:spcBef>
                <a:spcPts val="1000"/>
              </a:spcBef>
              <a:spcAft>
                <a:spcPts val="0"/>
              </a:spcAft>
              <a:buSzPct val="79999"/>
              <a:buChar char="►"/>
            </a:pPr>
            <a:r>
              <a:rPr lang="en-US"/>
              <a:t>s.display();</a:t>
            </a:r>
            <a:endParaRPr/>
          </a:p>
          <a:p>
            <a:pPr indent="-342900" lvl="0" marL="342900" rtl="0" algn="l">
              <a:spcBef>
                <a:spcPts val="1000"/>
              </a:spcBef>
              <a:spcAft>
                <a:spcPts val="0"/>
              </a:spcAft>
              <a:buSzPct val="79999"/>
              <a:buChar char="►"/>
            </a:pPr>
            <a:r>
              <a:rPr lang="en-US"/>
              <a:t>}</a:t>
            </a:r>
            <a:endParaRPr/>
          </a:p>
          <a:p>
            <a:pPr indent="-342900" lvl="0" marL="342900" rtl="0" algn="l">
              <a:spcBef>
                <a:spcPts val="1000"/>
              </a:spcBef>
              <a:spcAft>
                <a:spcPts val="0"/>
              </a:spcAft>
              <a:buSzPct val="79999"/>
              <a:buChar char="►"/>
            </a:pPr>
            <a:r>
              <a:rPr lang="en-US"/>
              <a:t>}</a:t>
            </a:r>
            <a:endParaRPr/>
          </a:p>
        </p:txBody>
      </p:sp>
      <p:sp>
        <p:nvSpPr>
          <p:cNvPr id="1798" name="Google Shape;1798;p18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99" name="Google Shape;1799;p18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00" name="Google Shape;1800;p18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0" st="0"/>
                                            </p:txEl>
                                          </p:spTgt>
                                        </p:tgtEl>
                                        <p:attrNameLst>
                                          <p:attrName>style.visibility</p:attrName>
                                        </p:attrNameLst>
                                      </p:cBhvr>
                                      <p:to>
                                        <p:strVal val="visible"/>
                                      </p:to>
                                    </p:set>
                                    <p:anim calcmode="lin" valueType="num">
                                      <p:cBhvr additive="base">
                                        <p:cTn dur="500"/>
                                        <p:tgtEl>
                                          <p:spTgt spid="179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1" st="1"/>
                                            </p:txEl>
                                          </p:spTgt>
                                        </p:tgtEl>
                                        <p:attrNameLst>
                                          <p:attrName>style.visibility</p:attrName>
                                        </p:attrNameLst>
                                      </p:cBhvr>
                                      <p:to>
                                        <p:strVal val="visible"/>
                                      </p:to>
                                    </p:set>
                                    <p:anim calcmode="lin" valueType="num">
                                      <p:cBhvr additive="base">
                                        <p:cTn dur="500"/>
                                        <p:tgtEl>
                                          <p:spTgt spid="179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2" st="2"/>
                                            </p:txEl>
                                          </p:spTgt>
                                        </p:tgtEl>
                                        <p:attrNameLst>
                                          <p:attrName>style.visibility</p:attrName>
                                        </p:attrNameLst>
                                      </p:cBhvr>
                                      <p:to>
                                        <p:strVal val="visible"/>
                                      </p:to>
                                    </p:set>
                                    <p:anim calcmode="lin" valueType="num">
                                      <p:cBhvr additive="base">
                                        <p:cTn dur="500"/>
                                        <p:tgtEl>
                                          <p:spTgt spid="179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3" st="3"/>
                                            </p:txEl>
                                          </p:spTgt>
                                        </p:tgtEl>
                                        <p:attrNameLst>
                                          <p:attrName>style.visibility</p:attrName>
                                        </p:attrNameLst>
                                      </p:cBhvr>
                                      <p:to>
                                        <p:strVal val="visible"/>
                                      </p:to>
                                    </p:set>
                                    <p:anim calcmode="lin" valueType="num">
                                      <p:cBhvr additive="base">
                                        <p:cTn dur="500"/>
                                        <p:tgtEl>
                                          <p:spTgt spid="179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4" st="4"/>
                                            </p:txEl>
                                          </p:spTgt>
                                        </p:tgtEl>
                                        <p:attrNameLst>
                                          <p:attrName>style.visibility</p:attrName>
                                        </p:attrNameLst>
                                      </p:cBhvr>
                                      <p:to>
                                        <p:strVal val="visible"/>
                                      </p:to>
                                    </p:set>
                                    <p:anim calcmode="lin" valueType="num">
                                      <p:cBhvr additive="base">
                                        <p:cTn dur="500"/>
                                        <p:tgtEl>
                                          <p:spTgt spid="179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5" st="5"/>
                                            </p:txEl>
                                          </p:spTgt>
                                        </p:tgtEl>
                                        <p:attrNameLst>
                                          <p:attrName>style.visibility</p:attrName>
                                        </p:attrNameLst>
                                      </p:cBhvr>
                                      <p:to>
                                        <p:strVal val="visible"/>
                                      </p:to>
                                    </p:set>
                                    <p:anim calcmode="lin" valueType="num">
                                      <p:cBhvr additive="base">
                                        <p:cTn dur="500"/>
                                        <p:tgtEl>
                                          <p:spTgt spid="179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6" st="6"/>
                                            </p:txEl>
                                          </p:spTgt>
                                        </p:tgtEl>
                                        <p:attrNameLst>
                                          <p:attrName>style.visibility</p:attrName>
                                        </p:attrNameLst>
                                      </p:cBhvr>
                                      <p:to>
                                        <p:strVal val="visible"/>
                                      </p:to>
                                    </p:set>
                                    <p:anim calcmode="lin" valueType="num">
                                      <p:cBhvr additive="base">
                                        <p:cTn dur="500"/>
                                        <p:tgtEl>
                                          <p:spTgt spid="179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7" st="7"/>
                                            </p:txEl>
                                          </p:spTgt>
                                        </p:tgtEl>
                                        <p:attrNameLst>
                                          <p:attrName>style.visibility</p:attrName>
                                        </p:attrNameLst>
                                      </p:cBhvr>
                                      <p:to>
                                        <p:strVal val="visible"/>
                                      </p:to>
                                    </p:set>
                                    <p:anim calcmode="lin" valueType="num">
                                      <p:cBhvr additive="base">
                                        <p:cTn dur="500"/>
                                        <p:tgtEl>
                                          <p:spTgt spid="179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8" st="8"/>
                                            </p:txEl>
                                          </p:spTgt>
                                        </p:tgtEl>
                                        <p:attrNameLst>
                                          <p:attrName>style.visibility</p:attrName>
                                        </p:attrNameLst>
                                      </p:cBhvr>
                                      <p:to>
                                        <p:strVal val="visible"/>
                                      </p:to>
                                    </p:set>
                                    <p:anim calcmode="lin" valueType="num">
                                      <p:cBhvr additive="base">
                                        <p:cTn dur="500"/>
                                        <p:tgtEl>
                                          <p:spTgt spid="1797">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9" st="9"/>
                                            </p:txEl>
                                          </p:spTgt>
                                        </p:tgtEl>
                                        <p:attrNameLst>
                                          <p:attrName>style.visibility</p:attrName>
                                        </p:attrNameLst>
                                      </p:cBhvr>
                                      <p:to>
                                        <p:strVal val="visible"/>
                                      </p:to>
                                    </p:set>
                                    <p:anim calcmode="lin" valueType="num">
                                      <p:cBhvr additive="base">
                                        <p:cTn dur="500"/>
                                        <p:tgtEl>
                                          <p:spTgt spid="1797">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10" st="10"/>
                                            </p:txEl>
                                          </p:spTgt>
                                        </p:tgtEl>
                                        <p:attrNameLst>
                                          <p:attrName>style.visibility</p:attrName>
                                        </p:attrNameLst>
                                      </p:cBhvr>
                                      <p:to>
                                        <p:strVal val="visible"/>
                                      </p:to>
                                    </p:set>
                                    <p:anim calcmode="lin" valueType="num">
                                      <p:cBhvr additive="base">
                                        <p:cTn dur="500"/>
                                        <p:tgtEl>
                                          <p:spTgt spid="1797">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11" st="11"/>
                                            </p:txEl>
                                          </p:spTgt>
                                        </p:tgtEl>
                                        <p:attrNameLst>
                                          <p:attrName>style.visibility</p:attrName>
                                        </p:attrNameLst>
                                      </p:cBhvr>
                                      <p:to>
                                        <p:strVal val="visible"/>
                                      </p:to>
                                    </p:set>
                                    <p:anim calcmode="lin" valueType="num">
                                      <p:cBhvr additive="base">
                                        <p:cTn dur="500"/>
                                        <p:tgtEl>
                                          <p:spTgt spid="1797">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12" st="12"/>
                                            </p:txEl>
                                          </p:spTgt>
                                        </p:tgtEl>
                                        <p:attrNameLst>
                                          <p:attrName>style.visibility</p:attrName>
                                        </p:attrNameLst>
                                      </p:cBhvr>
                                      <p:to>
                                        <p:strVal val="visible"/>
                                      </p:to>
                                    </p:set>
                                    <p:anim calcmode="lin" valueType="num">
                                      <p:cBhvr additive="base">
                                        <p:cTn dur="500"/>
                                        <p:tgtEl>
                                          <p:spTgt spid="1797">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7">
                                            <p:txEl>
                                              <p:pRg end="13" st="13"/>
                                            </p:txEl>
                                          </p:spTgt>
                                        </p:tgtEl>
                                        <p:attrNameLst>
                                          <p:attrName>style.visibility</p:attrName>
                                        </p:attrNameLst>
                                      </p:cBhvr>
                                      <p:to>
                                        <p:strVal val="visible"/>
                                      </p:to>
                                    </p:set>
                                    <p:anim calcmode="lin" valueType="num">
                                      <p:cBhvr additive="base">
                                        <p:cTn dur="500"/>
                                        <p:tgtEl>
                                          <p:spTgt spid="1797">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87"/>
          <p:cNvSpPr txBox="1"/>
          <p:nvPr>
            <p:ph type="ctrTitle"/>
          </p:nvPr>
        </p:nvSpPr>
        <p:spPr>
          <a:xfrm>
            <a:off x="1507066" y="642026"/>
            <a:ext cx="8784797" cy="340881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3600"/>
              <a:buFont typeface="Trebuchet MS"/>
              <a:buNone/>
            </a:pPr>
            <a:r>
              <a:rPr b="1" lang="en-US" sz="3600"/>
              <a:t>3) super is used to invoke parent class constructor.</a:t>
            </a:r>
            <a:br>
              <a:rPr b="1" lang="en-US" sz="3600"/>
            </a:br>
            <a:endParaRPr sz="3600"/>
          </a:p>
        </p:txBody>
      </p:sp>
      <p:sp>
        <p:nvSpPr>
          <p:cNvPr id="1806" name="Google Shape;1806;p18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07" name="Google Shape;1807;p18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08" name="Google Shape;1808;p18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188"/>
          <p:cNvSpPr txBox="1"/>
          <p:nvPr>
            <p:ph type="title"/>
          </p:nvPr>
        </p:nvSpPr>
        <p:spPr>
          <a:xfrm>
            <a:off x="677334" y="609600"/>
            <a:ext cx="8596668" cy="577174"/>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Example</a:t>
            </a:r>
            <a:endParaRPr/>
          </a:p>
        </p:txBody>
      </p:sp>
      <p:sp>
        <p:nvSpPr>
          <p:cNvPr id="1814" name="Google Shape;1814;p188"/>
          <p:cNvSpPr txBox="1"/>
          <p:nvPr>
            <p:ph idx="1" type="body"/>
          </p:nvPr>
        </p:nvSpPr>
        <p:spPr>
          <a:xfrm>
            <a:off x="677333" y="1186775"/>
            <a:ext cx="9517253" cy="4854588"/>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lang="en-US"/>
              <a:t> class Vehicle{  </a:t>
            </a:r>
            <a:endParaRPr/>
          </a:p>
          <a:p>
            <a:pPr indent="-342900" lvl="0" marL="342900" rtl="0" algn="l">
              <a:spcBef>
                <a:spcPts val="1000"/>
              </a:spcBef>
              <a:spcAft>
                <a:spcPts val="0"/>
              </a:spcAft>
              <a:buSzPct val="79999"/>
              <a:buChar char="►"/>
            </a:pPr>
            <a:r>
              <a:rPr lang="en-US"/>
              <a:t>      Vehicle(){System.out.println("Vehicle is created");}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class Bike5 extends Vehicle{  </a:t>
            </a:r>
            <a:endParaRPr/>
          </a:p>
          <a:p>
            <a:pPr indent="-342900" lvl="0" marL="342900" rtl="0" algn="l">
              <a:spcBef>
                <a:spcPts val="1000"/>
              </a:spcBef>
              <a:spcAft>
                <a:spcPts val="0"/>
              </a:spcAft>
              <a:buSzPct val="79999"/>
              <a:buChar char="►"/>
            </a:pPr>
            <a:r>
              <a:rPr lang="en-US"/>
              <a:t>      Bike5(){  </a:t>
            </a:r>
            <a:endParaRPr/>
          </a:p>
          <a:p>
            <a:pPr indent="-342900" lvl="0" marL="342900" rtl="0" algn="l">
              <a:spcBef>
                <a:spcPts val="1000"/>
              </a:spcBef>
              <a:spcAft>
                <a:spcPts val="0"/>
              </a:spcAft>
              <a:buSzPct val="79999"/>
              <a:buChar char="►"/>
            </a:pPr>
            <a:r>
              <a:rPr lang="en-US"/>
              <a:t>       super();//will invoke parent class constructor  </a:t>
            </a:r>
            <a:endParaRPr/>
          </a:p>
          <a:p>
            <a:pPr indent="-342900" lvl="0" marL="342900" rtl="0" algn="l">
              <a:spcBef>
                <a:spcPts val="1000"/>
              </a:spcBef>
              <a:spcAft>
                <a:spcPts val="0"/>
              </a:spcAft>
              <a:buSzPct val="79999"/>
              <a:buChar char="►"/>
            </a:pPr>
            <a:r>
              <a:rPr lang="en-US"/>
              <a:t>       System.out.println("Bike is created");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public static void main(String args[]){  </a:t>
            </a:r>
            <a:endParaRPr/>
          </a:p>
          <a:p>
            <a:pPr indent="-342900" lvl="0" marL="342900" rtl="0" algn="l">
              <a:spcBef>
                <a:spcPts val="1000"/>
              </a:spcBef>
              <a:spcAft>
                <a:spcPts val="0"/>
              </a:spcAft>
              <a:buSzPct val="79999"/>
              <a:buChar char="►"/>
            </a:pPr>
            <a:r>
              <a:rPr lang="en-US"/>
              <a:t>       Bike5 b=new Bike5();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 </a:t>
            </a:r>
            <a:endParaRPr/>
          </a:p>
        </p:txBody>
      </p:sp>
      <p:sp>
        <p:nvSpPr>
          <p:cNvPr id="1815" name="Google Shape;1815;p18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16" name="Google Shape;1816;p18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17" name="Google Shape;1817;p18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0" st="0"/>
                                            </p:txEl>
                                          </p:spTgt>
                                        </p:tgtEl>
                                        <p:attrNameLst>
                                          <p:attrName>style.visibility</p:attrName>
                                        </p:attrNameLst>
                                      </p:cBhvr>
                                      <p:to>
                                        <p:strVal val="visible"/>
                                      </p:to>
                                    </p:set>
                                    <p:anim calcmode="lin" valueType="num">
                                      <p:cBhvr additive="base">
                                        <p:cTn dur="500"/>
                                        <p:tgtEl>
                                          <p:spTgt spid="181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1" st="1"/>
                                            </p:txEl>
                                          </p:spTgt>
                                        </p:tgtEl>
                                        <p:attrNameLst>
                                          <p:attrName>style.visibility</p:attrName>
                                        </p:attrNameLst>
                                      </p:cBhvr>
                                      <p:to>
                                        <p:strVal val="visible"/>
                                      </p:to>
                                    </p:set>
                                    <p:anim calcmode="lin" valueType="num">
                                      <p:cBhvr additive="base">
                                        <p:cTn dur="500"/>
                                        <p:tgtEl>
                                          <p:spTgt spid="181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2" st="2"/>
                                            </p:txEl>
                                          </p:spTgt>
                                        </p:tgtEl>
                                        <p:attrNameLst>
                                          <p:attrName>style.visibility</p:attrName>
                                        </p:attrNameLst>
                                      </p:cBhvr>
                                      <p:to>
                                        <p:strVal val="visible"/>
                                      </p:to>
                                    </p:set>
                                    <p:anim calcmode="lin" valueType="num">
                                      <p:cBhvr additive="base">
                                        <p:cTn dur="500"/>
                                        <p:tgtEl>
                                          <p:spTgt spid="181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3" st="3"/>
                                            </p:txEl>
                                          </p:spTgt>
                                        </p:tgtEl>
                                        <p:attrNameLst>
                                          <p:attrName>style.visibility</p:attrName>
                                        </p:attrNameLst>
                                      </p:cBhvr>
                                      <p:to>
                                        <p:strVal val="visible"/>
                                      </p:to>
                                    </p:set>
                                    <p:anim calcmode="lin" valueType="num">
                                      <p:cBhvr additive="base">
                                        <p:cTn dur="500"/>
                                        <p:tgtEl>
                                          <p:spTgt spid="181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4" st="4"/>
                                            </p:txEl>
                                          </p:spTgt>
                                        </p:tgtEl>
                                        <p:attrNameLst>
                                          <p:attrName>style.visibility</p:attrName>
                                        </p:attrNameLst>
                                      </p:cBhvr>
                                      <p:to>
                                        <p:strVal val="visible"/>
                                      </p:to>
                                    </p:set>
                                    <p:anim calcmode="lin" valueType="num">
                                      <p:cBhvr additive="base">
                                        <p:cTn dur="500"/>
                                        <p:tgtEl>
                                          <p:spTgt spid="181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5" st="5"/>
                                            </p:txEl>
                                          </p:spTgt>
                                        </p:tgtEl>
                                        <p:attrNameLst>
                                          <p:attrName>style.visibility</p:attrName>
                                        </p:attrNameLst>
                                      </p:cBhvr>
                                      <p:to>
                                        <p:strVal val="visible"/>
                                      </p:to>
                                    </p:set>
                                    <p:anim calcmode="lin" valueType="num">
                                      <p:cBhvr additive="base">
                                        <p:cTn dur="500"/>
                                        <p:tgtEl>
                                          <p:spTgt spid="181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6" st="6"/>
                                            </p:txEl>
                                          </p:spTgt>
                                        </p:tgtEl>
                                        <p:attrNameLst>
                                          <p:attrName>style.visibility</p:attrName>
                                        </p:attrNameLst>
                                      </p:cBhvr>
                                      <p:to>
                                        <p:strVal val="visible"/>
                                      </p:to>
                                    </p:set>
                                    <p:anim calcmode="lin" valueType="num">
                                      <p:cBhvr additive="base">
                                        <p:cTn dur="500"/>
                                        <p:tgtEl>
                                          <p:spTgt spid="181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7" st="7"/>
                                            </p:txEl>
                                          </p:spTgt>
                                        </p:tgtEl>
                                        <p:attrNameLst>
                                          <p:attrName>style.visibility</p:attrName>
                                        </p:attrNameLst>
                                      </p:cBhvr>
                                      <p:to>
                                        <p:strVal val="visible"/>
                                      </p:to>
                                    </p:set>
                                    <p:anim calcmode="lin" valueType="num">
                                      <p:cBhvr additive="base">
                                        <p:cTn dur="500"/>
                                        <p:tgtEl>
                                          <p:spTgt spid="181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8" st="8"/>
                                            </p:txEl>
                                          </p:spTgt>
                                        </p:tgtEl>
                                        <p:attrNameLst>
                                          <p:attrName>style.visibility</p:attrName>
                                        </p:attrNameLst>
                                      </p:cBhvr>
                                      <p:to>
                                        <p:strVal val="visible"/>
                                      </p:to>
                                    </p:set>
                                    <p:anim calcmode="lin" valueType="num">
                                      <p:cBhvr additive="base">
                                        <p:cTn dur="500"/>
                                        <p:tgtEl>
                                          <p:spTgt spid="1814">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9" st="9"/>
                                            </p:txEl>
                                          </p:spTgt>
                                        </p:tgtEl>
                                        <p:attrNameLst>
                                          <p:attrName>style.visibility</p:attrName>
                                        </p:attrNameLst>
                                      </p:cBhvr>
                                      <p:to>
                                        <p:strVal val="visible"/>
                                      </p:to>
                                    </p:set>
                                    <p:anim calcmode="lin" valueType="num">
                                      <p:cBhvr additive="base">
                                        <p:cTn dur="500"/>
                                        <p:tgtEl>
                                          <p:spTgt spid="1814">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10" st="10"/>
                                            </p:txEl>
                                          </p:spTgt>
                                        </p:tgtEl>
                                        <p:attrNameLst>
                                          <p:attrName>style.visibility</p:attrName>
                                        </p:attrNameLst>
                                      </p:cBhvr>
                                      <p:to>
                                        <p:strVal val="visible"/>
                                      </p:to>
                                    </p:set>
                                    <p:anim calcmode="lin" valueType="num">
                                      <p:cBhvr additive="base">
                                        <p:cTn dur="500"/>
                                        <p:tgtEl>
                                          <p:spTgt spid="1814">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11" st="11"/>
                                            </p:txEl>
                                          </p:spTgt>
                                        </p:tgtEl>
                                        <p:attrNameLst>
                                          <p:attrName>style.visibility</p:attrName>
                                        </p:attrNameLst>
                                      </p:cBhvr>
                                      <p:to>
                                        <p:strVal val="visible"/>
                                      </p:to>
                                    </p:set>
                                    <p:anim calcmode="lin" valueType="num">
                                      <p:cBhvr additive="base">
                                        <p:cTn dur="500"/>
                                        <p:tgtEl>
                                          <p:spTgt spid="1814">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12" st="12"/>
                                            </p:txEl>
                                          </p:spTgt>
                                        </p:tgtEl>
                                        <p:attrNameLst>
                                          <p:attrName>style.visibility</p:attrName>
                                        </p:attrNameLst>
                                      </p:cBhvr>
                                      <p:to>
                                        <p:strVal val="visible"/>
                                      </p:to>
                                    </p:set>
                                    <p:anim calcmode="lin" valueType="num">
                                      <p:cBhvr additive="base">
                                        <p:cTn dur="500"/>
                                        <p:tgtEl>
                                          <p:spTgt spid="1814">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4">
                                            <p:txEl>
                                              <p:pRg end="13" st="13"/>
                                            </p:txEl>
                                          </p:spTgt>
                                        </p:tgtEl>
                                        <p:attrNameLst>
                                          <p:attrName>style.visibility</p:attrName>
                                        </p:attrNameLst>
                                      </p:cBhvr>
                                      <p:to>
                                        <p:strVal val="visible"/>
                                      </p:to>
                                    </p:set>
                                    <p:anim calcmode="lin" valueType="num">
                                      <p:cBhvr additive="base">
                                        <p:cTn dur="500"/>
                                        <p:tgtEl>
                                          <p:spTgt spid="1814">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8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823" name="Google Shape;1823;p18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Vehicle is created</a:t>
            </a:r>
            <a:endParaRPr/>
          </a:p>
          <a:p>
            <a:pPr indent="-342900" lvl="0" marL="342900" rtl="0" algn="l">
              <a:spcBef>
                <a:spcPts val="1000"/>
              </a:spcBef>
              <a:spcAft>
                <a:spcPts val="0"/>
              </a:spcAft>
              <a:buSzPts val="1440"/>
              <a:buChar char="►"/>
            </a:pPr>
            <a:r>
              <a:rPr lang="en-US"/>
              <a:t>Bike is created</a:t>
            </a:r>
            <a:endParaRPr/>
          </a:p>
        </p:txBody>
      </p:sp>
      <p:sp>
        <p:nvSpPr>
          <p:cNvPr id="1824" name="Google Shape;1824;p18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25" name="Google Shape;1825;p18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26" name="Google Shape;1826;p18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23">
                                            <p:txEl>
                                              <p:pRg end="0" st="0"/>
                                            </p:txEl>
                                          </p:spTgt>
                                        </p:tgtEl>
                                        <p:attrNameLst>
                                          <p:attrName>style.visibility</p:attrName>
                                        </p:attrNameLst>
                                      </p:cBhvr>
                                      <p:to>
                                        <p:strVal val="visible"/>
                                      </p:to>
                                    </p:set>
                                    <p:anim calcmode="lin" valueType="num">
                                      <p:cBhvr additive="base">
                                        <p:cTn dur="500"/>
                                        <p:tgtEl>
                                          <p:spTgt spid="182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23">
                                            <p:txEl>
                                              <p:pRg end="1" st="1"/>
                                            </p:txEl>
                                          </p:spTgt>
                                        </p:tgtEl>
                                        <p:attrNameLst>
                                          <p:attrName>style.visibility</p:attrName>
                                        </p:attrNameLst>
                                      </p:cBhvr>
                                      <p:to>
                                        <p:strVal val="visible"/>
                                      </p:to>
                                    </p:set>
                                    <p:anim calcmode="lin" valueType="num">
                                      <p:cBhvr additive="base">
                                        <p:cTn dur="500"/>
                                        <p:tgtEl>
                                          <p:spTgt spid="182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9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1832" name="Google Shape;1832;p190"/>
          <p:cNvSpPr txBox="1"/>
          <p:nvPr>
            <p:ph idx="1" type="body"/>
          </p:nvPr>
        </p:nvSpPr>
        <p:spPr>
          <a:xfrm>
            <a:off x="677334" y="1245141"/>
            <a:ext cx="8596668" cy="47962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super() is added in each class constructor automatically by compiler.</a:t>
            </a:r>
            <a:endParaRPr/>
          </a:p>
          <a:p>
            <a:pPr indent="-342900" lvl="0" marL="342900" rtl="0" algn="l">
              <a:spcBef>
                <a:spcPts val="1000"/>
              </a:spcBef>
              <a:spcAft>
                <a:spcPts val="0"/>
              </a:spcAft>
              <a:buSzPts val="1440"/>
              <a:buChar char="►"/>
            </a:pPr>
            <a:r>
              <a:rPr b="1" lang="en-US"/>
              <a:t>As we know well that default constructor is provided by compiler automatically but it also adds super() for the first statement.If you are creating your own constructor and you don't have either this() or super() as the first statement, compiler will provide super() as the first statement of the constructor. </a:t>
            </a:r>
            <a:endParaRPr b="1"/>
          </a:p>
          <a:p>
            <a:pPr indent="-251459" lvl="0" marL="342900" rtl="0" algn="l">
              <a:spcBef>
                <a:spcPts val="1000"/>
              </a:spcBef>
              <a:spcAft>
                <a:spcPts val="0"/>
              </a:spcAft>
              <a:buSzPts val="1440"/>
              <a:buNone/>
            </a:pPr>
            <a:r>
              <a:t/>
            </a:r>
            <a:endParaRPr b="1"/>
          </a:p>
          <a:p>
            <a:pPr indent="-251459" lvl="0" marL="342900" rtl="0" algn="l">
              <a:spcBef>
                <a:spcPts val="1000"/>
              </a:spcBef>
              <a:spcAft>
                <a:spcPts val="0"/>
              </a:spcAft>
              <a:buSzPts val="1440"/>
              <a:buNone/>
            </a:pPr>
            <a:r>
              <a:t/>
            </a:r>
            <a:endParaRPr/>
          </a:p>
        </p:txBody>
      </p:sp>
      <p:sp>
        <p:nvSpPr>
          <p:cNvPr id="1833" name="Google Shape;1833;p19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34" name="Google Shape;1834;p19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35" name="Google Shape;1835;p19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36" name="Google Shape;1836;p190"/>
          <p:cNvPicPr preferRelativeResize="0"/>
          <p:nvPr/>
        </p:nvPicPr>
        <p:blipFill rotWithShape="1">
          <a:blip r:embed="rId3">
            <a:alphaModFix/>
          </a:blip>
          <a:srcRect b="0" l="0" r="0" t="0"/>
          <a:stretch/>
        </p:blipFill>
        <p:spPr>
          <a:xfrm>
            <a:off x="1521771" y="3251200"/>
            <a:ext cx="5936494" cy="2225233"/>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2">
                                            <p:txEl>
                                              <p:pRg end="0" st="0"/>
                                            </p:txEl>
                                          </p:spTgt>
                                        </p:tgtEl>
                                        <p:attrNameLst>
                                          <p:attrName>style.visibility</p:attrName>
                                        </p:attrNameLst>
                                      </p:cBhvr>
                                      <p:to>
                                        <p:strVal val="visible"/>
                                      </p:to>
                                    </p:set>
                                    <p:anim calcmode="lin" valueType="num">
                                      <p:cBhvr additive="base">
                                        <p:cTn dur="500"/>
                                        <p:tgtEl>
                                          <p:spTgt spid="183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2">
                                            <p:txEl>
                                              <p:pRg end="1" st="1"/>
                                            </p:txEl>
                                          </p:spTgt>
                                        </p:tgtEl>
                                        <p:attrNameLst>
                                          <p:attrName>style.visibility</p:attrName>
                                        </p:attrNameLst>
                                      </p:cBhvr>
                                      <p:to>
                                        <p:strVal val="visible"/>
                                      </p:to>
                                    </p:set>
                                    <p:anim calcmode="lin" valueType="num">
                                      <p:cBhvr additive="base">
                                        <p:cTn dur="500"/>
                                        <p:tgtEl>
                                          <p:spTgt spid="183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2">
                                            <p:txEl>
                                              <p:pRg end="2" st="2"/>
                                            </p:txEl>
                                          </p:spTgt>
                                        </p:tgtEl>
                                        <p:attrNameLst>
                                          <p:attrName>style.visibility</p:attrName>
                                        </p:attrNameLst>
                                      </p:cBhvr>
                                      <p:to>
                                        <p:strVal val="visible"/>
                                      </p:to>
                                    </p:set>
                                    <p:anim calcmode="lin" valueType="num">
                                      <p:cBhvr additive="base">
                                        <p:cTn dur="500"/>
                                        <p:tgtEl>
                                          <p:spTgt spid="183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2">
                                            <p:txEl>
                                              <p:pRg end="3" st="3"/>
                                            </p:txEl>
                                          </p:spTgt>
                                        </p:tgtEl>
                                        <p:attrNameLst>
                                          <p:attrName>style.visibility</p:attrName>
                                        </p:attrNameLst>
                                      </p:cBhvr>
                                      <p:to>
                                        <p:strVal val="visible"/>
                                      </p:to>
                                    </p:set>
                                    <p:anim calcmode="lin" valueType="num">
                                      <p:cBhvr additive="base">
                                        <p:cTn dur="500"/>
                                        <p:tgtEl>
                                          <p:spTgt spid="183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6"/>
                                        </p:tgtEl>
                                        <p:attrNameLst>
                                          <p:attrName>style.visibility</p:attrName>
                                        </p:attrNameLst>
                                      </p:cBhvr>
                                      <p:to>
                                        <p:strVal val="visible"/>
                                      </p:to>
                                    </p:set>
                                    <p:anim calcmode="lin" valueType="num">
                                      <p:cBhvr additive="base">
                                        <p:cTn dur="500"/>
                                        <p:tgtEl>
                                          <p:spTgt spid="18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191"/>
          <p:cNvSpPr txBox="1"/>
          <p:nvPr>
            <p:ph type="ctrTitle"/>
          </p:nvPr>
        </p:nvSpPr>
        <p:spPr>
          <a:xfrm>
            <a:off x="1507066" y="941832"/>
            <a:ext cx="9099973" cy="310900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b="1" lang="en-US"/>
              <a:t>Instance block</a:t>
            </a:r>
            <a:br>
              <a:rPr b="1" lang="en-US"/>
            </a:br>
            <a:endParaRPr/>
          </a:p>
        </p:txBody>
      </p:sp>
      <p:sp>
        <p:nvSpPr>
          <p:cNvPr id="1842" name="Google Shape;1842;p19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43" name="Google Shape;1843;p19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44" name="Google Shape;1844;p19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Examples</a:t>
            </a:r>
            <a:endParaRPr/>
          </a:p>
        </p:txBody>
      </p:sp>
      <p:sp>
        <p:nvSpPr>
          <p:cNvPr id="313" name="Google Shape;313;p2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Pen</a:t>
            </a:r>
            <a:endParaRPr/>
          </a:p>
          <a:p>
            <a:pPr indent="-342900" lvl="0" marL="342900" rtl="0" algn="l">
              <a:spcBef>
                <a:spcPts val="1000"/>
              </a:spcBef>
              <a:spcAft>
                <a:spcPts val="0"/>
              </a:spcAft>
              <a:buSzPts val="1440"/>
              <a:buChar char="►"/>
            </a:pPr>
            <a:r>
              <a:rPr lang="en-US"/>
              <a:t>States: cost, color, type, size</a:t>
            </a:r>
            <a:endParaRPr/>
          </a:p>
          <a:p>
            <a:pPr indent="-342900" lvl="0" marL="342900" rtl="0" algn="l">
              <a:spcBef>
                <a:spcPts val="1000"/>
              </a:spcBef>
              <a:spcAft>
                <a:spcPts val="0"/>
              </a:spcAft>
              <a:buSzPts val="1440"/>
              <a:buChar char="►"/>
            </a:pPr>
            <a:r>
              <a:rPr lang="en-US"/>
              <a:t>Behaviors: write(), </a:t>
            </a:r>
            <a:endParaRPr/>
          </a:p>
          <a:p>
            <a:pPr indent="-342900" lvl="0" marL="342900" rtl="0" algn="l">
              <a:spcBef>
                <a:spcPts val="1000"/>
              </a:spcBef>
              <a:spcAft>
                <a:spcPts val="0"/>
              </a:spcAft>
              <a:buSzPts val="1440"/>
              <a:buChar char="►"/>
            </a:pPr>
            <a:r>
              <a:rPr lang="en-US"/>
              <a:t>identity: Renoylds -unique id</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Char char="►"/>
            </a:pPr>
            <a:r>
              <a:rPr lang="en-US"/>
              <a:t>Car:</a:t>
            </a:r>
            <a:endParaRPr/>
          </a:p>
          <a:p>
            <a:pPr indent="-342900" lvl="0" marL="342900" rtl="0" algn="l">
              <a:spcBef>
                <a:spcPts val="1000"/>
              </a:spcBef>
              <a:spcAft>
                <a:spcPts val="0"/>
              </a:spcAft>
              <a:buSzPts val="1440"/>
              <a:buChar char="►"/>
            </a:pPr>
            <a:r>
              <a:rPr lang="en-US"/>
              <a:t>States: model, type, cost</a:t>
            </a:r>
            <a:endParaRPr/>
          </a:p>
          <a:p>
            <a:pPr indent="-342900" lvl="0" marL="342900" rtl="0" algn="l">
              <a:spcBef>
                <a:spcPts val="1000"/>
              </a:spcBef>
              <a:spcAft>
                <a:spcPts val="0"/>
              </a:spcAft>
              <a:buSzPts val="1440"/>
              <a:buChar char="►"/>
            </a:pPr>
            <a:r>
              <a:rPr lang="en-US"/>
              <a:t>behavior: drive();</a:t>
            </a:r>
            <a:endParaRPr/>
          </a:p>
          <a:p>
            <a:pPr indent="-342900" lvl="0" marL="342900" rtl="0" algn="l">
              <a:spcBef>
                <a:spcPts val="1000"/>
              </a:spcBef>
              <a:spcAft>
                <a:spcPts val="0"/>
              </a:spcAft>
              <a:buSzPts val="1440"/>
              <a:buChar char="►"/>
            </a:pPr>
            <a:r>
              <a:rPr lang="en-US"/>
              <a:t>identity: benz</a:t>
            </a:r>
            <a:endParaRPr/>
          </a:p>
        </p:txBody>
      </p:sp>
      <p:sp>
        <p:nvSpPr>
          <p:cNvPr id="314" name="Google Shape;314;p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5" name="Google Shape;315;p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6" name="Google Shape;316;p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19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Instance block</a:t>
            </a:r>
            <a:br>
              <a:rPr b="1" lang="en-US"/>
            </a:br>
            <a:endParaRPr/>
          </a:p>
        </p:txBody>
      </p:sp>
      <p:sp>
        <p:nvSpPr>
          <p:cNvPr id="1850" name="Google Shape;1850;p19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Instance block</a:t>
            </a:r>
            <a:r>
              <a:rPr lang="en-US"/>
              <a:t> is used to initialize the instance data member. It run each time when object of the class is created.</a:t>
            </a:r>
            <a:endParaRPr/>
          </a:p>
          <a:p>
            <a:pPr indent="-342900" lvl="0" marL="342900" rtl="0" algn="l">
              <a:spcBef>
                <a:spcPts val="1000"/>
              </a:spcBef>
              <a:spcAft>
                <a:spcPts val="0"/>
              </a:spcAft>
              <a:buSzPts val="1440"/>
              <a:buChar char="►"/>
            </a:pPr>
            <a:r>
              <a:rPr lang="en-US">
                <a:solidFill>
                  <a:srgbClr val="FF0000"/>
                </a:solidFill>
              </a:rPr>
              <a:t>It used to initialize instance variable same like constructor</a:t>
            </a:r>
            <a:endParaRPr>
              <a:solidFill>
                <a:srgbClr val="FF0000"/>
              </a:solidFill>
            </a:endParaRPr>
          </a:p>
        </p:txBody>
      </p:sp>
      <p:sp>
        <p:nvSpPr>
          <p:cNvPr id="1851" name="Google Shape;1851;p19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52" name="Google Shape;1852;p19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53" name="Google Shape;1853;p19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0">
                                            <p:txEl>
                                              <p:pRg end="0" st="0"/>
                                            </p:txEl>
                                          </p:spTgt>
                                        </p:tgtEl>
                                        <p:attrNameLst>
                                          <p:attrName>style.visibility</p:attrName>
                                        </p:attrNameLst>
                                      </p:cBhvr>
                                      <p:to>
                                        <p:strVal val="visible"/>
                                      </p:to>
                                    </p:set>
                                    <p:anim calcmode="lin" valueType="num">
                                      <p:cBhvr additive="base">
                                        <p:cTn dur="500"/>
                                        <p:tgtEl>
                                          <p:spTgt spid="185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0">
                                            <p:txEl>
                                              <p:pRg end="1" st="1"/>
                                            </p:txEl>
                                          </p:spTgt>
                                        </p:tgtEl>
                                        <p:attrNameLst>
                                          <p:attrName>style.visibility</p:attrName>
                                        </p:attrNameLst>
                                      </p:cBhvr>
                                      <p:to>
                                        <p:strVal val="visible"/>
                                      </p:to>
                                    </p:set>
                                    <p:anim calcmode="lin" valueType="num">
                                      <p:cBhvr additive="base">
                                        <p:cTn dur="500"/>
                                        <p:tgtEl>
                                          <p:spTgt spid="185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9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1859" name="Google Shape;1859;p19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lang="en-US"/>
              <a:t>class Bike{  </a:t>
            </a:r>
            <a:endParaRPr/>
          </a:p>
          <a:p>
            <a:pPr indent="-342900" lvl="0" marL="342900" rtl="0" algn="l">
              <a:spcBef>
                <a:spcPts val="1000"/>
              </a:spcBef>
              <a:spcAft>
                <a:spcPts val="0"/>
              </a:spcAft>
              <a:buSzPct val="79999"/>
              <a:buChar char="►"/>
            </a:pPr>
            <a:r>
              <a:rPr lang="en-US"/>
              <a:t>    int speed;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Bike(){System.out.println("speed is "+speed);}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{speed=100;}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public static void main(String args[]){  </a:t>
            </a:r>
            <a:endParaRPr/>
          </a:p>
          <a:p>
            <a:pPr indent="-342900" lvl="0" marL="342900" rtl="0" algn="l">
              <a:spcBef>
                <a:spcPts val="1000"/>
              </a:spcBef>
              <a:spcAft>
                <a:spcPts val="0"/>
              </a:spcAft>
              <a:buSzPct val="79999"/>
              <a:buChar char="►"/>
            </a:pPr>
            <a:r>
              <a:rPr lang="en-US"/>
              <a:t>    Bike b1=new Bike();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58318" lvl="0" marL="342900" rtl="0" algn="l">
              <a:spcBef>
                <a:spcPts val="1000"/>
              </a:spcBef>
              <a:spcAft>
                <a:spcPts val="0"/>
              </a:spcAft>
              <a:buSzPct val="79999"/>
              <a:buNone/>
            </a:pPr>
            <a:r>
              <a:t/>
            </a:r>
            <a:endParaRPr/>
          </a:p>
        </p:txBody>
      </p:sp>
      <p:sp>
        <p:nvSpPr>
          <p:cNvPr id="1860" name="Google Shape;1860;p19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61" name="Google Shape;1861;p19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62" name="Google Shape;1862;p19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0" st="0"/>
                                            </p:txEl>
                                          </p:spTgt>
                                        </p:tgtEl>
                                        <p:attrNameLst>
                                          <p:attrName>style.visibility</p:attrName>
                                        </p:attrNameLst>
                                      </p:cBhvr>
                                      <p:to>
                                        <p:strVal val="visible"/>
                                      </p:to>
                                    </p:set>
                                    <p:anim calcmode="lin" valueType="num">
                                      <p:cBhvr additive="base">
                                        <p:cTn dur="500"/>
                                        <p:tgtEl>
                                          <p:spTgt spid="185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1" st="1"/>
                                            </p:txEl>
                                          </p:spTgt>
                                        </p:tgtEl>
                                        <p:attrNameLst>
                                          <p:attrName>style.visibility</p:attrName>
                                        </p:attrNameLst>
                                      </p:cBhvr>
                                      <p:to>
                                        <p:strVal val="visible"/>
                                      </p:to>
                                    </p:set>
                                    <p:anim calcmode="lin" valueType="num">
                                      <p:cBhvr additive="base">
                                        <p:cTn dur="500"/>
                                        <p:tgtEl>
                                          <p:spTgt spid="185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2" st="2"/>
                                            </p:txEl>
                                          </p:spTgt>
                                        </p:tgtEl>
                                        <p:attrNameLst>
                                          <p:attrName>style.visibility</p:attrName>
                                        </p:attrNameLst>
                                      </p:cBhvr>
                                      <p:to>
                                        <p:strVal val="visible"/>
                                      </p:to>
                                    </p:set>
                                    <p:anim calcmode="lin" valueType="num">
                                      <p:cBhvr additive="base">
                                        <p:cTn dur="500"/>
                                        <p:tgtEl>
                                          <p:spTgt spid="185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3" st="3"/>
                                            </p:txEl>
                                          </p:spTgt>
                                        </p:tgtEl>
                                        <p:attrNameLst>
                                          <p:attrName>style.visibility</p:attrName>
                                        </p:attrNameLst>
                                      </p:cBhvr>
                                      <p:to>
                                        <p:strVal val="visible"/>
                                      </p:to>
                                    </p:set>
                                    <p:anim calcmode="lin" valueType="num">
                                      <p:cBhvr additive="base">
                                        <p:cTn dur="500"/>
                                        <p:tgtEl>
                                          <p:spTgt spid="185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4" st="4"/>
                                            </p:txEl>
                                          </p:spTgt>
                                        </p:tgtEl>
                                        <p:attrNameLst>
                                          <p:attrName>style.visibility</p:attrName>
                                        </p:attrNameLst>
                                      </p:cBhvr>
                                      <p:to>
                                        <p:strVal val="visible"/>
                                      </p:to>
                                    </p:set>
                                    <p:anim calcmode="lin" valueType="num">
                                      <p:cBhvr additive="base">
                                        <p:cTn dur="500"/>
                                        <p:tgtEl>
                                          <p:spTgt spid="185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5" st="5"/>
                                            </p:txEl>
                                          </p:spTgt>
                                        </p:tgtEl>
                                        <p:attrNameLst>
                                          <p:attrName>style.visibility</p:attrName>
                                        </p:attrNameLst>
                                      </p:cBhvr>
                                      <p:to>
                                        <p:strVal val="visible"/>
                                      </p:to>
                                    </p:set>
                                    <p:anim calcmode="lin" valueType="num">
                                      <p:cBhvr additive="base">
                                        <p:cTn dur="500"/>
                                        <p:tgtEl>
                                          <p:spTgt spid="185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6" st="6"/>
                                            </p:txEl>
                                          </p:spTgt>
                                        </p:tgtEl>
                                        <p:attrNameLst>
                                          <p:attrName>style.visibility</p:attrName>
                                        </p:attrNameLst>
                                      </p:cBhvr>
                                      <p:to>
                                        <p:strVal val="visible"/>
                                      </p:to>
                                    </p:set>
                                    <p:anim calcmode="lin" valueType="num">
                                      <p:cBhvr additive="base">
                                        <p:cTn dur="500"/>
                                        <p:tgtEl>
                                          <p:spTgt spid="185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7" st="7"/>
                                            </p:txEl>
                                          </p:spTgt>
                                        </p:tgtEl>
                                        <p:attrNameLst>
                                          <p:attrName>style.visibility</p:attrName>
                                        </p:attrNameLst>
                                      </p:cBhvr>
                                      <p:to>
                                        <p:strVal val="visible"/>
                                      </p:to>
                                    </p:set>
                                    <p:anim calcmode="lin" valueType="num">
                                      <p:cBhvr additive="base">
                                        <p:cTn dur="500"/>
                                        <p:tgtEl>
                                          <p:spTgt spid="1859">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8" st="8"/>
                                            </p:txEl>
                                          </p:spTgt>
                                        </p:tgtEl>
                                        <p:attrNameLst>
                                          <p:attrName>style.visibility</p:attrName>
                                        </p:attrNameLst>
                                      </p:cBhvr>
                                      <p:to>
                                        <p:strVal val="visible"/>
                                      </p:to>
                                    </p:set>
                                    <p:anim calcmode="lin" valueType="num">
                                      <p:cBhvr additive="base">
                                        <p:cTn dur="500"/>
                                        <p:tgtEl>
                                          <p:spTgt spid="1859">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9" st="9"/>
                                            </p:txEl>
                                          </p:spTgt>
                                        </p:tgtEl>
                                        <p:attrNameLst>
                                          <p:attrName>style.visibility</p:attrName>
                                        </p:attrNameLst>
                                      </p:cBhvr>
                                      <p:to>
                                        <p:strVal val="visible"/>
                                      </p:to>
                                    </p:set>
                                    <p:anim calcmode="lin" valueType="num">
                                      <p:cBhvr additive="base">
                                        <p:cTn dur="500"/>
                                        <p:tgtEl>
                                          <p:spTgt spid="1859">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10" st="10"/>
                                            </p:txEl>
                                          </p:spTgt>
                                        </p:tgtEl>
                                        <p:attrNameLst>
                                          <p:attrName>style.visibility</p:attrName>
                                        </p:attrNameLst>
                                      </p:cBhvr>
                                      <p:to>
                                        <p:strVal val="visible"/>
                                      </p:to>
                                    </p:set>
                                    <p:anim calcmode="lin" valueType="num">
                                      <p:cBhvr additive="base">
                                        <p:cTn dur="500"/>
                                        <p:tgtEl>
                                          <p:spTgt spid="1859">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xEl>
                                              <p:pRg end="11" st="11"/>
                                            </p:txEl>
                                          </p:spTgt>
                                        </p:tgtEl>
                                        <p:attrNameLst>
                                          <p:attrName>style.visibility</p:attrName>
                                        </p:attrNameLst>
                                      </p:cBhvr>
                                      <p:to>
                                        <p:strVal val="visible"/>
                                      </p:to>
                                    </p:set>
                                    <p:anim calcmode="lin" valueType="num">
                                      <p:cBhvr additive="base">
                                        <p:cTn dur="500"/>
                                        <p:tgtEl>
                                          <p:spTgt spid="1859">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19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There are three places in java where you can perform operations</a:t>
            </a:r>
            <a:endParaRPr/>
          </a:p>
        </p:txBody>
      </p:sp>
      <p:sp>
        <p:nvSpPr>
          <p:cNvPr id="1868" name="Google Shape;1868;p19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69" name="Google Shape;1869;p19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70" name="Google Shape;1870;p19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1" name="Google Shape;1871;p19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Method</a:t>
            </a:r>
            <a:endParaRPr/>
          </a:p>
          <a:p>
            <a:pPr indent="-342900" lvl="0" marL="342900" rtl="0" algn="l">
              <a:spcBef>
                <a:spcPts val="1000"/>
              </a:spcBef>
              <a:spcAft>
                <a:spcPts val="0"/>
              </a:spcAft>
              <a:buSzPts val="1440"/>
              <a:buChar char="►"/>
            </a:pPr>
            <a:r>
              <a:rPr lang="en-US"/>
              <a:t>Constructor</a:t>
            </a:r>
            <a:endParaRPr/>
          </a:p>
          <a:p>
            <a:pPr indent="-342900" lvl="0" marL="342900" rtl="0" algn="l">
              <a:spcBef>
                <a:spcPts val="1000"/>
              </a:spcBef>
              <a:spcAft>
                <a:spcPts val="0"/>
              </a:spcAft>
              <a:buSzPts val="1440"/>
              <a:buChar char="►"/>
            </a:pPr>
            <a:r>
              <a:rPr lang="en-US"/>
              <a:t>Block</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95"/>
          <p:cNvSpPr txBox="1"/>
          <p:nvPr>
            <p:ph type="title"/>
          </p:nvPr>
        </p:nvSpPr>
        <p:spPr>
          <a:xfrm>
            <a:off x="677334" y="135874"/>
            <a:ext cx="8596668" cy="98145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2800"/>
              <a:buFont typeface="Trebuchet MS"/>
              <a:buNone/>
            </a:pPr>
            <a:r>
              <a:rPr b="1" lang="en-US" sz="2800"/>
              <a:t>What is invoked firstly instance initializer block or constructor?</a:t>
            </a:r>
            <a:endParaRPr/>
          </a:p>
        </p:txBody>
      </p:sp>
      <p:sp>
        <p:nvSpPr>
          <p:cNvPr id="1877" name="Google Shape;1877;p195"/>
          <p:cNvSpPr txBox="1"/>
          <p:nvPr>
            <p:ph idx="1" type="body"/>
          </p:nvPr>
        </p:nvSpPr>
        <p:spPr>
          <a:xfrm>
            <a:off x="677334" y="1035586"/>
            <a:ext cx="8740986" cy="5822414"/>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InstanceBlockDemo {</a:t>
            </a:r>
            <a:endParaRPr/>
          </a:p>
          <a:p>
            <a:pPr indent="-342900" lvl="0" marL="342900" rtl="0" algn="l">
              <a:spcBef>
                <a:spcPts val="1000"/>
              </a:spcBef>
              <a:spcAft>
                <a:spcPts val="0"/>
              </a:spcAft>
              <a:buSzPct val="79999"/>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InstanceBlockDemo() {</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"constructor"</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"instance block 2"</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"instance block 1"</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"static block"</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void</a:t>
            </a:r>
            <a:r>
              <a:rPr b="1" lang="en-US">
                <a:solidFill>
                  <a:srgbClr val="000000"/>
                </a:solidFill>
                <a:latin typeface="Courier New"/>
                <a:ea typeface="Courier New"/>
                <a:cs typeface="Courier New"/>
                <a:sym typeface="Courier New"/>
              </a:rPr>
              <a:t> main(String[] </a:t>
            </a:r>
            <a:r>
              <a:rPr b="1" lang="en-US">
                <a:solidFill>
                  <a:srgbClr val="6A3E3E"/>
                </a:solidFill>
                <a:latin typeface="Courier New"/>
                <a:ea typeface="Courier New"/>
                <a:cs typeface="Courier New"/>
                <a:sym typeface="Courier New"/>
              </a:rPr>
              <a:t>args</a:t>
            </a:r>
            <a:r>
              <a:rPr b="1" lang="en-US">
                <a:solidFill>
                  <a:srgbClr val="000000"/>
                </a:solidFill>
                <a:latin typeface="Courier New"/>
                <a:ea typeface="Courier New"/>
                <a:cs typeface="Courier New"/>
                <a:sym typeface="Courier New"/>
              </a:rPr>
              <a:t>) {</a:t>
            </a:r>
            <a:endParaRPr/>
          </a:p>
          <a:p>
            <a:pPr indent="-342900" lvl="0" marL="342900" rtl="0" algn="l">
              <a:spcBef>
                <a:spcPts val="1000"/>
              </a:spcBef>
              <a:spcAft>
                <a:spcPts val="0"/>
              </a:spcAft>
              <a:buSzPct val="79999"/>
              <a:buChar char="►"/>
            </a:pPr>
            <a:r>
              <a:rPr b="1" lang="en-US">
                <a:solidFill>
                  <a:srgbClr val="7F0055"/>
                </a:solidFill>
                <a:latin typeface="Courier New"/>
                <a:ea typeface="Courier New"/>
                <a:cs typeface="Courier New"/>
                <a:sym typeface="Courier New"/>
              </a:rPr>
              <a:t>new</a:t>
            </a:r>
            <a:r>
              <a:rPr b="1" lang="en-US">
                <a:solidFill>
                  <a:srgbClr val="000000"/>
                </a:solidFill>
                <a:latin typeface="Courier New"/>
                <a:ea typeface="Courier New"/>
                <a:cs typeface="Courier New"/>
                <a:sym typeface="Courier New"/>
              </a:rPr>
              <a:t> InstanceBlockDemo();</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a:t>
            </a:r>
            <a:endParaRPr/>
          </a:p>
          <a:p>
            <a:pPr indent="-258318" lvl="0" marL="342900" rtl="0" algn="l">
              <a:spcBef>
                <a:spcPts val="1000"/>
              </a:spcBef>
              <a:spcAft>
                <a:spcPts val="0"/>
              </a:spcAft>
              <a:buSzPct val="79999"/>
              <a:buNone/>
            </a:pPr>
            <a:r>
              <a:t/>
            </a:r>
            <a:endParaRPr/>
          </a:p>
        </p:txBody>
      </p:sp>
      <p:sp>
        <p:nvSpPr>
          <p:cNvPr id="1878" name="Google Shape;1878;p19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79" name="Google Shape;1879;p19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80" name="Google Shape;1880;p19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19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886" name="Google Shape;1886;p19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static block</a:t>
            </a:r>
            <a:endParaRPr/>
          </a:p>
          <a:p>
            <a:pPr indent="-342900" lvl="0" marL="342900" rtl="0" algn="l">
              <a:spcBef>
                <a:spcPts val="1000"/>
              </a:spcBef>
              <a:spcAft>
                <a:spcPts val="0"/>
              </a:spcAft>
              <a:buSzPts val="1440"/>
              <a:buChar char="►"/>
            </a:pPr>
            <a:r>
              <a:rPr lang="en-US"/>
              <a:t>instance block 2</a:t>
            </a:r>
            <a:endParaRPr/>
          </a:p>
          <a:p>
            <a:pPr indent="-342900" lvl="0" marL="342900" rtl="0" algn="l">
              <a:spcBef>
                <a:spcPts val="1000"/>
              </a:spcBef>
              <a:spcAft>
                <a:spcPts val="0"/>
              </a:spcAft>
              <a:buSzPts val="1440"/>
              <a:buChar char="►"/>
            </a:pPr>
            <a:r>
              <a:rPr lang="en-US"/>
              <a:t>instance block 1</a:t>
            </a:r>
            <a:endParaRPr/>
          </a:p>
          <a:p>
            <a:pPr indent="-342900" lvl="0" marL="342900" rtl="0" algn="l">
              <a:spcBef>
                <a:spcPts val="1000"/>
              </a:spcBef>
              <a:spcAft>
                <a:spcPts val="0"/>
              </a:spcAft>
              <a:buSzPts val="1440"/>
              <a:buChar char="►"/>
            </a:pPr>
            <a:r>
              <a:rPr lang="en-US"/>
              <a:t>constructor</a:t>
            </a:r>
            <a:endParaRPr/>
          </a:p>
        </p:txBody>
      </p:sp>
      <p:sp>
        <p:nvSpPr>
          <p:cNvPr id="1887" name="Google Shape;1887;p19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88" name="Google Shape;1888;p19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89" name="Google Shape;1889;p19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6">
                                            <p:txEl>
                                              <p:pRg end="0" st="0"/>
                                            </p:txEl>
                                          </p:spTgt>
                                        </p:tgtEl>
                                        <p:attrNameLst>
                                          <p:attrName>style.visibility</p:attrName>
                                        </p:attrNameLst>
                                      </p:cBhvr>
                                      <p:to>
                                        <p:strVal val="visible"/>
                                      </p:to>
                                    </p:set>
                                    <p:anim calcmode="lin" valueType="num">
                                      <p:cBhvr additive="base">
                                        <p:cTn dur="500"/>
                                        <p:tgtEl>
                                          <p:spTgt spid="188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6">
                                            <p:txEl>
                                              <p:pRg end="1" st="1"/>
                                            </p:txEl>
                                          </p:spTgt>
                                        </p:tgtEl>
                                        <p:attrNameLst>
                                          <p:attrName>style.visibility</p:attrName>
                                        </p:attrNameLst>
                                      </p:cBhvr>
                                      <p:to>
                                        <p:strVal val="visible"/>
                                      </p:to>
                                    </p:set>
                                    <p:anim calcmode="lin" valueType="num">
                                      <p:cBhvr additive="base">
                                        <p:cTn dur="500"/>
                                        <p:tgtEl>
                                          <p:spTgt spid="188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6">
                                            <p:txEl>
                                              <p:pRg end="2" st="2"/>
                                            </p:txEl>
                                          </p:spTgt>
                                        </p:tgtEl>
                                        <p:attrNameLst>
                                          <p:attrName>style.visibility</p:attrName>
                                        </p:attrNameLst>
                                      </p:cBhvr>
                                      <p:to>
                                        <p:strVal val="visible"/>
                                      </p:to>
                                    </p:set>
                                    <p:anim calcmode="lin" valueType="num">
                                      <p:cBhvr additive="base">
                                        <p:cTn dur="500"/>
                                        <p:tgtEl>
                                          <p:spTgt spid="188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6">
                                            <p:txEl>
                                              <p:pRg end="3" st="3"/>
                                            </p:txEl>
                                          </p:spTgt>
                                        </p:tgtEl>
                                        <p:attrNameLst>
                                          <p:attrName>style.visibility</p:attrName>
                                        </p:attrNameLst>
                                      </p:cBhvr>
                                      <p:to>
                                        <p:strVal val="visible"/>
                                      </p:to>
                                    </p:set>
                                    <p:anim calcmode="lin" valueType="num">
                                      <p:cBhvr additive="base">
                                        <p:cTn dur="500"/>
                                        <p:tgtEl>
                                          <p:spTgt spid="188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19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Notes</a:t>
            </a:r>
            <a:endParaRPr/>
          </a:p>
        </p:txBody>
      </p:sp>
      <p:sp>
        <p:nvSpPr>
          <p:cNvPr id="1895" name="Google Shape;1895;p19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it seems that instance initializer block is firstly invoked but NO. Instance initializer block is invoked at the time of object creation. </a:t>
            </a:r>
            <a:endParaRPr/>
          </a:p>
          <a:p>
            <a:pPr indent="-342900" lvl="0" marL="342900" rtl="0" algn="l">
              <a:spcBef>
                <a:spcPts val="1000"/>
              </a:spcBef>
              <a:spcAft>
                <a:spcPts val="0"/>
              </a:spcAft>
              <a:buSzPts val="1440"/>
              <a:buChar char="►"/>
            </a:pPr>
            <a:r>
              <a:rPr lang="en-US"/>
              <a:t>The java compiler copies the instance initializer block in the constructor after the first statement super(). So firstly, constructor is invoked.</a:t>
            </a:r>
            <a:endParaRPr/>
          </a:p>
        </p:txBody>
      </p:sp>
      <p:sp>
        <p:nvSpPr>
          <p:cNvPr id="1896" name="Google Shape;1896;p19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97" name="Google Shape;1897;p19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98" name="Google Shape;1898;p19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5">
                                            <p:txEl>
                                              <p:pRg end="0" st="0"/>
                                            </p:txEl>
                                          </p:spTgt>
                                        </p:tgtEl>
                                        <p:attrNameLst>
                                          <p:attrName>style.visibility</p:attrName>
                                        </p:attrNameLst>
                                      </p:cBhvr>
                                      <p:to>
                                        <p:strVal val="visible"/>
                                      </p:to>
                                    </p:set>
                                    <p:anim calcmode="lin" valueType="num">
                                      <p:cBhvr additive="base">
                                        <p:cTn dur="500"/>
                                        <p:tgtEl>
                                          <p:spTgt spid="189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5">
                                            <p:txEl>
                                              <p:pRg end="1" st="1"/>
                                            </p:txEl>
                                          </p:spTgt>
                                        </p:tgtEl>
                                        <p:attrNameLst>
                                          <p:attrName>style.visibility</p:attrName>
                                        </p:attrNameLst>
                                      </p:cBhvr>
                                      <p:to>
                                        <p:strVal val="visible"/>
                                      </p:to>
                                    </p:set>
                                    <p:anim calcmode="lin" valueType="num">
                                      <p:cBhvr additive="base">
                                        <p:cTn dur="500"/>
                                        <p:tgtEl>
                                          <p:spTgt spid="189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9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2800"/>
              <a:buFont typeface="Trebuchet MS"/>
              <a:buNone/>
            </a:pPr>
            <a:r>
              <a:rPr b="1" lang="en-US" sz="2800"/>
              <a:t>The java compiler copies the code of instance initializer block in every constructor.</a:t>
            </a:r>
            <a:endParaRPr/>
          </a:p>
        </p:txBody>
      </p:sp>
      <p:pic>
        <p:nvPicPr>
          <p:cNvPr id="1904" name="Google Shape;1904;p198"/>
          <p:cNvPicPr preferRelativeResize="0"/>
          <p:nvPr>
            <p:ph idx="1" type="body"/>
          </p:nvPr>
        </p:nvPicPr>
        <p:blipFill rotWithShape="1">
          <a:blip r:embed="rId3">
            <a:alphaModFix/>
          </a:blip>
          <a:srcRect b="0" l="0" r="0" t="0"/>
          <a:stretch/>
        </p:blipFill>
        <p:spPr>
          <a:xfrm>
            <a:off x="3646836" y="2160588"/>
            <a:ext cx="2658365" cy="3881437"/>
          </a:xfrm>
          <a:prstGeom prst="rect">
            <a:avLst/>
          </a:prstGeom>
          <a:noFill/>
          <a:ln>
            <a:noFill/>
          </a:ln>
        </p:spPr>
      </p:pic>
      <p:sp>
        <p:nvSpPr>
          <p:cNvPr id="1905" name="Google Shape;1905;p19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sz="800"/>
              <a:t>8/21/2015</a:t>
            </a:r>
            <a:endParaRPr sz="800"/>
          </a:p>
        </p:txBody>
      </p:sp>
      <p:sp>
        <p:nvSpPr>
          <p:cNvPr id="1906" name="Google Shape;1906;p19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800"/>
              <a:t>Presented by MangaRao</a:t>
            </a:r>
            <a:endParaRPr sz="800"/>
          </a:p>
        </p:txBody>
      </p:sp>
      <p:sp>
        <p:nvSpPr>
          <p:cNvPr id="1907" name="Google Shape;1907;p19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800"/>
              <a:t>‹#›</a:t>
            </a:fld>
            <a:endParaRPr sz="800"/>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04"/>
                                        </p:tgtEl>
                                        <p:attrNameLst>
                                          <p:attrName>style.visibility</p:attrName>
                                        </p:attrNameLst>
                                      </p:cBhvr>
                                      <p:to>
                                        <p:strVal val="visible"/>
                                      </p:to>
                                    </p:set>
                                    <p:anim calcmode="lin" valueType="num">
                                      <p:cBhvr additive="base">
                                        <p:cTn dur="500"/>
                                        <p:tgtEl>
                                          <p:spTgt spid="19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19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Rules for instance block</a:t>
            </a:r>
            <a:br>
              <a:rPr b="1" lang="en-US"/>
            </a:br>
            <a:endParaRPr/>
          </a:p>
        </p:txBody>
      </p:sp>
      <p:sp>
        <p:nvSpPr>
          <p:cNvPr id="1913" name="Google Shape;1913;p19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instance block is created when instance of the class is created.</a:t>
            </a:r>
            <a:endParaRPr/>
          </a:p>
          <a:p>
            <a:pPr indent="-342900" lvl="0" marL="342900" rtl="0" algn="l">
              <a:spcBef>
                <a:spcPts val="1000"/>
              </a:spcBef>
              <a:spcAft>
                <a:spcPts val="0"/>
              </a:spcAft>
              <a:buSzPts val="1440"/>
              <a:buChar char="►"/>
            </a:pPr>
            <a:r>
              <a:rPr lang="en-US"/>
              <a:t>The instance block is invoked after the parent class constructor is invoked (i.e. after super() constructor call).</a:t>
            </a:r>
            <a:endParaRPr/>
          </a:p>
          <a:p>
            <a:pPr indent="-342900" lvl="0" marL="342900" rtl="0" algn="l">
              <a:spcBef>
                <a:spcPts val="1000"/>
              </a:spcBef>
              <a:spcAft>
                <a:spcPts val="0"/>
              </a:spcAft>
              <a:buSzPts val="1440"/>
              <a:buChar char="►"/>
            </a:pPr>
            <a:r>
              <a:rPr lang="en-US"/>
              <a:t>The instance block comes in the order in which they appear.</a:t>
            </a:r>
            <a:endParaRPr/>
          </a:p>
          <a:p>
            <a:pPr indent="-251459" lvl="0" marL="342900" rtl="0" algn="l">
              <a:spcBef>
                <a:spcPts val="1000"/>
              </a:spcBef>
              <a:spcAft>
                <a:spcPts val="0"/>
              </a:spcAft>
              <a:buSzPts val="1440"/>
              <a:buNone/>
            </a:pPr>
            <a:r>
              <a:t/>
            </a:r>
            <a:endParaRPr/>
          </a:p>
        </p:txBody>
      </p:sp>
      <p:sp>
        <p:nvSpPr>
          <p:cNvPr id="1914" name="Google Shape;1914;p19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915" name="Google Shape;1915;p19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16" name="Google Shape;1916;p19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13">
                                            <p:txEl>
                                              <p:pRg end="0" st="0"/>
                                            </p:txEl>
                                          </p:spTgt>
                                        </p:tgtEl>
                                        <p:attrNameLst>
                                          <p:attrName>style.visibility</p:attrName>
                                        </p:attrNameLst>
                                      </p:cBhvr>
                                      <p:to>
                                        <p:strVal val="visible"/>
                                      </p:to>
                                    </p:set>
                                    <p:anim calcmode="lin" valueType="num">
                                      <p:cBhvr additive="base">
                                        <p:cTn dur="500"/>
                                        <p:tgtEl>
                                          <p:spTgt spid="191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13">
                                            <p:txEl>
                                              <p:pRg end="1" st="1"/>
                                            </p:txEl>
                                          </p:spTgt>
                                        </p:tgtEl>
                                        <p:attrNameLst>
                                          <p:attrName>style.visibility</p:attrName>
                                        </p:attrNameLst>
                                      </p:cBhvr>
                                      <p:to>
                                        <p:strVal val="visible"/>
                                      </p:to>
                                    </p:set>
                                    <p:anim calcmode="lin" valueType="num">
                                      <p:cBhvr additive="base">
                                        <p:cTn dur="500"/>
                                        <p:tgtEl>
                                          <p:spTgt spid="191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13">
                                            <p:txEl>
                                              <p:pRg end="2" st="2"/>
                                            </p:txEl>
                                          </p:spTgt>
                                        </p:tgtEl>
                                        <p:attrNameLst>
                                          <p:attrName>style.visibility</p:attrName>
                                        </p:attrNameLst>
                                      </p:cBhvr>
                                      <p:to>
                                        <p:strVal val="visible"/>
                                      </p:to>
                                    </p:set>
                                    <p:anim calcmode="lin" valueType="num">
                                      <p:cBhvr additive="base">
                                        <p:cTn dur="500"/>
                                        <p:tgtEl>
                                          <p:spTgt spid="191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13">
                                            <p:txEl>
                                              <p:pRg end="3" st="3"/>
                                            </p:txEl>
                                          </p:spTgt>
                                        </p:tgtEl>
                                        <p:attrNameLst>
                                          <p:attrName>style.visibility</p:attrName>
                                        </p:attrNameLst>
                                      </p:cBhvr>
                                      <p:to>
                                        <p:strVal val="visible"/>
                                      </p:to>
                                    </p:set>
                                    <p:anim calcmode="lin" valueType="num">
                                      <p:cBhvr additive="base">
                                        <p:cTn dur="500"/>
                                        <p:tgtEl>
                                          <p:spTgt spid="191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20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3600"/>
              <a:buFont typeface="Trebuchet MS"/>
              <a:buNone/>
            </a:pPr>
            <a:r>
              <a:rPr lang="en-US">
                <a:solidFill>
                  <a:srgbClr val="FF0000"/>
                </a:solidFill>
              </a:rPr>
              <a:t>*****</a:t>
            </a:r>
            <a:r>
              <a:rPr lang="en-US"/>
              <a:t>Guess the output</a:t>
            </a:r>
            <a:endParaRPr/>
          </a:p>
        </p:txBody>
      </p:sp>
      <p:sp>
        <p:nvSpPr>
          <p:cNvPr id="1922" name="Google Shape;1922;p20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Test {</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  </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"Instance block"</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new</a:t>
            </a:r>
            <a:r>
              <a:rPr b="1" lang="en-US">
                <a:solidFill>
                  <a:srgbClr val="000000"/>
                </a:solidFill>
                <a:latin typeface="Courier New"/>
                <a:ea typeface="Courier New"/>
                <a:cs typeface="Courier New"/>
                <a:sym typeface="Courier New"/>
              </a:rPr>
              <a:t> Test();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void</a:t>
            </a:r>
            <a:r>
              <a:rPr b="1" lang="en-US">
                <a:solidFill>
                  <a:srgbClr val="000000"/>
                </a:solidFill>
                <a:latin typeface="Courier New"/>
                <a:ea typeface="Courier New"/>
                <a:cs typeface="Courier New"/>
                <a:sym typeface="Courier New"/>
              </a:rPr>
              <a:t> main(String[] </a:t>
            </a:r>
            <a:r>
              <a:rPr b="1" lang="en-US">
                <a:solidFill>
                  <a:srgbClr val="6A3E3E"/>
                </a:solidFill>
                <a:latin typeface="Courier New"/>
                <a:ea typeface="Courier New"/>
                <a:cs typeface="Courier New"/>
                <a:sym typeface="Courier New"/>
              </a:rPr>
              <a:t>args</a:t>
            </a:r>
            <a:r>
              <a:rPr b="1" lang="en-US">
                <a:solidFill>
                  <a:srgbClr val="000000"/>
                </a:solidFill>
                <a:latin typeface="Courier New"/>
                <a:ea typeface="Courier New"/>
                <a:cs typeface="Courier New"/>
                <a:sym typeface="Courier New"/>
              </a:rPr>
              <a:t>) {</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Test </a:t>
            </a:r>
            <a:r>
              <a:rPr lang="en-US" u="sng">
                <a:solidFill>
                  <a:srgbClr val="6A3E3E"/>
                </a:solidFill>
                <a:latin typeface="Courier New"/>
                <a:ea typeface="Courier New"/>
                <a:cs typeface="Courier New"/>
                <a:sym typeface="Courier New"/>
              </a:rPr>
              <a:t>t</a:t>
            </a:r>
            <a:r>
              <a:rPr lang="en-US" u="sng">
                <a:solidFill>
                  <a:srgbClr val="000000"/>
                </a:solidFill>
                <a:latin typeface="Courier New"/>
                <a:ea typeface="Courier New"/>
                <a:cs typeface="Courier New"/>
                <a:sym typeface="Courier New"/>
              </a:rPr>
              <a:t> = </a:t>
            </a:r>
            <a:r>
              <a:rPr b="1" lang="en-US" u="sng">
                <a:solidFill>
                  <a:srgbClr val="7F0055"/>
                </a:solidFill>
                <a:latin typeface="Courier New"/>
                <a:ea typeface="Courier New"/>
                <a:cs typeface="Courier New"/>
                <a:sym typeface="Courier New"/>
              </a:rPr>
              <a:t>new</a:t>
            </a:r>
            <a:r>
              <a:rPr b="1" lang="en-US" u="sng">
                <a:solidFill>
                  <a:srgbClr val="000000"/>
                </a:solidFill>
                <a:latin typeface="Courier New"/>
                <a:ea typeface="Courier New"/>
                <a:cs typeface="Courier New"/>
                <a:sym typeface="Courier New"/>
              </a:rPr>
              <a:t> Test();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251459" lvl="0" marL="342900" rtl="0" algn="l">
              <a:spcBef>
                <a:spcPts val="1000"/>
              </a:spcBef>
              <a:spcAft>
                <a:spcPts val="0"/>
              </a:spcAft>
              <a:buSzPts val="1440"/>
              <a:buNone/>
            </a:pPr>
            <a:r>
              <a:t/>
            </a:r>
            <a:endParaRPr/>
          </a:p>
        </p:txBody>
      </p:sp>
      <p:sp>
        <p:nvSpPr>
          <p:cNvPr id="1923" name="Google Shape;1923;p20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924" name="Google Shape;1924;p20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25" name="Google Shape;1925;p20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20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931" name="Google Shape;1931;p20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solidFill>
                  <a:srgbClr val="FF0000"/>
                </a:solidFill>
                <a:latin typeface="Courier New"/>
                <a:ea typeface="Courier New"/>
                <a:cs typeface="Courier New"/>
                <a:sym typeface="Courier New"/>
              </a:rPr>
              <a:t>Exception in thread "main" java.lang.StackOverflowError</a:t>
            </a:r>
            <a:endParaRPr/>
          </a:p>
        </p:txBody>
      </p:sp>
      <p:sp>
        <p:nvSpPr>
          <p:cNvPr id="1932" name="Google Shape;1932;p20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933" name="Google Shape;1933;p20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34" name="Google Shape;1934;p20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First Object Oriented Programming Language?</a:t>
            </a:r>
            <a:endParaRPr/>
          </a:p>
        </p:txBody>
      </p:sp>
      <p:sp>
        <p:nvSpPr>
          <p:cNvPr id="158" name="Google Shape;158;p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Simula</a:t>
            </a:r>
            <a:r>
              <a:rPr lang="en-US"/>
              <a:t> is considered as the first object-oriented programming language</a:t>
            </a:r>
            <a:endParaRPr/>
          </a:p>
        </p:txBody>
      </p:sp>
      <p:sp>
        <p:nvSpPr>
          <p:cNvPr id="159" name="Google Shape;159;p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0" name="Google Shape;160;p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61" name="Google Shape;161;p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What is a Class?</a:t>
            </a:r>
            <a:endParaRPr/>
          </a:p>
        </p:txBody>
      </p:sp>
      <p:sp>
        <p:nvSpPr>
          <p:cNvPr id="322" name="Google Shape;322;p2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85750" lvl="1" marL="742950" rtl="0" algn="l">
              <a:spcBef>
                <a:spcPts val="0"/>
              </a:spcBef>
              <a:spcAft>
                <a:spcPts val="0"/>
              </a:spcAft>
              <a:buSzPts val="1280"/>
              <a:buChar char="►"/>
            </a:pPr>
            <a:r>
              <a:rPr lang="en-US"/>
              <a:t>It is a template or blueprint from which objects are created. So object is the instance(result) of a class. </a:t>
            </a:r>
            <a:endParaRPr/>
          </a:p>
          <a:p>
            <a:pPr indent="-285750" lvl="1" marL="742950" rtl="0" algn="l">
              <a:spcBef>
                <a:spcPts val="1000"/>
              </a:spcBef>
              <a:spcAft>
                <a:spcPts val="0"/>
              </a:spcAft>
              <a:buSzPts val="1280"/>
              <a:buChar char="►"/>
            </a:pPr>
            <a:r>
              <a:rPr lang="en-US"/>
              <a:t>Class doesn’t exist physically, it is only our idea.</a:t>
            </a:r>
            <a:endParaRPr/>
          </a:p>
          <a:p>
            <a:pPr indent="-204469" lvl="1" marL="742950" rtl="0" algn="l">
              <a:spcBef>
                <a:spcPts val="1000"/>
              </a:spcBef>
              <a:spcAft>
                <a:spcPts val="0"/>
              </a:spcAft>
              <a:buSzPts val="1280"/>
              <a:buNone/>
            </a:pPr>
            <a:r>
              <a:t/>
            </a:r>
            <a:endParaRPr/>
          </a:p>
          <a:p>
            <a:pPr indent="-251459" lvl="0" marL="342900" rtl="0" algn="l">
              <a:spcBef>
                <a:spcPts val="1000"/>
              </a:spcBef>
              <a:spcAft>
                <a:spcPts val="0"/>
              </a:spcAft>
              <a:buSzPts val="1440"/>
              <a:buNone/>
            </a:pPr>
            <a:r>
              <a:t/>
            </a:r>
            <a:endParaRPr b="1"/>
          </a:p>
        </p:txBody>
      </p:sp>
      <p:sp>
        <p:nvSpPr>
          <p:cNvPr id="323" name="Google Shape;323;p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24" name="Google Shape;324;p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5" name="Google Shape;325;p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202"/>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b="1" lang="en-US"/>
              <a:t>Final Keyword In Java</a:t>
            </a:r>
            <a:endParaRPr/>
          </a:p>
        </p:txBody>
      </p:sp>
      <p:sp>
        <p:nvSpPr>
          <p:cNvPr id="1940" name="Google Shape;1940;p202"/>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final</a:t>
            </a:r>
            <a:endParaRPr/>
          </a:p>
        </p:txBody>
      </p:sp>
      <p:sp>
        <p:nvSpPr>
          <p:cNvPr id="1941" name="Google Shape;1941;p20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942" name="Google Shape;1942;p20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43" name="Google Shape;1943;p20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0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Final keyword</a:t>
            </a:r>
            <a:endParaRPr/>
          </a:p>
        </p:txBody>
      </p:sp>
      <p:sp>
        <p:nvSpPr>
          <p:cNvPr id="1949" name="Google Shape;1949;p20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a:t>
            </a:r>
            <a:r>
              <a:rPr b="1" lang="en-US"/>
              <a:t>final keyword</a:t>
            </a:r>
            <a:r>
              <a:rPr lang="en-US"/>
              <a:t> in java is used to restrict the user. The java final keyword can be used in many context. Final can be:</a:t>
            </a:r>
            <a:endParaRPr/>
          </a:p>
          <a:p>
            <a:pPr indent="-342900" lvl="0" marL="342900" rtl="0" algn="l">
              <a:spcBef>
                <a:spcPts val="1000"/>
              </a:spcBef>
              <a:spcAft>
                <a:spcPts val="0"/>
              </a:spcAft>
              <a:buSzPts val="1440"/>
              <a:buChar char="►"/>
            </a:pPr>
            <a:r>
              <a:rPr lang="en-US"/>
              <a:t>variable</a:t>
            </a:r>
            <a:endParaRPr/>
          </a:p>
          <a:p>
            <a:pPr indent="-342900" lvl="0" marL="342900" rtl="0" algn="l">
              <a:spcBef>
                <a:spcPts val="1000"/>
              </a:spcBef>
              <a:spcAft>
                <a:spcPts val="0"/>
              </a:spcAft>
              <a:buSzPts val="1440"/>
              <a:buChar char="►"/>
            </a:pPr>
            <a:r>
              <a:rPr lang="en-US"/>
              <a:t>method</a:t>
            </a:r>
            <a:endParaRPr/>
          </a:p>
          <a:p>
            <a:pPr indent="-342900" lvl="0" marL="342900" rtl="0" algn="l">
              <a:spcBef>
                <a:spcPts val="1000"/>
              </a:spcBef>
              <a:spcAft>
                <a:spcPts val="0"/>
              </a:spcAft>
              <a:buSzPts val="1440"/>
              <a:buChar char="►"/>
            </a:pPr>
            <a:r>
              <a:rPr lang="en-US"/>
              <a:t>Class</a:t>
            </a:r>
            <a:endParaRPr/>
          </a:p>
          <a:p>
            <a:pPr indent="-342900" lvl="0" marL="342900" rtl="0" algn="l">
              <a:spcBef>
                <a:spcPts val="1000"/>
              </a:spcBef>
              <a:spcAft>
                <a:spcPts val="0"/>
              </a:spcAft>
              <a:buSzPts val="1440"/>
              <a:buChar char="►"/>
            </a:pPr>
            <a:r>
              <a:rPr lang="en-US"/>
              <a:t>The final keyword can be applied with the variables, a final variable that have no value it is called blank final variable or uninitialized final variable. It can be initialized in the constructor only.</a:t>
            </a:r>
            <a:endParaRPr/>
          </a:p>
          <a:p>
            <a:pPr indent="-342900" lvl="0" marL="342900" rtl="0" algn="l">
              <a:spcBef>
                <a:spcPts val="1000"/>
              </a:spcBef>
              <a:spcAft>
                <a:spcPts val="0"/>
              </a:spcAft>
              <a:buSzPts val="1440"/>
              <a:buChar char="►"/>
            </a:pPr>
            <a:r>
              <a:rPr lang="en-US"/>
              <a:t>The blank final variable can be static also which will be initialized in the static block only.</a:t>
            </a:r>
            <a:endParaRPr/>
          </a:p>
          <a:p>
            <a:pPr indent="-251459" lvl="0" marL="342900" rtl="0" algn="l">
              <a:spcBef>
                <a:spcPts val="1000"/>
              </a:spcBef>
              <a:spcAft>
                <a:spcPts val="0"/>
              </a:spcAft>
              <a:buSzPts val="1440"/>
              <a:buNone/>
            </a:pPr>
            <a:r>
              <a:t/>
            </a:r>
            <a:endParaRPr/>
          </a:p>
        </p:txBody>
      </p:sp>
      <p:sp>
        <p:nvSpPr>
          <p:cNvPr id="1950" name="Google Shape;1950;p20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951" name="Google Shape;1951;p20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52" name="Google Shape;1952;p20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8"/>
                                        </p:tgtEl>
                                        <p:attrNameLst>
                                          <p:attrName>style.visibility</p:attrName>
                                        </p:attrNameLst>
                                      </p:cBhvr>
                                      <p:to>
                                        <p:strVal val="visible"/>
                                      </p:to>
                                    </p:set>
                                    <p:anim calcmode="lin" valueType="num">
                                      <p:cBhvr additive="base">
                                        <p:cTn dur="500"/>
                                        <p:tgtEl>
                                          <p:spTgt spid="19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9">
                                            <p:txEl>
                                              <p:pRg end="0" st="0"/>
                                            </p:txEl>
                                          </p:spTgt>
                                        </p:tgtEl>
                                        <p:attrNameLst>
                                          <p:attrName>style.visibility</p:attrName>
                                        </p:attrNameLst>
                                      </p:cBhvr>
                                      <p:to>
                                        <p:strVal val="visible"/>
                                      </p:to>
                                    </p:set>
                                    <p:anim calcmode="lin" valueType="num">
                                      <p:cBhvr additive="base">
                                        <p:cTn dur="500"/>
                                        <p:tgtEl>
                                          <p:spTgt spid="194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9">
                                            <p:txEl>
                                              <p:pRg end="1" st="1"/>
                                            </p:txEl>
                                          </p:spTgt>
                                        </p:tgtEl>
                                        <p:attrNameLst>
                                          <p:attrName>style.visibility</p:attrName>
                                        </p:attrNameLst>
                                      </p:cBhvr>
                                      <p:to>
                                        <p:strVal val="visible"/>
                                      </p:to>
                                    </p:set>
                                    <p:anim calcmode="lin" valueType="num">
                                      <p:cBhvr additive="base">
                                        <p:cTn dur="500"/>
                                        <p:tgtEl>
                                          <p:spTgt spid="194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9">
                                            <p:txEl>
                                              <p:pRg end="2" st="2"/>
                                            </p:txEl>
                                          </p:spTgt>
                                        </p:tgtEl>
                                        <p:attrNameLst>
                                          <p:attrName>style.visibility</p:attrName>
                                        </p:attrNameLst>
                                      </p:cBhvr>
                                      <p:to>
                                        <p:strVal val="visible"/>
                                      </p:to>
                                    </p:set>
                                    <p:anim calcmode="lin" valueType="num">
                                      <p:cBhvr additive="base">
                                        <p:cTn dur="500"/>
                                        <p:tgtEl>
                                          <p:spTgt spid="194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9">
                                            <p:txEl>
                                              <p:pRg end="3" st="3"/>
                                            </p:txEl>
                                          </p:spTgt>
                                        </p:tgtEl>
                                        <p:attrNameLst>
                                          <p:attrName>style.visibility</p:attrName>
                                        </p:attrNameLst>
                                      </p:cBhvr>
                                      <p:to>
                                        <p:strVal val="visible"/>
                                      </p:to>
                                    </p:set>
                                    <p:anim calcmode="lin" valueType="num">
                                      <p:cBhvr additive="base">
                                        <p:cTn dur="500"/>
                                        <p:tgtEl>
                                          <p:spTgt spid="194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9">
                                            <p:txEl>
                                              <p:pRg end="4" st="4"/>
                                            </p:txEl>
                                          </p:spTgt>
                                        </p:tgtEl>
                                        <p:attrNameLst>
                                          <p:attrName>style.visibility</p:attrName>
                                        </p:attrNameLst>
                                      </p:cBhvr>
                                      <p:to>
                                        <p:strVal val="visible"/>
                                      </p:to>
                                    </p:set>
                                    <p:anim calcmode="lin" valueType="num">
                                      <p:cBhvr additive="base">
                                        <p:cTn dur="500"/>
                                        <p:tgtEl>
                                          <p:spTgt spid="194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9">
                                            <p:txEl>
                                              <p:pRg end="5" st="5"/>
                                            </p:txEl>
                                          </p:spTgt>
                                        </p:tgtEl>
                                        <p:attrNameLst>
                                          <p:attrName>style.visibility</p:attrName>
                                        </p:attrNameLst>
                                      </p:cBhvr>
                                      <p:to>
                                        <p:strVal val="visible"/>
                                      </p:to>
                                    </p:set>
                                    <p:anim calcmode="lin" valueType="num">
                                      <p:cBhvr additive="base">
                                        <p:cTn dur="500"/>
                                        <p:tgtEl>
                                          <p:spTgt spid="194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9">
                                            <p:txEl>
                                              <p:pRg end="6" st="6"/>
                                            </p:txEl>
                                          </p:spTgt>
                                        </p:tgtEl>
                                        <p:attrNameLst>
                                          <p:attrName>style.visibility</p:attrName>
                                        </p:attrNameLst>
                                      </p:cBhvr>
                                      <p:to>
                                        <p:strVal val="visible"/>
                                      </p:to>
                                    </p:set>
                                    <p:anim calcmode="lin" valueType="num">
                                      <p:cBhvr additive="base">
                                        <p:cTn dur="500"/>
                                        <p:tgtEl>
                                          <p:spTgt spid="194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20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1958" name="Google Shape;1958;p20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you make any variable as final, you cannot change the value of final variable(It will be constant).</a:t>
            </a:r>
            <a:endParaRPr/>
          </a:p>
        </p:txBody>
      </p:sp>
      <p:sp>
        <p:nvSpPr>
          <p:cNvPr id="1959" name="Google Shape;1959;p20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960" name="Google Shape;1960;p20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61" name="Google Shape;1961;p20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58">
                                            <p:txEl>
                                              <p:pRg end="0" st="0"/>
                                            </p:txEl>
                                          </p:spTgt>
                                        </p:tgtEl>
                                        <p:attrNameLst>
                                          <p:attrName>style.visibility</p:attrName>
                                        </p:attrNameLst>
                                      </p:cBhvr>
                                      <p:to>
                                        <p:strVal val="visible"/>
                                      </p:to>
                                    </p:set>
                                    <p:anim calcmode="lin" valueType="num">
                                      <p:cBhvr additive="base">
                                        <p:cTn dur="500"/>
                                        <p:tgtEl>
                                          <p:spTgt spid="195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20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Final keyword</a:t>
            </a:r>
            <a:endParaRPr/>
          </a:p>
        </p:txBody>
      </p:sp>
      <p:sp>
        <p:nvSpPr>
          <p:cNvPr id="1967" name="Google Shape;1967;p20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968" name="Google Shape;1968;p20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69" name="Google Shape;1969;p20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0" name="Google Shape;1970;p20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Stops values change</a:t>
            </a:r>
            <a:endParaRPr/>
          </a:p>
          <a:p>
            <a:pPr indent="-342900" lvl="0" marL="342900" rtl="0" algn="l">
              <a:spcBef>
                <a:spcPts val="1000"/>
              </a:spcBef>
              <a:spcAft>
                <a:spcPts val="0"/>
              </a:spcAft>
              <a:buSzPts val="1440"/>
              <a:buChar char="►"/>
            </a:pPr>
            <a:r>
              <a:rPr lang="en-US"/>
              <a:t>Stops method overriding</a:t>
            </a:r>
            <a:endParaRPr/>
          </a:p>
          <a:p>
            <a:pPr indent="-342900" lvl="0" marL="342900" rtl="0" algn="l">
              <a:spcBef>
                <a:spcPts val="1000"/>
              </a:spcBef>
              <a:spcAft>
                <a:spcPts val="0"/>
              </a:spcAft>
              <a:buSzPts val="1440"/>
              <a:buChar char="►"/>
            </a:pPr>
            <a:r>
              <a:rPr lang="en-US"/>
              <a:t>Stops inheritance</a:t>
            </a:r>
            <a:endParaRPr/>
          </a:p>
          <a:p>
            <a:pPr indent="-251459" lvl="0" marL="342900" rtl="0" algn="l">
              <a:spcBef>
                <a:spcPts val="1000"/>
              </a:spcBef>
              <a:spcAft>
                <a:spcPts val="0"/>
              </a:spcAft>
              <a:buSzPts val="1440"/>
              <a:buNone/>
            </a:pPr>
            <a:r>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20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1. Java Final Variable</a:t>
            </a:r>
            <a:endParaRPr/>
          </a:p>
        </p:txBody>
      </p:sp>
      <p:sp>
        <p:nvSpPr>
          <p:cNvPr id="1976" name="Google Shape;1976;p20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you make any variable as final, you cannot change the value of final variable(It will be constant).</a:t>
            </a:r>
            <a:endParaRPr/>
          </a:p>
        </p:txBody>
      </p:sp>
      <p:sp>
        <p:nvSpPr>
          <p:cNvPr id="1977" name="Google Shape;1977;p20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978" name="Google Shape;1978;p20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79" name="Google Shape;1979;p20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76">
                                            <p:txEl>
                                              <p:pRg end="0" st="0"/>
                                            </p:txEl>
                                          </p:spTgt>
                                        </p:tgtEl>
                                        <p:attrNameLst>
                                          <p:attrName>style.visibility</p:attrName>
                                        </p:attrNameLst>
                                      </p:cBhvr>
                                      <p:to>
                                        <p:strVal val="visible"/>
                                      </p:to>
                                    </p:set>
                                    <p:anim calcmode="lin" valueType="num">
                                      <p:cBhvr additive="base">
                                        <p:cTn dur="500"/>
                                        <p:tgtEl>
                                          <p:spTgt spid="197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20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1985" name="Google Shape;1985;p20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79999"/>
              <a:buChar char="►"/>
            </a:pPr>
            <a:r>
              <a:rPr b="1" lang="en-US"/>
              <a:t>class Bike{</a:t>
            </a:r>
            <a:endParaRPr b="1"/>
          </a:p>
          <a:p>
            <a:pPr indent="-342900" lvl="0" marL="342900" rtl="0" algn="l">
              <a:spcBef>
                <a:spcPts val="1000"/>
              </a:spcBef>
              <a:spcAft>
                <a:spcPts val="0"/>
              </a:spcAft>
              <a:buSzPct val="79999"/>
              <a:buChar char="►"/>
            </a:pPr>
            <a:r>
              <a:rPr b="1" lang="en-US"/>
              <a:t>final int speedlimit = 90;// final variable</a:t>
            </a:r>
            <a:endParaRPr/>
          </a:p>
          <a:p>
            <a:pPr indent="-265176"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b="1" lang="en-US"/>
              <a:t>void run() {</a:t>
            </a:r>
            <a:endParaRPr/>
          </a:p>
          <a:p>
            <a:pPr indent="-342900" lvl="0" marL="342900" rtl="0" algn="l">
              <a:spcBef>
                <a:spcPts val="1000"/>
              </a:spcBef>
              <a:spcAft>
                <a:spcPts val="0"/>
              </a:spcAft>
              <a:buSzPct val="79999"/>
              <a:buChar char="►"/>
            </a:pPr>
            <a:r>
              <a:rPr lang="en-US" u="sng"/>
              <a:t>speedlimit = 400;</a:t>
            </a:r>
            <a:endParaRPr/>
          </a:p>
          <a:p>
            <a:pPr indent="-342900" lvl="0" marL="342900" rtl="0" algn="l">
              <a:spcBef>
                <a:spcPts val="1000"/>
              </a:spcBef>
              <a:spcAft>
                <a:spcPts val="0"/>
              </a:spcAft>
              <a:buSzPct val="79999"/>
              <a:buChar char="►"/>
            </a:pPr>
            <a:r>
              <a:rPr lang="en-US"/>
              <a:t>}</a:t>
            </a:r>
            <a:endParaRPr/>
          </a:p>
          <a:p>
            <a:pPr indent="-265176"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b="1" lang="en-US"/>
              <a:t>public static void main(String args[]) {</a:t>
            </a:r>
            <a:endParaRPr/>
          </a:p>
          <a:p>
            <a:pPr indent="-342900" lvl="0" marL="342900" rtl="0" algn="l">
              <a:spcBef>
                <a:spcPts val="1000"/>
              </a:spcBef>
              <a:spcAft>
                <a:spcPts val="0"/>
              </a:spcAft>
              <a:buSzPct val="79999"/>
              <a:buChar char="►"/>
            </a:pPr>
            <a:r>
              <a:rPr lang="en-US"/>
              <a:t>Bike obj = </a:t>
            </a:r>
            <a:r>
              <a:rPr b="1" lang="en-US"/>
              <a:t>new Bike();</a:t>
            </a:r>
            <a:endParaRPr b="1"/>
          </a:p>
          <a:p>
            <a:pPr indent="-342900" lvl="0" marL="342900" rtl="0" algn="l">
              <a:spcBef>
                <a:spcPts val="1000"/>
              </a:spcBef>
              <a:spcAft>
                <a:spcPts val="0"/>
              </a:spcAft>
              <a:buSzPct val="79999"/>
              <a:buChar char="►"/>
            </a:pPr>
            <a:r>
              <a:rPr lang="en-US"/>
              <a:t>obj.run();</a:t>
            </a:r>
            <a:endParaRPr/>
          </a:p>
          <a:p>
            <a:pPr indent="-342900" lvl="0" marL="342900" rtl="0" algn="l">
              <a:spcBef>
                <a:spcPts val="1000"/>
              </a:spcBef>
              <a:spcAft>
                <a:spcPts val="0"/>
              </a:spcAft>
              <a:buSzPct val="79999"/>
              <a:buChar char="►"/>
            </a:pPr>
            <a:r>
              <a:rPr lang="en-US"/>
              <a:t>}</a:t>
            </a:r>
            <a:endParaRPr/>
          </a:p>
          <a:p>
            <a:pPr indent="-342900" lvl="0" marL="342900" rtl="0" algn="l">
              <a:spcBef>
                <a:spcPts val="1000"/>
              </a:spcBef>
              <a:spcAft>
                <a:spcPts val="0"/>
              </a:spcAft>
              <a:buSzPct val="79999"/>
              <a:buChar char="►"/>
            </a:pPr>
            <a:r>
              <a:rPr lang="en-US"/>
              <a:t>}// end of class</a:t>
            </a:r>
            <a:endParaRPr/>
          </a:p>
        </p:txBody>
      </p:sp>
      <p:sp>
        <p:nvSpPr>
          <p:cNvPr id="1986" name="Google Shape;1986;p20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987" name="Google Shape;1987;p20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88" name="Google Shape;1988;p20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0" st="0"/>
                                            </p:txEl>
                                          </p:spTgt>
                                        </p:tgtEl>
                                        <p:attrNameLst>
                                          <p:attrName>style.visibility</p:attrName>
                                        </p:attrNameLst>
                                      </p:cBhvr>
                                      <p:to>
                                        <p:strVal val="visible"/>
                                      </p:to>
                                    </p:set>
                                    <p:anim calcmode="lin" valueType="num">
                                      <p:cBhvr additive="base">
                                        <p:cTn dur="500"/>
                                        <p:tgtEl>
                                          <p:spTgt spid="198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1" st="1"/>
                                            </p:txEl>
                                          </p:spTgt>
                                        </p:tgtEl>
                                        <p:attrNameLst>
                                          <p:attrName>style.visibility</p:attrName>
                                        </p:attrNameLst>
                                      </p:cBhvr>
                                      <p:to>
                                        <p:strVal val="visible"/>
                                      </p:to>
                                    </p:set>
                                    <p:anim calcmode="lin" valueType="num">
                                      <p:cBhvr additive="base">
                                        <p:cTn dur="500"/>
                                        <p:tgtEl>
                                          <p:spTgt spid="198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2" st="2"/>
                                            </p:txEl>
                                          </p:spTgt>
                                        </p:tgtEl>
                                        <p:attrNameLst>
                                          <p:attrName>style.visibility</p:attrName>
                                        </p:attrNameLst>
                                      </p:cBhvr>
                                      <p:to>
                                        <p:strVal val="visible"/>
                                      </p:to>
                                    </p:set>
                                    <p:anim calcmode="lin" valueType="num">
                                      <p:cBhvr additive="base">
                                        <p:cTn dur="500"/>
                                        <p:tgtEl>
                                          <p:spTgt spid="198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3" st="3"/>
                                            </p:txEl>
                                          </p:spTgt>
                                        </p:tgtEl>
                                        <p:attrNameLst>
                                          <p:attrName>style.visibility</p:attrName>
                                        </p:attrNameLst>
                                      </p:cBhvr>
                                      <p:to>
                                        <p:strVal val="visible"/>
                                      </p:to>
                                    </p:set>
                                    <p:anim calcmode="lin" valueType="num">
                                      <p:cBhvr additive="base">
                                        <p:cTn dur="500"/>
                                        <p:tgtEl>
                                          <p:spTgt spid="198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4" st="4"/>
                                            </p:txEl>
                                          </p:spTgt>
                                        </p:tgtEl>
                                        <p:attrNameLst>
                                          <p:attrName>style.visibility</p:attrName>
                                        </p:attrNameLst>
                                      </p:cBhvr>
                                      <p:to>
                                        <p:strVal val="visible"/>
                                      </p:to>
                                    </p:set>
                                    <p:anim calcmode="lin" valueType="num">
                                      <p:cBhvr additive="base">
                                        <p:cTn dur="500"/>
                                        <p:tgtEl>
                                          <p:spTgt spid="198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5" st="5"/>
                                            </p:txEl>
                                          </p:spTgt>
                                        </p:tgtEl>
                                        <p:attrNameLst>
                                          <p:attrName>style.visibility</p:attrName>
                                        </p:attrNameLst>
                                      </p:cBhvr>
                                      <p:to>
                                        <p:strVal val="visible"/>
                                      </p:to>
                                    </p:set>
                                    <p:anim calcmode="lin" valueType="num">
                                      <p:cBhvr additive="base">
                                        <p:cTn dur="500"/>
                                        <p:tgtEl>
                                          <p:spTgt spid="198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6" st="6"/>
                                            </p:txEl>
                                          </p:spTgt>
                                        </p:tgtEl>
                                        <p:attrNameLst>
                                          <p:attrName>style.visibility</p:attrName>
                                        </p:attrNameLst>
                                      </p:cBhvr>
                                      <p:to>
                                        <p:strVal val="visible"/>
                                      </p:to>
                                    </p:set>
                                    <p:anim calcmode="lin" valueType="num">
                                      <p:cBhvr additive="base">
                                        <p:cTn dur="500"/>
                                        <p:tgtEl>
                                          <p:spTgt spid="1985">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7" st="7"/>
                                            </p:txEl>
                                          </p:spTgt>
                                        </p:tgtEl>
                                        <p:attrNameLst>
                                          <p:attrName>style.visibility</p:attrName>
                                        </p:attrNameLst>
                                      </p:cBhvr>
                                      <p:to>
                                        <p:strVal val="visible"/>
                                      </p:to>
                                    </p:set>
                                    <p:anim calcmode="lin" valueType="num">
                                      <p:cBhvr additive="base">
                                        <p:cTn dur="500"/>
                                        <p:tgtEl>
                                          <p:spTgt spid="1985">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8" st="8"/>
                                            </p:txEl>
                                          </p:spTgt>
                                        </p:tgtEl>
                                        <p:attrNameLst>
                                          <p:attrName>style.visibility</p:attrName>
                                        </p:attrNameLst>
                                      </p:cBhvr>
                                      <p:to>
                                        <p:strVal val="visible"/>
                                      </p:to>
                                    </p:set>
                                    <p:anim calcmode="lin" valueType="num">
                                      <p:cBhvr additive="base">
                                        <p:cTn dur="500"/>
                                        <p:tgtEl>
                                          <p:spTgt spid="1985">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9" st="9"/>
                                            </p:txEl>
                                          </p:spTgt>
                                        </p:tgtEl>
                                        <p:attrNameLst>
                                          <p:attrName>style.visibility</p:attrName>
                                        </p:attrNameLst>
                                      </p:cBhvr>
                                      <p:to>
                                        <p:strVal val="visible"/>
                                      </p:to>
                                    </p:set>
                                    <p:anim calcmode="lin" valueType="num">
                                      <p:cBhvr additive="base">
                                        <p:cTn dur="500"/>
                                        <p:tgtEl>
                                          <p:spTgt spid="1985">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10" st="10"/>
                                            </p:txEl>
                                          </p:spTgt>
                                        </p:tgtEl>
                                        <p:attrNameLst>
                                          <p:attrName>style.visibility</p:attrName>
                                        </p:attrNameLst>
                                      </p:cBhvr>
                                      <p:to>
                                        <p:strVal val="visible"/>
                                      </p:to>
                                    </p:set>
                                    <p:anim calcmode="lin" valueType="num">
                                      <p:cBhvr additive="base">
                                        <p:cTn dur="500"/>
                                        <p:tgtEl>
                                          <p:spTgt spid="1985">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5">
                                            <p:txEl>
                                              <p:pRg end="11" st="11"/>
                                            </p:txEl>
                                          </p:spTgt>
                                        </p:tgtEl>
                                        <p:attrNameLst>
                                          <p:attrName>style.visibility</p:attrName>
                                        </p:attrNameLst>
                                      </p:cBhvr>
                                      <p:to>
                                        <p:strVal val="visible"/>
                                      </p:to>
                                    </p:set>
                                    <p:anim calcmode="lin" valueType="num">
                                      <p:cBhvr additive="base">
                                        <p:cTn dur="500"/>
                                        <p:tgtEl>
                                          <p:spTgt spid="1985">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20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994" name="Google Shape;1994;p20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Compile time error</a:t>
            </a:r>
            <a:endParaRPr/>
          </a:p>
        </p:txBody>
      </p:sp>
      <p:sp>
        <p:nvSpPr>
          <p:cNvPr id="1995" name="Google Shape;1995;p20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996" name="Google Shape;1996;p20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97" name="Google Shape;1997;p20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94">
                                            <p:txEl>
                                              <p:pRg end="0" st="0"/>
                                            </p:txEl>
                                          </p:spTgt>
                                        </p:tgtEl>
                                        <p:attrNameLst>
                                          <p:attrName>style.visibility</p:attrName>
                                        </p:attrNameLst>
                                      </p:cBhvr>
                                      <p:to>
                                        <p:strVal val="visible"/>
                                      </p:to>
                                    </p:set>
                                    <p:anim calcmode="lin" valueType="num">
                                      <p:cBhvr additive="base">
                                        <p:cTn dur="500"/>
                                        <p:tgtEl>
                                          <p:spTgt spid="199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20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2. Final method</a:t>
            </a:r>
            <a:endParaRPr/>
          </a:p>
        </p:txBody>
      </p:sp>
      <p:sp>
        <p:nvSpPr>
          <p:cNvPr id="2003" name="Google Shape;2003;p20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you make any method as final, you cannot override it.</a:t>
            </a:r>
            <a:endParaRPr/>
          </a:p>
        </p:txBody>
      </p:sp>
      <p:sp>
        <p:nvSpPr>
          <p:cNvPr id="2004" name="Google Shape;2004;p20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05" name="Google Shape;2005;p20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06" name="Google Shape;2006;p20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03">
                                            <p:txEl>
                                              <p:pRg end="0" st="0"/>
                                            </p:txEl>
                                          </p:spTgt>
                                        </p:tgtEl>
                                        <p:attrNameLst>
                                          <p:attrName>style.visibility</p:attrName>
                                        </p:attrNameLst>
                                      </p:cBhvr>
                                      <p:to>
                                        <p:strVal val="visible"/>
                                      </p:to>
                                    </p:set>
                                    <p:anim calcmode="lin" valueType="num">
                                      <p:cBhvr additive="base">
                                        <p:cTn dur="500"/>
                                        <p:tgtEl>
                                          <p:spTgt spid="200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2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2012" name="Google Shape;2012;p210"/>
          <p:cNvSpPr txBox="1"/>
          <p:nvPr>
            <p:ph idx="1" type="body"/>
          </p:nvPr>
        </p:nvSpPr>
        <p:spPr>
          <a:xfrm>
            <a:off x="677334" y="1353313"/>
            <a:ext cx="8596668" cy="468805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79999"/>
              <a:buChar char="►"/>
            </a:pPr>
            <a:r>
              <a:rPr b="1" lang="en-US"/>
              <a:t>class Bike {</a:t>
            </a:r>
            <a:endParaRPr/>
          </a:p>
          <a:p>
            <a:pPr indent="-342900" lvl="0" marL="342900" rtl="0" algn="l">
              <a:spcBef>
                <a:spcPts val="1000"/>
              </a:spcBef>
              <a:spcAft>
                <a:spcPts val="0"/>
              </a:spcAft>
              <a:buSzPct val="79999"/>
              <a:buChar char="►"/>
            </a:pPr>
            <a:r>
              <a:rPr b="1" lang="en-US"/>
              <a:t>final void run() {</a:t>
            </a:r>
            <a:endParaRPr/>
          </a:p>
          <a:p>
            <a:pPr indent="-342900" lvl="0" marL="342900" rtl="0" algn="l">
              <a:spcBef>
                <a:spcPts val="1000"/>
              </a:spcBef>
              <a:spcAft>
                <a:spcPts val="0"/>
              </a:spcAft>
              <a:buSzPct val="79999"/>
              <a:buChar char="►"/>
            </a:pPr>
            <a:r>
              <a:rPr lang="en-US"/>
              <a:t>System.</a:t>
            </a:r>
            <a:r>
              <a:rPr i="1" lang="en-US"/>
              <a:t>out.println("running");</a:t>
            </a:r>
            <a:endParaRPr/>
          </a:p>
          <a:p>
            <a:pPr indent="-342900" lvl="0" marL="342900" rtl="0" algn="l">
              <a:spcBef>
                <a:spcPts val="1000"/>
              </a:spcBef>
              <a:spcAft>
                <a:spcPts val="0"/>
              </a:spcAft>
              <a:buSzPct val="79999"/>
              <a:buChar char="►"/>
            </a:pPr>
            <a:r>
              <a:rPr lang="en-US"/>
              <a:t>}</a:t>
            </a:r>
            <a:endParaRPr/>
          </a:p>
          <a:p>
            <a:pPr indent="-342900" lvl="0" marL="342900" rtl="0" algn="l">
              <a:spcBef>
                <a:spcPts val="1000"/>
              </a:spcBef>
              <a:spcAft>
                <a:spcPts val="0"/>
              </a:spcAft>
              <a:buSzPct val="79999"/>
              <a:buChar char="►"/>
            </a:pPr>
            <a:r>
              <a:rPr lang="en-US"/>
              <a:t>}</a:t>
            </a:r>
            <a:endParaRPr/>
          </a:p>
          <a:p>
            <a:pPr indent="-278892"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b="1" lang="en-US"/>
              <a:t>class Honda extends Bike {</a:t>
            </a:r>
            <a:endParaRPr/>
          </a:p>
          <a:p>
            <a:pPr indent="-342900" lvl="0" marL="342900" rtl="0" algn="l">
              <a:spcBef>
                <a:spcPts val="1000"/>
              </a:spcBef>
              <a:spcAft>
                <a:spcPts val="0"/>
              </a:spcAft>
              <a:buSzPct val="79999"/>
              <a:buChar char="►"/>
            </a:pPr>
            <a:r>
              <a:rPr b="1" lang="en-US"/>
              <a:t>void </a:t>
            </a:r>
            <a:r>
              <a:rPr b="1" lang="en-US" u="sng"/>
              <a:t>run() {</a:t>
            </a:r>
            <a:endParaRPr/>
          </a:p>
          <a:p>
            <a:pPr indent="-342900" lvl="0" marL="342900" rtl="0" algn="l">
              <a:spcBef>
                <a:spcPts val="1000"/>
              </a:spcBef>
              <a:spcAft>
                <a:spcPts val="0"/>
              </a:spcAft>
              <a:buSzPct val="79999"/>
              <a:buChar char="►"/>
            </a:pPr>
            <a:r>
              <a:rPr lang="en-US"/>
              <a:t>System.</a:t>
            </a:r>
            <a:r>
              <a:rPr i="1" lang="en-US"/>
              <a:t>out.println("running safely with 100kmph");</a:t>
            </a:r>
            <a:endParaRPr/>
          </a:p>
          <a:p>
            <a:pPr indent="-342900" lvl="0" marL="342900" rtl="0" algn="l">
              <a:spcBef>
                <a:spcPts val="1000"/>
              </a:spcBef>
              <a:spcAft>
                <a:spcPts val="0"/>
              </a:spcAft>
              <a:buSzPct val="79999"/>
              <a:buChar char="►"/>
            </a:pPr>
            <a:r>
              <a:rPr lang="en-US"/>
              <a:t>}</a:t>
            </a:r>
            <a:endParaRPr/>
          </a:p>
          <a:p>
            <a:pPr indent="-278892"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b="1" lang="en-US"/>
              <a:t>public static void main(String args[]) {</a:t>
            </a:r>
            <a:endParaRPr/>
          </a:p>
          <a:p>
            <a:pPr indent="-342900" lvl="0" marL="342900" rtl="0" algn="l">
              <a:spcBef>
                <a:spcPts val="1000"/>
              </a:spcBef>
              <a:spcAft>
                <a:spcPts val="0"/>
              </a:spcAft>
              <a:buSzPct val="79999"/>
              <a:buChar char="►"/>
            </a:pPr>
            <a:r>
              <a:rPr lang="en-US"/>
              <a:t>Honda honda = </a:t>
            </a:r>
            <a:r>
              <a:rPr b="1" lang="en-US"/>
              <a:t>new Honda();</a:t>
            </a:r>
            <a:endParaRPr/>
          </a:p>
          <a:p>
            <a:pPr indent="-342900" lvl="0" marL="342900" rtl="0" algn="l">
              <a:spcBef>
                <a:spcPts val="1000"/>
              </a:spcBef>
              <a:spcAft>
                <a:spcPts val="0"/>
              </a:spcAft>
              <a:buSzPct val="79999"/>
              <a:buChar char="►"/>
            </a:pPr>
            <a:r>
              <a:rPr lang="en-US"/>
              <a:t>honda.run();</a:t>
            </a:r>
            <a:endParaRPr/>
          </a:p>
          <a:p>
            <a:pPr indent="-342900" lvl="0" marL="342900" rtl="0" algn="l">
              <a:spcBef>
                <a:spcPts val="1000"/>
              </a:spcBef>
              <a:spcAft>
                <a:spcPts val="0"/>
              </a:spcAft>
              <a:buSzPct val="79999"/>
              <a:buChar char="►"/>
            </a:pPr>
            <a:r>
              <a:rPr lang="en-US"/>
              <a:t>}</a:t>
            </a:r>
            <a:endParaRPr/>
          </a:p>
          <a:p>
            <a:pPr indent="-342900" lvl="0" marL="342900" rtl="0" algn="l">
              <a:spcBef>
                <a:spcPts val="1000"/>
              </a:spcBef>
              <a:spcAft>
                <a:spcPts val="0"/>
              </a:spcAft>
              <a:buSzPct val="79999"/>
              <a:buChar char="►"/>
            </a:pPr>
            <a:r>
              <a:rPr lang="en-US"/>
              <a:t>}</a:t>
            </a:r>
            <a:endParaRPr/>
          </a:p>
        </p:txBody>
      </p:sp>
      <p:sp>
        <p:nvSpPr>
          <p:cNvPr id="2013" name="Google Shape;2013;p2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14" name="Google Shape;2014;p2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15" name="Google Shape;2015;p2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0" st="0"/>
                                            </p:txEl>
                                          </p:spTgt>
                                        </p:tgtEl>
                                        <p:attrNameLst>
                                          <p:attrName>style.visibility</p:attrName>
                                        </p:attrNameLst>
                                      </p:cBhvr>
                                      <p:to>
                                        <p:strVal val="visible"/>
                                      </p:to>
                                    </p:set>
                                    <p:anim calcmode="lin" valueType="num">
                                      <p:cBhvr additive="base">
                                        <p:cTn dur="500"/>
                                        <p:tgtEl>
                                          <p:spTgt spid="201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1" st="1"/>
                                            </p:txEl>
                                          </p:spTgt>
                                        </p:tgtEl>
                                        <p:attrNameLst>
                                          <p:attrName>style.visibility</p:attrName>
                                        </p:attrNameLst>
                                      </p:cBhvr>
                                      <p:to>
                                        <p:strVal val="visible"/>
                                      </p:to>
                                    </p:set>
                                    <p:anim calcmode="lin" valueType="num">
                                      <p:cBhvr additive="base">
                                        <p:cTn dur="500"/>
                                        <p:tgtEl>
                                          <p:spTgt spid="201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2" st="2"/>
                                            </p:txEl>
                                          </p:spTgt>
                                        </p:tgtEl>
                                        <p:attrNameLst>
                                          <p:attrName>style.visibility</p:attrName>
                                        </p:attrNameLst>
                                      </p:cBhvr>
                                      <p:to>
                                        <p:strVal val="visible"/>
                                      </p:to>
                                    </p:set>
                                    <p:anim calcmode="lin" valueType="num">
                                      <p:cBhvr additive="base">
                                        <p:cTn dur="500"/>
                                        <p:tgtEl>
                                          <p:spTgt spid="201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3" st="3"/>
                                            </p:txEl>
                                          </p:spTgt>
                                        </p:tgtEl>
                                        <p:attrNameLst>
                                          <p:attrName>style.visibility</p:attrName>
                                        </p:attrNameLst>
                                      </p:cBhvr>
                                      <p:to>
                                        <p:strVal val="visible"/>
                                      </p:to>
                                    </p:set>
                                    <p:anim calcmode="lin" valueType="num">
                                      <p:cBhvr additive="base">
                                        <p:cTn dur="500"/>
                                        <p:tgtEl>
                                          <p:spTgt spid="201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4" st="4"/>
                                            </p:txEl>
                                          </p:spTgt>
                                        </p:tgtEl>
                                        <p:attrNameLst>
                                          <p:attrName>style.visibility</p:attrName>
                                        </p:attrNameLst>
                                      </p:cBhvr>
                                      <p:to>
                                        <p:strVal val="visible"/>
                                      </p:to>
                                    </p:set>
                                    <p:anim calcmode="lin" valueType="num">
                                      <p:cBhvr additive="base">
                                        <p:cTn dur="500"/>
                                        <p:tgtEl>
                                          <p:spTgt spid="201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5" st="5"/>
                                            </p:txEl>
                                          </p:spTgt>
                                        </p:tgtEl>
                                        <p:attrNameLst>
                                          <p:attrName>style.visibility</p:attrName>
                                        </p:attrNameLst>
                                      </p:cBhvr>
                                      <p:to>
                                        <p:strVal val="visible"/>
                                      </p:to>
                                    </p:set>
                                    <p:anim calcmode="lin" valueType="num">
                                      <p:cBhvr additive="base">
                                        <p:cTn dur="500"/>
                                        <p:tgtEl>
                                          <p:spTgt spid="201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6" st="6"/>
                                            </p:txEl>
                                          </p:spTgt>
                                        </p:tgtEl>
                                        <p:attrNameLst>
                                          <p:attrName>style.visibility</p:attrName>
                                        </p:attrNameLst>
                                      </p:cBhvr>
                                      <p:to>
                                        <p:strVal val="visible"/>
                                      </p:to>
                                    </p:set>
                                    <p:anim calcmode="lin" valueType="num">
                                      <p:cBhvr additive="base">
                                        <p:cTn dur="500"/>
                                        <p:tgtEl>
                                          <p:spTgt spid="201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7" st="7"/>
                                            </p:txEl>
                                          </p:spTgt>
                                        </p:tgtEl>
                                        <p:attrNameLst>
                                          <p:attrName>style.visibility</p:attrName>
                                        </p:attrNameLst>
                                      </p:cBhvr>
                                      <p:to>
                                        <p:strVal val="visible"/>
                                      </p:to>
                                    </p:set>
                                    <p:anim calcmode="lin" valueType="num">
                                      <p:cBhvr additive="base">
                                        <p:cTn dur="500"/>
                                        <p:tgtEl>
                                          <p:spTgt spid="201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8" st="8"/>
                                            </p:txEl>
                                          </p:spTgt>
                                        </p:tgtEl>
                                        <p:attrNameLst>
                                          <p:attrName>style.visibility</p:attrName>
                                        </p:attrNameLst>
                                      </p:cBhvr>
                                      <p:to>
                                        <p:strVal val="visible"/>
                                      </p:to>
                                    </p:set>
                                    <p:anim calcmode="lin" valueType="num">
                                      <p:cBhvr additive="base">
                                        <p:cTn dur="500"/>
                                        <p:tgtEl>
                                          <p:spTgt spid="2012">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9" st="9"/>
                                            </p:txEl>
                                          </p:spTgt>
                                        </p:tgtEl>
                                        <p:attrNameLst>
                                          <p:attrName>style.visibility</p:attrName>
                                        </p:attrNameLst>
                                      </p:cBhvr>
                                      <p:to>
                                        <p:strVal val="visible"/>
                                      </p:to>
                                    </p:set>
                                    <p:anim calcmode="lin" valueType="num">
                                      <p:cBhvr additive="base">
                                        <p:cTn dur="500"/>
                                        <p:tgtEl>
                                          <p:spTgt spid="2012">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10" st="10"/>
                                            </p:txEl>
                                          </p:spTgt>
                                        </p:tgtEl>
                                        <p:attrNameLst>
                                          <p:attrName>style.visibility</p:attrName>
                                        </p:attrNameLst>
                                      </p:cBhvr>
                                      <p:to>
                                        <p:strVal val="visible"/>
                                      </p:to>
                                    </p:set>
                                    <p:anim calcmode="lin" valueType="num">
                                      <p:cBhvr additive="base">
                                        <p:cTn dur="500"/>
                                        <p:tgtEl>
                                          <p:spTgt spid="2012">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11" st="11"/>
                                            </p:txEl>
                                          </p:spTgt>
                                        </p:tgtEl>
                                        <p:attrNameLst>
                                          <p:attrName>style.visibility</p:attrName>
                                        </p:attrNameLst>
                                      </p:cBhvr>
                                      <p:to>
                                        <p:strVal val="visible"/>
                                      </p:to>
                                    </p:set>
                                    <p:anim calcmode="lin" valueType="num">
                                      <p:cBhvr additive="base">
                                        <p:cTn dur="500"/>
                                        <p:tgtEl>
                                          <p:spTgt spid="2012">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12" st="12"/>
                                            </p:txEl>
                                          </p:spTgt>
                                        </p:tgtEl>
                                        <p:attrNameLst>
                                          <p:attrName>style.visibility</p:attrName>
                                        </p:attrNameLst>
                                      </p:cBhvr>
                                      <p:to>
                                        <p:strVal val="visible"/>
                                      </p:to>
                                    </p:set>
                                    <p:anim calcmode="lin" valueType="num">
                                      <p:cBhvr additive="base">
                                        <p:cTn dur="500"/>
                                        <p:tgtEl>
                                          <p:spTgt spid="2012">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13" st="13"/>
                                            </p:txEl>
                                          </p:spTgt>
                                        </p:tgtEl>
                                        <p:attrNameLst>
                                          <p:attrName>style.visibility</p:attrName>
                                        </p:attrNameLst>
                                      </p:cBhvr>
                                      <p:to>
                                        <p:strVal val="visible"/>
                                      </p:to>
                                    </p:set>
                                    <p:anim calcmode="lin" valueType="num">
                                      <p:cBhvr additive="base">
                                        <p:cTn dur="500"/>
                                        <p:tgtEl>
                                          <p:spTgt spid="2012">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14" st="14"/>
                                            </p:txEl>
                                          </p:spTgt>
                                        </p:tgtEl>
                                        <p:attrNameLst>
                                          <p:attrName>style.visibility</p:attrName>
                                        </p:attrNameLst>
                                      </p:cBhvr>
                                      <p:to>
                                        <p:strVal val="visible"/>
                                      </p:to>
                                    </p:set>
                                    <p:anim calcmode="lin" valueType="num">
                                      <p:cBhvr additive="base">
                                        <p:cTn dur="500"/>
                                        <p:tgtEl>
                                          <p:spTgt spid="2012">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12">
                                            <p:txEl>
                                              <p:pRg end="15" st="15"/>
                                            </p:txEl>
                                          </p:spTgt>
                                        </p:tgtEl>
                                        <p:attrNameLst>
                                          <p:attrName>style.visibility</p:attrName>
                                        </p:attrNameLst>
                                      </p:cBhvr>
                                      <p:to>
                                        <p:strVal val="visible"/>
                                      </p:to>
                                    </p:set>
                                    <p:anim calcmode="lin" valueType="num">
                                      <p:cBhvr additive="base">
                                        <p:cTn dur="500"/>
                                        <p:tgtEl>
                                          <p:spTgt spid="2012">
                                            <p:txEl>
                                              <p:pRg end="15" st="1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2021" name="Google Shape;2021;p21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Compile time error</a:t>
            </a:r>
            <a:endParaRPr/>
          </a:p>
        </p:txBody>
      </p:sp>
      <p:sp>
        <p:nvSpPr>
          <p:cNvPr id="2022" name="Google Shape;2022;p2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23" name="Google Shape;2023;p2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24" name="Google Shape;2024;p2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21">
                                            <p:txEl>
                                              <p:pRg end="0" st="0"/>
                                            </p:txEl>
                                          </p:spTgt>
                                        </p:tgtEl>
                                        <p:attrNameLst>
                                          <p:attrName>style.visibility</p:attrName>
                                        </p:attrNameLst>
                                      </p:cBhvr>
                                      <p:to>
                                        <p:strVal val="visible"/>
                                      </p:to>
                                    </p:set>
                                    <p:anim calcmode="lin" valueType="num">
                                      <p:cBhvr additive="base">
                                        <p:cTn dur="500"/>
                                        <p:tgtEl>
                                          <p:spTgt spid="202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Below table depicts some class names and objects.</a:t>
            </a:r>
            <a:endParaRPr/>
          </a:p>
        </p:txBody>
      </p:sp>
      <p:sp>
        <p:nvSpPr>
          <p:cNvPr id="331" name="Google Shape;331;p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32" name="Google Shape;332;p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33" name="Google Shape;333;p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34" name="Google Shape;334;p24"/>
          <p:cNvGraphicFramePr/>
          <p:nvPr/>
        </p:nvGraphicFramePr>
        <p:xfrm>
          <a:off x="677863" y="2821146"/>
          <a:ext cx="3000000" cy="3000000"/>
        </p:xfrm>
        <a:graphic>
          <a:graphicData uri="http://schemas.openxmlformats.org/drawingml/2006/table">
            <a:tbl>
              <a:tblPr>
                <a:noFill/>
                <a:tableStyleId>{115AB8B3-B44B-4263-A4E7-2BD3C2E0E5C7}</a:tableStyleId>
              </a:tblPr>
              <a:tblGrid>
                <a:gridCol w="4298150"/>
                <a:gridCol w="4298150"/>
              </a:tblGrid>
              <a:tr h="228600">
                <a:tc>
                  <a:txBody>
                    <a:bodyPr/>
                    <a:lstStyle/>
                    <a:p>
                      <a:pPr indent="0" lvl="0" marL="0" marR="0" rtl="0" algn="l">
                        <a:spcBef>
                          <a:spcPts val="0"/>
                        </a:spcBef>
                        <a:spcAft>
                          <a:spcPts val="0"/>
                        </a:spcAft>
                        <a:buNone/>
                      </a:pPr>
                      <a:r>
                        <a:rPr lang="en-US" sz="1800" u="none" cap="none" strike="noStrike">
                          <a:solidFill>
                            <a:srgbClr val="FF0000"/>
                          </a:solidFill>
                        </a:rPr>
                        <a:t>Class names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u="none" cap="none" strike="noStrike">
                          <a:solidFill>
                            <a:srgbClr val="FF0000"/>
                          </a:solidFill>
                        </a:rPr>
                        <a:t>Objects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u="none" cap="none" strike="noStrike"/>
                        <a:t>Flower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Lilli, Jasmine, Lotus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Book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NoteBook, TextBook, RefBook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Actor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Chiranjeevi, Kamal Hasan, Rajani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Actress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Radha, Anushka, Tamnna, Sneha Ullal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Shirt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T-Shirt, S-Sleve, Glasour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800"/>
                        <a:t>Sweet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Jilebi, Coa, Kalakanda</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21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3) Java final class</a:t>
            </a:r>
            <a:br>
              <a:rPr b="1" lang="en-US"/>
            </a:br>
            <a:endParaRPr/>
          </a:p>
        </p:txBody>
      </p:sp>
      <p:sp>
        <p:nvSpPr>
          <p:cNvPr id="2030" name="Google Shape;2030;p21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you make any class final, you cannot extend it</a:t>
            </a:r>
            <a:endParaRPr/>
          </a:p>
        </p:txBody>
      </p:sp>
      <p:sp>
        <p:nvSpPr>
          <p:cNvPr id="2031" name="Google Shape;2031;p2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32" name="Google Shape;2032;p2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33" name="Google Shape;2033;p2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0">
                                            <p:txEl>
                                              <p:pRg end="0" st="0"/>
                                            </p:txEl>
                                          </p:spTgt>
                                        </p:tgtEl>
                                        <p:attrNameLst>
                                          <p:attrName>style.visibility</p:attrName>
                                        </p:attrNameLst>
                                      </p:cBhvr>
                                      <p:to>
                                        <p:strVal val="visible"/>
                                      </p:to>
                                    </p:set>
                                    <p:anim calcmode="lin" valueType="num">
                                      <p:cBhvr additive="base">
                                        <p:cTn dur="500"/>
                                        <p:tgtEl>
                                          <p:spTgt spid="203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2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2039" name="Google Shape;2039;p21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lang="en-US"/>
              <a:t>final class Bike{</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class Honda1 extends Bike{  </a:t>
            </a:r>
            <a:endParaRPr/>
          </a:p>
          <a:p>
            <a:pPr indent="-342900" lvl="0" marL="342900" rtl="0" algn="l">
              <a:spcBef>
                <a:spcPts val="1000"/>
              </a:spcBef>
              <a:spcAft>
                <a:spcPts val="0"/>
              </a:spcAft>
              <a:buSzPct val="79999"/>
              <a:buChar char="►"/>
            </a:pPr>
            <a:r>
              <a:rPr lang="en-US"/>
              <a:t>  void run(){System.out.println("running safely with 100kmph");}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public static void main(String args[]){  </a:t>
            </a:r>
            <a:endParaRPr/>
          </a:p>
          <a:p>
            <a:pPr indent="-342900" lvl="0" marL="342900" rtl="0" algn="l">
              <a:spcBef>
                <a:spcPts val="1000"/>
              </a:spcBef>
              <a:spcAft>
                <a:spcPts val="0"/>
              </a:spcAft>
              <a:buSzPct val="79999"/>
              <a:buChar char="►"/>
            </a:pPr>
            <a:r>
              <a:rPr lang="en-US"/>
              <a:t>  Honda1 honda= new Honda();  </a:t>
            </a:r>
            <a:endParaRPr/>
          </a:p>
          <a:p>
            <a:pPr indent="-342900" lvl="0" marL="342900" rtl="0" algn="l">
              <a:spcBef>
                <a:spcPts val="1000"/>
              </a:spcBef>
              <a:spcAft>
                <a:spcPts val="0"/>
              </a:spcAft>
              <a:buSzPct val="79999"/>
              <a:buChar char="►"/>
            </a:pPr>
            <a:r>
              <a:rPr lang="en-US"/>
              <a:t>  honda.run();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58318" lvl="0" marL="342900" rtl="0" algn="l">
              <a:spcBef>
                <a:spcPts val="1000"/>
              </a:spcBef>
              <a:spcAft>
                <a:spcPts val="0"/>
              </a:spcAft>
              <a:buSzPct val="79999"/>
              <a:buNone/>
            </a:pPr>
            <a:r>
              <a:t/>
            </a:r>
            <a:endParaRPr/>
          </a:p>
        </p:txBody>
      </p:sp>
      <p:sp>
        <p:nvSpPr>
          <p:cNvPr id="2040" name="Google Shape;2040;p2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41" name="Google Shape;2041;p2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42" name="Google Shape;2042;p2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0" st="0"/>
                                            </p:txEl>
                                          </p:spTgt>
                                        </p:tgtEl>
                                        <p:attrNameLst>
                                          <p:attrName>style.visibility</p:attrName>
                                        </p:attrNameLst>
                                      </p:cBhvr>
                                      <p:to>
                                        <p:strVal val="visible"/>
                                      </p:to>
                                    </p:set>
                                    <p:anim calcmode="lin" valueType="num">
                                      <p:cBhvr additive="base">
                                        <p:cTn dur="500"/>
                                        <p:tgtEl>
                                          <p:spTgt spid="203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1" st="1"/>
                                            </p:txEl>
                                          </p:spTgt>
                                        </p:tgtEl>
                                        <p:attrNameLst>
                                          <p:attrName>style.visibility</p:attrName>
                                        </p:attrNameLst>
                                      </p:cBhvr>
                                      <p:to>
                                        <p:strVal val="visible"/>
                                      </p:to>
                                    </p:set>
                                    <p:anim calcmode="lin" valueType="num">
                                      <p:cBhvr additive="base">
                                        <p:cTn dur="500"/>
                                        <p:tgtEl>
                                          <p:spTgt spid="203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2" st="2"/>
                                            </p:txEl>
                                          </p:spTgt>
                                        </p:tgtEl>
                                        <p:attrNameLst>
                                          <p:attrName>style.visibility</p:attrName>
                                        </p:attrNameLst>
                                      </p:cBhvr>
                                      <p:to>
                                        <p:strVal val="visible"/>
                                      </p:to>
                                    </p:set>
                                    <p:anim calcmode="lin" valueType="num">
                                      <p:cBhvr additive="base">
                                        <p:cTn dur="500"/>
                                        <p:tgtEl>
                                          <p:spTgt spid="203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3" st="3"/>
                                            </p:txEl>
                                          </p:spTgt>
                                        </p:tgtEl>
                                        <p:attrNameLst>
                                          <p:attrName>style.visibility</p:attrName>
                                        </p:attrNameLst>
                                      </p:cBhvr>
                                      <p:to>
                                        <p:strVal val="visible"/>
                                      </p:to>
                                    </p:set>
                                    <p:anim calcmode="lin" valueType="num">
                                      <p:cBhvr additive="base">
                                        <p:cTn dur="500"/>
                                        <p:tgtEl>
                                          <p:spTgt spid="203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4" st="4"/>
                                            </p:txEl>
                                          </p:spTgt>
                                        </p:tgtEl>
                                        <p:attrNameLst>
                                          <p:attrName>style.visibility</p:attrName>
                                        </p:attrNameLst>
                                      </p:cBhvr>
                                      <p:to>
                                        <p:strVal val="visible"/>
                                      </p:to>
                                    </p:set>
                                    <p:anim calcmode="lin" valueType="num">
                                      <p:cBhvr additive="base">
                                        <p:cTn dur="500"/>
                                        <p:tgtEl>
                                          <p:spTgt spid="203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5" st="5"/>
                                            </p:txEl>
                                          </p:spTgt>
                                        </p:tgtEl>
                                        <p:attrNameLst>
                                          <p:attrName>style.visibility</p:attrName>
                                        </p:attrNameLst>
                                      </p:cBhvr>
                                      <p:to>
                                        <p:strVal val="visible"/>
                                      </p:to>
                                    </p:set>
                                    <p:anim calcmode="lin" valueType="num">
                                      <p:cBhvr additive="base">
                                        <p:cTn dur="500"/>
                                        <p:tgtEl>
                                          <p:spTgt spid="203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6" st="6"/>
                                            </p:txEl>
                                          </p:spTgt>
                                        </p:tgtEl>
                                        <p:attrNameLst>
                                          <p:attrName>style.visibility</p:attrName>
                                        </p:attrNameLst>
                                      </p:cBhvr>
                                      <p:to>
                                        <p:strVal val="visible"/>
                                      </p:to>
                                    </p:set>
                                    <p:anim calcmode="lin" valueType="num">
                                      <p:cBhvr additive="base">
                                        <p:cTn dur="500"/>
                                        <p:tgtEl>
                                          <p:spTgt spid="203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7" st="7"/>
                                            </p:txEl>
                                          </p:spTgt>
                                        </p:tgtEl>
                                        <p:attrNameLst>
                                          <p:attrName>style.visibility</p:attrName>
                                        </p:attrNameLst>
                                      </p:cBhvr>
                                      <p:to>
                                        <p:strVal val="visible"/>
                                      </p:to>
                                    </p:set>
                                    <p:anim calcmode="lin" valueType="num">
                                      <p:cBhvr additive="base">
                                        <p:cTn dur="500"/>
                                        <p:tgtEl>
                                          <p:spTgt spid="2039">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8" st="8"/>
                                            </p:txEl>
                                          </p:spTgt>
                                        </p:tgtEl>
                                        <p:attrNameLst>
                                          <p:attrName>style.visibility</p:attrName>
                                        </p:attrNameLst>
                                      </p:cBhvr>
                                      <p:to>
                                        <p:strVal val="visible"/>
                                      </p:to>
                                    </p:set>
                                    <p:anim calcmode="lin" valueType="num">
                                      <p:cBhvr additive="base">
                                        <p:cTn dur="500"/>
                                        <p:tgtEl>
                                          <p:spTgt spid="2039">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9" st="9"/>
                                            </p:txEl>
                                          </p:spTgt>
                                        </p:tgtEl>
                                        <p:attrNameLst>
                                          <p:attrName>style.visibility</p:attrName>
                                        </p:attrNameLst>
                                      </p:cBhvr>
                                      <p:to>
                                        <p:strVal val="visible"/>
                                      </p:to>
                                    </p:set>
                                    <p:anim calcmode="lin" valueType="num">
                                      <p:cBhvr additive="base">
                                        <p:cTn dur="500"/>
                                        <p:tgtEl>
                                          <p:spTgt spid="2039">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10" st="10"/>
                                            </p:txEl>
                                          </p:spTgt>
                                        </p:tgtEl>
                                        <p:attrNameLst>
                                          <p:attrName>style.visibility</p:attrName>
                                        </p:attrNameLst>
                                      </p:cBhvr>
                                      <p:to>
                                        <p:strVal val="visible"/>
                                      </p:to>
                                    </p:set>
                                    <p:anim calcmode="lin" valueType="num">
                                      <p:cBhvr additive="base">
                                        <p:cTn dur="500"/>
                                        <p:tgtEl>
                                          <p:spTgt spid="2039">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9">
                                            <p:txEl>
                                              <p:pRg end="11" st="11"/>
                                            </p:txEl>
                                          </p:spTgt>
                                        </p:tgtEl>
                                        <p:attrNameLst>
                                          <p:attrName>style.visibility</p:attrName>
                                        </p:attrNameLst>
                                      </p:cBhvr>
                                      <p:to>
                                        <p:strVal val="visible"/>
                                      </p:to>
                                    </p:set>
                                    <p:anim calcmode="lin" valueType="num">
                                      <p:cBhvr additive="base">
                                        <p:cTn dur="500"/>
                                        <p:tgtEl>
                                          <p:spTgt spid="2039">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21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2048" name="Google Shape;2048;p21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Compile time error</a:t>
            </a:r>
            <a:endParaRPr/>
          </a:p>
        </p:txBody>
      </p:sp>
      <p:sp>
        <p:nvSpPr>
          <p:cNvPr id="2049" name="Google Shape;2049;p2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50" name="Google Shape;2050;p2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51" name="Google Shape;2051;p2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48">
                                            <p:txEl>
                                              <p:pRg end="0" st="0"/>
                                            </p:txEl>
                                          </p:spTgt>
                                        </p:tgtEl>
                                        <p:attrNameLst>
                                          <p:attrName>style.visibility</p:attrName>
                                        </p:attrNameLst>
                                      </p:cBhvr>
                                      <p:to>
                                        <p:strVal val="visible"/>
                                      </p:to>
                                    </p:set>
                                    <p:anim calcmode="lin" valueType="num">
                                      <p:cBhvr additive="base">
                                        <p:cTn dur="500"/>
                                        <p:tgtEl>
                                          <p:spTgt spid="204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2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***Is final method inherited?</a:t>
            </a:r>
            <a:endParaRPr/>
          </a:p>
        </p:txBody>
      </p:sp>
      <p:sp>
        <p:nvSpPr>
          <p:cNvPr id="2057" name="Google Shape;2057;p21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Yes, But You cannot override it</a:t>
            </a:r>
            <a:endParaRPr/>
          </a:p>
        </p:txBody>
      </p:sp>
      <p:sp>
        <p:nvSpPr>
          <p:cNvPr id="2058" name="Google Shape;2058;p2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59" name="Google Shape;2059;p2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60" name="Google Shape;2060;p2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57">
                                            <p:txEl>
                                              <p:pRg end="0" st="0"/>
                                            </p:txEl>
                                          </p:spTgt>
                                        </p:tgtEl>
                                        <p:attrNameLst>
                                          <p:attrName>style.visibility</p:attrName>
                                        </p:attrNameLst>
                                      </p:cBhvr>
                                      <p:to>
                                        <p:strVal val="visible"/>
                                      </p:to>
                                    </p:set>
                                    <p:anim calcmode="lin" valueType="num">
                                      <p:cBhvr additive="base">
                                        <p:cTn dur="500"/>
                                        <p:tgtEl>
                                          <p:spTgt spid="205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2066" name="Google Shape;2066;p21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class Bike{  </a:t>
            </a:r>
            <a:endParaRPr/>
          </a:p>
          <a:p>
            <a:pPr indent="-342900" lvl="0" marL="342900" rtl="0" algn="l">
              <a:spcBef>
                <a:spcPts val="1000"/>
              </a:spcBef>
              <a:spcAft>
                <a:spcPts val="0"/>
              </a:spcAft>
              <a:buSzPts val="1440"/>
              <a:buChar char="►"/>
            </a:pPr>
            <a:r>
              <a:rPr lang="en-US"/>
              <a:t>  final void run(){System.out.println("running...");}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class Honda extends Bike{  </a:t>
            </a:r>
            <a:endParaRPr/>
          </a:p>
          <a:p>
            <a:pPr indent="-342900" lvl="0" marL="342900" rtl="0" algn="l">
              <a:spcBef>
                <a:spcPts val="1000"/>
              </a:spcBef>
              <a:spcAft>
                <a:spcPts val="0"/>
              </a:spcAft>
              <a:buSzPts val="1440"/>
              <a:buChar char="►"/>
            </a:pPr>
            <a:r>
              <a:rPr lang="en-US"/>
              <a:t>   public static void main(String args[]){  </a:t>
            </a:r>
            <a:endParaRPr/>
          </a:p>
          <a:p>
            <a:pPr indent="-342900" lvl="0" marL="342900" rtl="0" algn="l">
              <a:spcBef>
                <a:spcPts val="1000"/>
              </a:spcBef>
              <a:spcAft>
                <a:spcPts val="0"/>
              </a:spcAft>
              <a:buSzPts val="1440"/>
              <a:buChar char="►"/>
            </a:pPr>
            <a:r>
              <a:rPr lang="en-US"/>
              <a:t>    new Honda().run();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a:t>
            </a:r>
            <a:endParaRPr/>
          </a:p>
          <a:p>
            <a:pPr indent="-251459" lvl="0" marL="342900" rtl="0" algn="l">
              <a:spcBef>
                <a:spcPts val="1000"/>
              </a:spcBef>
              <a:spcAft>
                <a:spcPts val="0"/>
              </a:spcAft>
              <a:buSzPts val="1440"/>
              <a:buNone/>
            </a:pPr>
            <a:r>
              <a:t/>
            </a:r>
            <a:endParaRPr/>
          </a:p>
        </p:txBody>
      </p:sp>
      <p:sp>
        <p:nvSpPr>
          <p:cNvPr id="2067" name="Google Shape;2067;p2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68" name="Google Shape;2068;p2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69" name="Google Shape;2069;p2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6">
                                            <p:txEl>
                                              <p:pRg end="0" st="0"/>
                                            </p:txEl>
                                          </p:spTgt>
                                        </p:tgtEl>
                                        <p:attrNameLst>
                                          <p:attrName>style.visibility</p:attrName>
                                        </p:attrNameLst>
                                      </p:cBhvr>
                                      <p:to>
                                        <p:strVal val="visible"/>
                                      </p:to>
                                    </p:set>
                                    <p:anim calcmode="lin" valueType="num">
                                      <p:cBhvr additive="base">
                                        <p:cTn dur="500"/>
                                        <p:tgtEl>
                                          <p:spTgt spid="206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6">
                                            <p:txEl>
                                              <p:pRg end="1" st="1"/>
                                            </p:txEl>
                                          </p:spTgt>
                                        </p:tgtEl>
                                        <p:attrNameLst>
                                          <p:attrName>style.visibility</p:attrName>
                                        </p:attrNameLst>
                                      </p:cBhvr>
                                      <p:to>
                                        <p:strVal val="visible"/>
                                      </p:to>
                                    </p:set>
                                    <p:anim calcmode="lin" valueType="num">
                                      <p:cBhvr additive="base">
                                        <p:cTn dur="500"/>
                                        <p:tgtEl>
                                          <p:spTgt spid="206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6">
                                            <p:txEl>
                                              <p:pRg end="2" st="2"/>
                                            </p:txEl>
                                          </p:spTgt>
                                        </p:tgtEl>
                                        <p:attrNameLst>
                                          <p:attrName>style.visibility</p:attrName>
                                        </p:attrNameLst>
                                      </p:cBhvr>
                                      <p:to>
                                        <p:strVal val="visible"/>
                                      </p:to>
                                    </p:set>
                                    <p:anim calcmode="lin" valueType="num">
                                      <p:cBhvr additive="base">
                                        <p:cTn dur="500"/>
                                        <p:tgtEl>
                                          <p:spTgt spid="206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6">
                                            <p:txEl>
                                              <p:pRg end="3" st="3"/>
                                            </p:txEl>
                                          </p:spTgt>
                                        </p:tgtEl>
                                        <p:attrNameLst>
                                          <p:attrName>style.visibility</p:attrName>
                                        </p:attrNameLst>
                                      </p:cBhvr>
                                      <p:to>
                                        <p:strVal val="visible"/>
                                      </p:to>
                                    </p:set>
                                    <p:anim calcmode="lin" valueType="num">
                                      <p:cBhvr additive="base">
                                        <p:cTn dur="500"/>
                                        <p:tgtEl>
                                          <p:spTgt spid="206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6">
                                            <p:txEl>
                                              <p:pRg end="4" st="4"/>
                                            </p:txEl>
                                          </p:spTgt>
                                        </p:tgtEl>
                                        <p:attrNameLst>
                                          <p:attrName>style.visibility</p:attrName>
                                        </p:attrNameLst>
                                      </p:cBhvr>
                                      <p:to>
                                        <p:strVal val="visible"/>
                                      </p:to>
                                    </p:set>
                                    <p:anim calcmode="lin" valueType="num">
                                      <p:cBhvr additive="base">
                                        <p:cTn dur="500"/>
                                        <p:tgtEl>
                                          <p:spTgt spid="206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6">
                                            <p:txEl>
                                              <p:pRg end="5" st="5"/>
                                            </p:txEl>
                                          </p:spTgt>
                                        </p:tgtEl>
                                        <p:attrNameLst>
                                          <p:attrName>style.visibility</p:attrName>
                                        </p:attrNameLst>
                                      </p:cBhvr>
                                      <p:to>
                                        <p:strVal val="visible"/>
                                      </p:to>
                                    </p:set>
                                    <p:anim calcmode="lin" valueType="num">
                                      <p:cBhvr additive="base">
                                        <p:cTn dur="500"/>
                                        <p:tgtEl>
                                          <p:spTgt spid="2066">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6">
                                            <p:txEl>
                                              <p:pRg end="6" st="6"/>
                                            </p:txEl>
                                          </p:spTgt>
                                        </p:tgtEl>
                                        <p:attrNameLst>
                                          <p:attrName>style.visibility</p:attrName>
                                        </p:attrNameLst>
                                      </p:cBhvr>
                                      <p:to>
                                        <p:strVal val="visible"/>
                                      </p:to>
                                    </p:set>
                                    <p:anim calcmode="lin" valueType="num">
                                      <p:cBhvr additive="base">
                                        <p:cTn dur="500"/>
                                        <p:tgtEl>
                                          <p:spTgt spid="2066">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6">
                                            <p:txEl>
                                              <p:pRg end="7" st="7"/>
                                            </p:txEl>
                                          </p:spTgt>
                                        </p:tgtEl>
                                        <p:attrNameLst>
                                          <p:attrName>style.visibility</p:attrName>
                                        </p:attrNameLst>
                                      </p:cBhvr>
                                      <p:to>
                                        <p:strVal val="visible"/>
                                      </p:to>
                                    </p:set>
                                    <p:anim calcmode="lin" valueType="num">
                                      <p:cBhvr additive="base">
                                        <p:cTn dur="500"/>
                                        <p:tgtEl>
                                          <p:spTgt spid="2066">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6">
                                            <p:txEl>
                                              <p:pRg end="8" st="8"/>
                                            </p:txEl>
                                          </p:spTgt>
                                        </p:tgtEl>
                                        <p:attrNameLst>
                                          <p:attrName>style.visibility</p:attrName>
                                        </p:attrNameLst>
                                      </p:cBhvr>
                                      <p:to>
                                        <p:strVal val="visible"/>
                                      </p:to>
                                    </p:set>
                                    <p:anim calcmode="lin" valueType="num">
                                      <p:cBhvr additive="base">
                                        <p:cTn dur="500"/>
                                        <p:tgtEl>
                                          <p:spTgt spid="2066">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2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2075" name="Google Shape;2075;p21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Running……</a:t>
            </a:r>
            <a:endParaRPr/>
          </a:p>
        </p:txBody>
      </p:sp>
      <p:sp>
        <p:nvSpPr>
          <p:cNvPr id="2076" name="Google Shape;2076;p2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77" name="Google Shape;2077;p2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78" name="Google Shape;2078;p2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75">
                                            <p:txEl>
                                              <p:pRg end="0" st="0"/>
                                            </p:txEl>
                                          </p:spTgt>
                                        </p:tgtEl>
                                        <p:attrNameLst>
                                          <p:attrName>style.visibility</p:attrName>
                                        </p:attrNameLst>
                                      </p:cBhvr>
                                      <p:to>
                                        <p:strVal val="visible"/>
                                      </p:to>
                                    </p:set>
                                    <p:anim calcmode="lin" valueType="num">
                                      <p:cBhvr additive="base">
                                        <p:cTn dur="500"/>
                                        <p:tgtEl>
                                          <p:spTgt spid="207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What is blank or uninitialized final variable?</a:t>
            </a:r>
            <a:endParaRPr/>
          </a:p>
        </p:txBody>
      </p:sp>
      <p:sp>
        <p:nvSpPr>
          <p:cNvPr id="2084" name="Google Shape;2084;p21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final variable that is not initialized at the time of declaration is known as blank final variable.</a:t>
            </a:r>
            <a:endParaRPr/>
          </a:p>
          <a:p>
            <a:pPr indent="-342900" lvl="0" marL="342900" rtl="0" algn="l">
              <a:spcBef>
                <a:spcPts val="1000"/>
              </a:spcBef>
              <a:spcAft>
                <a:spcPts val="0"/>
              </a:spcAft>
              <a:buSzPts val="1440"/>
              <a:buChar char="►"/>
            </a:pPr>
            <a:r>
              <a:rPr lang="en-US"/>
              <a:t>If you want to create a variable that is initialized at the time of creating object and once initialized may not be changed, it is useful. For example PAN CARD number of an employee. </a:t>
            </a:r>
            <a:endParaRPr/>
          </a:p>
          <a:p>
            <a:pPr indent="-342900" lvl="0" marL="342900" rtl="0" algn="l">
              <a:spcBef>
                <a:spcPts val="1000"/>
              </a:spcBef>
              <a:spcAft>
                <a:spcPts val="0"/>
              </a:spcAft>
              <a:buSzPts val="1440"/>
              <a:buChar char="►"/>
            </a:pPr>
            <a:r>
              <a:rPr lang="en-US"/>
              <a:t>It can be initialized only in constructor or in block.</a:t>
            </a:r>
            <a:endParaRPr/>
          </a:p>
        </p:txBody>
      </p:sp>
      <p:sp>
        <p:nvSpPr>
          <p:cNvPr id="2085" name="Google Shape;2085;p2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86" name="Google Shape;2086;p2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87" name="Google Shape;2087;p2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84">
                                            <p:txEl>
                                              <p:pRg end="0" st="0"/>
                                            </p:txEl>
                                          </p:spTgt>
                                        </p:tgtEl>
                                        <p:attrNameLst>
                                          <p:attrName>style.visibility</p:attrName>
                                        </p:attrNameLst>
                                      </p:cBhvr>
                                      <p:to>
                                        <p:strVal val="visible"/>
                                      </p:to>
                                    </p:set>
                                    <p:anim calcmode="lin" valueType="num">
                                      <p:cBhvr additive="base">
                                        <p:cTn dur="500"/>
                                        <p:tgtEl>
                                          <p:spTgt spid="208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84">
                                            <p:txEl>
                                              <p:pRg end="1" st="1"/>
                                            </p:txEl>
                                          </p:spTgt>
                                        </p:tgtEl>
                                        <p:attrNameLst>
                                          <p:attrName>style.visibility</p:attrName>
                                        </p:attrNameLst>
                                      </p:cBhvr>
                                      <p:to>
                                        <p:strVal val="visible"/>
                                      </p:to>
                                    </p:set>
                                    <p:anim calcmode="lin" valueType="num">
                                      <p:cBhvr additive="base">
                                        <p:cTn dur="500"/>
                                        <p:tgtEl>
                                          <p:spTgt spid="208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84">
                                            <p:txEl>
                                              <p:pRg end="2" st="2"/>
                                            </p:txEl>
                                          </p:spTgt>
                                        </p:tgtEl>
                                        <p:attrNameLst>
                                          <p:attrName>style.visibility</p:attrName>
                                        </p:attrNameLst>
                                      </p:cBhvr>
                                      <p:to>
                                        <p:strVal val="visible"/>
                                      </p:to>
                                    </p:set>
                                    <p:anim calcmode="lin" valueType="num">
                                      <p:cBhvr additive="base">
                                        <p:cTn dur="500"/>
                                        <p:tgtEl>
                                          <p:spTgt spid="208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2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blank and static final variables</a:t>
            </a:r>
            <a:endParaRPr/>
          </a:p>
        </p:txBody>
      </p:sp>
      <p:sp>
        <p:nvSpPr>
          <p:cNvPr id="2093" name="Google Shape;2093;p21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lang="en-US"/>
              <a:t>final int PI;  //blank final variable</a:t>
            </a:r>
            <a:endParaRPr/>
          </a:p>
          <a:p>
            <a:pPr indent="-258318"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lang="en-US"/>
              <a:t>constructor(){</a:t>
            </a:r>
            <a:endParaRPr/>
          </a:p>
          <a:p>
            <a:pPr indent="-342900" lvl="0" marL="342900" rtl="0" algn="l">
              <a:spcBef>
                <a:spcPts val="1000"/>
              </a:spcBef>
              <a:spcAft>
                <a:spcPts val="0"/>
              </a:spcAft>
              <a:buSzPct val="79999"/>
              <a:buChar char="►"/>
            </a:pPr>
            <a:r>
              <a:rPr lang="en-US"/>
              <a:t>	PI = 3.14;</a:t>
            </a:r>
            <a:endParaRPr/>
          </a:p>
          <a:p>
            <a:pPr indent="-258318"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lang="en-US"/>
              <a:t>}</a:t>
            </a:r>
            <a:endParaRPr/>
          </a:p>
          <a:p>
            <a:pPr indent="-258318"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lang="en-US"/>
              <a:t>final static int PI; //static blank final variable</a:t>
            </a:r>
            <a:endParaRPr/>
          </a:p>
          <a:p>
            <a:pPr indent="-342900" lvl="0" marL="342900" rtl="0" algn="l">
              <a:spcBef>
                <a:spcPts val="1000"/>
              </a:spcBef>
              <a:spcAft>
                <a:spcPts val="0"/>
              </a:spcAft>
              <a:buSzPct val="79999"/>
              <a:buChar char="►"/>
            </a:pPr>
            <a:r>
              <a:rPr lang="en-US"/>
              <a:t>static{</a:t>
            </a:r>
            <a:endParaRPr/>
          </a:p>
          <a:p>
            <a:pPr indent="-342900" lvl="0" marL="342900" rtl="0" algn="l">
              <a:spcBef>
                <a:spcPts val="1000"/>
              </a:spcBef>
              <a:spcAft>
                <a:spcPts val="0"/>
              </a:spcAft>
              <a:buSzPct val="79999"/>
              <a:buChar char="►"/>
            </a:pPr>
            <a:r>
              <a:rPr lang="en-US"/>
              <a:t>	PI = 3.14;</a:t>
            </a:r>
            <a:endParaRPr/>
          </a:p>
          <a:p>
            <a:pPr indent="-342900" lvl="0" marL="342900" rtl="0" algn="l">
              <a:spcBef>
                <a:spcPts val="1000"/>
              </a:spcBef>
              <a:spcAft>
                <a:spcPts val="0"/>
              </a:spcAft>
              <a:buSzPct val="79999"/>
              <a:buChar char="►"/>
            </a:pPr>
            <a:r>
              <a:rPr lang="en-US"/>
              <a:t>}</a:t>
            </a:r>
            <a:endParaRPr/>
          </a:p>
          <a:p>
            <a:pPr indent="-258318" lvl="0" marL="342900" rtl="0" algn="l">
              <a:spcBef>
                <a:spcPts val="1000"/>
              </a:spcBef>
              <a:spcAft>
                <a:spcPts val="0"/>
              </a:spcAft>
              <a:buSzPct val="79999"/>
              <a:buNone/>
            </a:pPr>
            <a:r>
              <a:t/>
            </a:r>
            <a:endParaRPr/>
          </a:p>
          <a:p>
            <a:pPr indent="-258318" lvl="0" marL="342900" rtl="0" algn="l">
              <a:spcBef>
                <a:spcPts val="1000"/>
              </a:spcBef>
              <a:spcAft>
                <a:spcPts val="0"/>
              </a:spcAft>
              <a:buSzPct val="79999"/>
              <a:buNone/>
            </a:pPr>
            <a:r>
              <a:t/>
            </a:r>
            <a:endParaRPr/>
          </a:p>
        </p:txBody>
      </p:sp>
      <p:sp>
        <p:nvSpPr>
          <p:cNvPr id="2094" name="Google Shape;2094;p2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95" name="Google Shape;2095;p2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96" name="Google Shape;2096;p2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22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blank final variable</a:t>
            </a:r>
            <a:endParaRPr/>
          </a:p>
        </p:txBody>
      </p:sp>
      <p:sp>
        <p:nvSpPr>
          <p:cNvPr id="2102" name="Google Shape;2102;p22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class Student {</a:t>
            </a:r>
            <a:endParaRPr/>
          </a:p>
          <a:p>
            <a:pPr indent="-342900" lvl="0" marL="342900" rtl="0" algn="l">
              <a:spcBef>
                <a:spcPts val="1000"/>
              </a:spcBef>
              <a:spcAft>
                <a:spcPts val="0"/>
              </a:spcAft>
              <a:buSzPts val="1440"/>
              <a:buChar char="►"/>
            </a:pPr>
            <a:r>
              <a:rPr b="1" lang="en-US"/>
              <a:t>int id;</a:t>
            </a:r>
            <a:endParaRPr/>
          </a:p>
          <a:p>
            <a:pPr indent="-342900" lvl="0" marL="342900" rtl="0" algn="l">
              <a:spcBef>
                <a:spcPts val="1000"/>
              </a:spcBef>
              <a:spcAft>
                <a:spcPts val="0"/>
              </a:spcAft>
              <a:buSzPts val="1440"/>
              <a:buChar char="►"/>
            </a:pPr>
            <a:r>
              <a:rPr lang="en-US"/>
              <a:t>String name;</a:t>
            </a:r>
            <a:endParaRPr/>
          </a:p>
          <a:p>
            <a:pPr indent="-342900" lvl="0" marL="342900" rtl="0" algn="l">
              <a:spcBef>
                <a:spcPts val="1000"/>
              </a:spcBef>
              <a:spcAft>
                <a:spcPts val="0"/>
              </a:spcAft>
              <a:buSzPts val="1440"/>
              <a:buChar char="►"/>
            </a:pPr>
            <a:r>
              <a:rPr b="1" lang="en-US"/>
              <a:t>final String PAN_CARD_NUMBER;</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a:t>
            </a:r>
            <a:endParaRPr/>
          </a:p>
        </p:txBody>
      </p:sp>
      <p:sp>
        <p:nvSpPr>
          <p:cNvPr id="2103" name="Google Shape;2103;p2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04" name="Google Shape;2104;p2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05" name="Google Shape;2105;p2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2">
                                            <p:txEl>
                                              <p:pRg end="0" st="0"/>
                                            </p:txEl>
                                          </p:spTgt>
                                        </p:tgtEl>
                                        <p:attrNameLst>
                                          <p:attrName>style.visibility</p:attrName>
                                        </p:attrNameLst>
                                      </p:cBhvr>
                                      <p:to>
                                        <p:strVal val="visible"/>
                                      </p:to>
                                    </p:set>
                                    <p:anim calcmode="lin" valueType="num">
                                      <p:cBhvr additive="base">
                                        <p:cTn dur="500"/>
                                        <p:tgtEl>
                                          <p:spTgt spid="210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2">
                                            <p:txEl>
                                              <p:pRg end="1" st="1"/>
                                            </p:txEl>
                                          </p:spTgt>
                                        </p:tgtEl>
                                        <p:attrNameLst>
                                          <p:attrName>style.visibility</p:attrName>
                                        </p:attrNameLst>
                                      </p:cBhvr>
                                      <p:to>
                                        <p:strVal val="visible"/>
                                      </p:to>
                                    </p:set>
                                    <p:anim calcmode="lin" valueType="num">
                                      <p:cBhvr additive="base">
                                        <p:cTn dur="500"/>
                                        <p:tgtEl>
                                          <p:spTgt spid="210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2">
                                            <p:txEl>
                                              <p:pRg end="2" st="2"/>
                                            </p:txEl>
                                          </p:spTgt>
                                        </p:tgtEl>
                                        <p:attrNameLst>
                                          <p:attrName>style.visibility</p:attrName>
                                        </p:attrNameLst>
                                      </p:cBhvr>
                                      <p:to>
                                        <p:strVal val="visible"/>
                                      </p:to>
                                    </p:set>
                                    <p:anim calcmode="lin" valueType="num">
                                      <p:cBhvr additive="base">
                                        <p:cTn dur="500"/>
                                        <p:tgtEl>
                                          <p:spTgt spid="210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2">
                                            <p:txEl>
                                              <p:pRg end="3" st="3"/>
                                            </p:txEl>
                                          </p:spTgt>
                                        </p:tgtEl>
                                        <p:attrNameLst>
                                          <p:attrName>style.visibility</p:attrName>
                                        </p:attrNameLst>
                                      </p:cBhvr>
                                      <p:to>
                                        <p:strVal val="visible"/>
                                      </p:to>
                                    </p:set>
                                    <p:anim calcmode="lin" valueType="num">
                                      <p:cBhvr additive="base">
                                        <p:cTn dur="500"/>
                                        <p:tgtEl>
                                          <p:spTgt spid="210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2">
                                            <p:txEl>
                                              <p:pRg end="4" st="4"/>
                                            </p:txEl>
                                          </p:spTgt>
                                        </p:tgtEl>
                                        <p:attrNameLst>
                                          <p:attrName>style.visibility</p:attrName>
                                        </p:attrNameLst>
                                      </p:cBhvr>
                                      <p:to>
                                        <p:strVal val="visible"/>
                                      </p:to>
                                    </p:set>
                                    <p:anim calcmode="lin" valueType="num">
                                      <p:cBhvr additive="base">
                                        <p:cTn dur="500"/>
                                        <p:tgtEl>
                                          <p:spTgt spid="210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2">
                                            <p:txEl>
                                              <p:pRg end="5" st="5"/>
                                            </p:txEl>
                                          </p:spTgt>
                                        </p:tgtEl>
                                        <p:attrNameLst>
                                          <p:attrName>style.visibility</p:attrName>
                                        </p:attrNameLst>
                                      </p:cBhvr>
                                      <p:to>
                                        <p:strVal val="visible"/>
                                      </p:to>
                                    </p:set>
                                    <p:anim calcmode="lin" valueType="num">
                                      <p:cBhvr additive="base">
                                        <p:cTn dur="500"/>
                                        <p:tgtEl>
                                          <p:spTgt spid="210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22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Can we initialize blank final variable?</a:t>
            </a:r>
            <a:br>
              <a:rPr b="1" lang="en-US"/>
            </a:br>
            <a:endParaRPr/>
          </a:p>
        </p:txBody>
      </p:sp>
      <p:sp>
        <p:nvSpPr>
          <p:cNvPr id="2111" name="Google Shape;2111;p22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Yes, but only in constructor or instance block</a:t>
            </a:r>
            <a:endParaRPr/>
          </a:p>
        </p:txBody>
      </p:sp>
      <p:sp>
        <p:nvSpPr>
          <p:cNvPr id="2112" name="Google Shape;2112;p2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13" name="Google Shape;2113;p2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14" name="Google Shape;2114;p2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11">
                                            <p:txEl>
                                              <p:pRg end="0" st="0"/>
                                            </p:txEl>
                                          </p:spTgt>
                                        </p:tgtEl>
                                        <p:attrNameLst>
                                          <p:attrName>style.visibility</p:attrName>
                                        </p:attrNameLst>
                                      </p:cBhvr>
                                      <p:to>
                                        <p:strVal val="visible"/>
                                      </p:to>
                                    </p:set>
                                    <p:anim calcmode="lin" valueType="num">
                                      <p:cBhvr additive="base">
                                        <p:cTn dur="500"/>
                                        <p:tgtEl>
                                          <p:spTgt spid="211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 class in java can contain:</a:t>
            </a:r>
            <a:endParaRPr/>
          </a:p>
        </p:txBody>
      </p:sp>
      <p:sp>
        <p:nvSpPr>
          <p:cNvPr id="340" name="Google Shape;340;p2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fields</a:t>
            </a:r>
            <a:endParaRPr/>
          </a:p>
          <a:p>
            <a:pPr indent="-342900" lvl="0" marL="342900" rtl="0" algn="l">
              <a:spcBef>
                <a:spcPts val="1000"/>
              </a:spcBef>
              <a:spcAft>
                <a:spcPts val="0"/>
              </a:spcAft>
              <a:buSzPts val="1440"/>
              <a:buChar char="►"/>
            </a:pPr>
            <a:r>
              <a:rPr b="1" lang="en-US"/>
              <a:t>methods</a:t>
            </a:r>
            <a:endParaRPr/>
          </a:p>
          <a:p>
            <a:pPr indent="-342900" lvl="0" marL="342900" rtl="0" algn="l">
              <a:spcBef>
                <a:spcPts val="1000"/>
              </a:spcBef>
              <a:spcAft>
                <a:spcPts val="0"/>
              </a:spcAft>
              <a:buSzPts val="1440"/>
              <a:buChar char="►"/>
            </a:pPr>
            <a:r>
              <a:rPr b="1" lang="en-US"/>
              <a:t>constructors</a:t>
            </a:r>
            <a:endParaRPr/>
          </a:p>
          <a:p>
            <a:pPr indent="-342900" lvl="0" marL="342900" rtl="0" algn="l">
              <a:spcBef>
                <a:spcPts val="1000"/>
              </a:spcBef>
              <a:spcAft>
                <a:spcPts val="0"/>
              </a:spcAft>
              <a:buSzPts val="1440"/>
              <a:buChar char="►"/>
            </a:pPr>
            <a:r>
              <a:rPr b="1" lang="en-US"/>
              <a:t>blocks</a:t>
            </a:r>
            <a:endParaRPr/>
          </a:p>
          <a:p>
            <a:pPr indent="-342900" lvl="0" marL="342900" rtl="0" algn="l">
              <a:spcBef>
                <a:spcPts val="1000"/>
              </a:spcBef>
              <a:spcAft>
                <a:spcPts val="0"/>
              </a:spcAft>
              <a:buSzPts val="1440"/>
              <a:buChar char="►"/>
            </a:pPr>
            <a:r>
              <a:rPr b="1" lang="en-US"/>
              <a:t>classes and interfaces</a:t>
            </a:r>
            <a:endParaRPr/>
          </a:p>
          <a:p>
            <a:pPr indent="-251459" lvl="0" marL="342900" rtl="0" algn="l">
              <a:spcBef>
                <a:spcPts val="1000"/>
              </a:spcBef>
              <a:spcAft>
                <a:spcPts val="0"/>
              </a:spcAft>
              <a:buSzPts val="1440"/>
              <a:buNone/>
            </a:pPr>
            <a:r>
              <a:t/>
            </a:r>
            <a:endParaRPr/>
          </a:p>
        </p:txBody>
      </p:sp>
      <p:sp>
        <p:nvSpPr>
          <p:cNvPr id="341" name="Google Shape;341;p2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42" name="Google Shape;342;p2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43" name="Google Shape;343;p2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2120" name="Google Shape;2120;p22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79999"/>
              <a:buChar char="►"/>
            </a:pPr>
            <a:r>
              <a:rPr b="1" lang="en-US"/>
              <a:t>class Bike {</a:t>
            </a:r>
            <a:endParaRPr/>
          </a:p>
          <a:p>
            <a:pPr indent="-342900" lvl="0" marL="342900" rtl="0" algn="l">
              <a:spcBef>
                <a:spcPts val="1000"/>
              </a:spcBef>
              <a:spcAft>
                <a:spcPts val="0"/>
              </a:spcAft>
              <a:buSzPct val="79999"/>
              <a:buChar char="►"/>
            </a:pPr>
            <a:r>
              <a:rPr b="1" lang="en-US"/>
              <a:t>final int speedlimit;// blank final variable</a:t>
            </a:r>
            <a:endParaRPr/>
          </a:p>
          <a:p>
            <a:pPr indent="-265176"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lang="en-US"/>
              <a:t>Bike() {</a:t>
            </a:r>
            <a:endParaRPr/>
          </a:p>
          <a:p>
            <a:pPr indent="-342900" lvl="0" marL="342900" rtl="0" algn="l">
              <a:spcBef>
                <a:spcPts val="1000"/>
              </a:spcBef>
              <a:spcAft>
                <a:spcPts val="0"/>
              </a:spcAft>
              <a:buSzPct val="79999"/>
              <a:buChar char="►"/>
            </a:pPr>
            <a:r>
              <a:rPr lang="en-US"/>
              <a:t>speedlimit = 70; //initialized inside constructor</a:t>
            </a:r>
            <a:endParaRPr/>
          </a:p>
          <a:p>
            <a:pPr indent="-342900" lvl="0" marL="342900" rtl="0" algn="l">
              <a:spcBef>
                <a:spcPts val="1000"/>
              </a:spcBef>
              <a:spcAft>
                <a:spcPts val="0"/>
              </a:spcAft>
              <a:buSzPct val="79999"/>
              <a:buChar char="►"/>
            </a:pPr>
            <a:r>
              <a:rPr lang="en-US"/>
              <a:t>System.</a:t>
            </a:r>
            <a:r>
              <a:rPr i="1" lang="en-US"/>
              <a:t>out.println(speedlimit);</a:t>
            </a:r>
            <a:endParaRPr/>
          </a:p>
          <a:p>
            <a:pPr indent="-342900" lvl="0" marL="342900" rtl="0" algn="l">
              <a:spcBef>
                <a:spcPts val="1000"/>
              </a:spcBef>
              <a:spcAft>
                <a:spcPts val="0"/>
              </a:spcAft>
              <a:buSzPct val="79999"/>
              <a:buChar char="►"/>
            </a:pPr>
            <a:r>
              <a:rPr lang="en-US"/>
              <a:t>}</a:t>
            </a:r>
            <a:endParaRPr/>
          </a:p>
          <a:p>
            <a:pPr indent="-265176"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b="1" lang="en-US"/>
              <a:t>public static void main(String args[]) {</a:t>
            </a:r>
            <a:endParaRPr/>
          </a:p>
          <a:p>
            <a:pPr indent="-342900" lvl="0" marL="342900" rtl="0" algn="l">
              <a:spcBef>
                <a:spcPts val="1000"/>
              </a:spcBef>
              <a:spcAft>
                <a:spcPts val="0"/>
              </a:spcAft>
              <a:buSzPct val="79999"/>
              <a:buChar char="►"/>
            </a:pPr>
            <a:r>
              <a:rPr b="1" lang="en-US"/>
              <a:t>new Bike10();</a:t>
            </a:r>
            <a:endParaRPr/>
          </a:p>
          <a:p>
            <a:pPr indent="-342900" lvl="0" marL="342900" rtl="0" algn="l">
              <a:spcBef>
                <a:spcPts val="1000"/>
              </a:spcBef>
              <a:spcAft>
                <a:spcPts val="0"/>
              </a:spcAft>
              <a:buSzPct val="79999"/>
              <a:buChar char="►"/>
            </a:pPr>
            <a:r>
              <a:rPr lang="en-US"/>
              <a:t>}</a:t>
            </a:r>
            <a:endParaRPr/>
          </a:p>
          <a:p>
            <a:pPr indent="-342900" lvl="0" marL="342900" rtl="0" algn="l">
              <a:spcBef>
                <a:spcPts val="1000"/>
              </a:spcBef>
              <a:spcAft>
                <a:spcPts val="0"/>
              </a:spcAft>
              <a:buSzPct val="79999"/>
              <a:buChar char="►"/>
            </a:pPr>
            <a:r>
              <a:rPr lang="en-US"/>
              <a:t>}</a:t>
            </a:r>
            <a:endParaRPr/>
          </a:p>
        </p:txBody>
      </p:sp>
      <p:sp>
        <p:nvSpPr>
          <p:cNvPr id="2121" name="Google Shape;2121;p2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22" name="Google Shape;2122;p2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23" name="Google Shape;2123;p2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0" st="0"/>
                                            </p:txEl>
                                          </p:spTgt>
                                        </p:tgtEl>
                                        <p:attrNameLst>
                                          <p:attrName>style.visibility</p:attrName>
                                        </p:attrNameLst>
                                      </p:cBhvr>
                                      <p:to>
                                        <p:strVal val="visible"/>
                                      </p:to>
                                    </p:set>
                                    <p:anim calcmode="lin" valueType="num">
                                      <p:cBhvr additive="base">
                                        <p:cTn dur="500"/>
                                        <p:tgtEl>
                                          <p:spTgt spid="212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1" st="1"/>
                                            </p:txEl>
                                          </p:spTgt>
                                        </p:tgtEl>
                                        <p:attrNameLst>
                                          <p:attrName>style.visibility</p:attrName>
                                        </p:attrNameLst>
                                      </p:cBhvr>
                                      <p:to>
                                        <p:strVal val="visible"/>
                                      </p:to>
                                    </p:set>
                                    <p:anim calcmode="lin" valueType="num">
                                      <p:cBhvr additive="base">
                                        <p:cTn dur="500"/>
                                        <p:tgtEl>
                                          <p:spTgt spid="212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2" st="2"/>
                                            </p:txEl>
                                          </p:spTgt>
                                        </p:tgtEl>
                                        <p:attrNameLst>
                                          <p:attrName>style.visibility</p:attrName>
                                        </p:attrNameLst>
                                      </p:cBhvr>
                                      <p:to>
                                        <p:strVal val="visible"/>
                                      </p:to>
                                    </p:set>
                                    <p:anim calcmode="lin" valueType="num">
                                      <p:cBhvr additive="base">
                                        <p:cTn dur="500"/>
                                        <p:tgtEl>
                                          <p:spTgt spid="212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3" st="3"/>
                                            </p:txEl>
                                          </p:spTgt>
                                        </p:tgtEl>
                                        <p:attrNameLst>
                                          <p:attrName>style.visibility</p:attrName>
                                        </p:attrNameLst>
                                      </p:cBhvr>
                                      <p:to>
                                        <p:strVal val="visible"/>
                                      </p:to>
                                    </p:set>
                                    <p:anim calcmode="lin" valueType="num">
                                      <p:cBhvr additive="base">
                                        <p:cTn dur="500"/>
                                        <p:tgtEl>
                                          <p:spTgt spid="212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4" st="4"/>
                                            </p:txEl>
                                          </p:spTgt>
                                        </p:tgtEl>
                                        <p:attrNameLst>
                                          <p:attrName>style.visibility</p:attrName>
                                        </p:attrNameLst>
                                      </p:cBhvr>
                                      <p:to>
                                        <p:strVal val="visible"/>
                                      </p:to>
                                    </p:set>
                                    <p:anim calcmode="lin" valueType="num">
                                      <p:cBhvr additive="base">
                                        <p:cTn dur="500"/>
                                        <p:tgtEl>
                                          <p:spTgt spid="212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5" st="5"/>
                                            </p:txEl>
                                          </p:spTgt>
                                        </p:tgtEl>
                                        <p:attrNameLst>
                                          <p:attrName>style.visibility</p:attrName>
                                        </p:attrNameLst>
                                      </p:cBhvr>
                                      <p:to>
                                        <p:strVal val="visible"/>
                                      </p:to>
                                    </p:set>
                                    <p:anim calcmode="lin" valueType="num">
                                      <p:cBhvr additive="base">
                                        <p:cTn dur="500"/>
                                        <p:tgtEl>
                                          <p:spTgt spid="212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6" st="6"/>
                                            </p:txEl>
                                          </p:spTgt>
                                        </p:tgtEl>
                                        <p:attrNameLst>
                                          <p:attrName>style.visibility</p:attrName>
                                        </p:attrNameLst>
                                      </p:cBhvr>
                                      <p:to>
                                        <p:strVal val="visible"/>
                                      </p:to>
                                    </p:set>
                                    <p:anim calcmode="lin" valueType="num">
                                      <p:cBhvr additive="base">
                                        <p:cTn dur="500"/>
                                        <p:tgtEl>
                                          <p:spTgt spid="212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7" st="7"/>
                                            </p:txEl>
                                          </p:spTgt>
                                        </p:tgtEl>
                                        <p:attrNameLst>
                                          <p:attrName>style.visibility</p:attrName>
                                        </p:attrNameLst>
                                      </p:cBhvr>
                                      <p:to>
                                        <p:strVal val="visible"/>
                                      </p:to>
                                    </p:set>
                                    <p:anim calcmode="lin" valueType="num">
                                      <p:cBhvr additive="base">
                                        <p:cTn dur="500"/>
                                        <p:tgtEl>
                                          <p:spTgt spid="2120">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8" st="8"/>
                                            </p:txEl>
                                          </p:spTgt>
                                        </p:tgtEl>
                                        <p:attrNameLst>
                                          <p:attrName>style.visibility</p:attrName>
                                        </p:attrNameLst>
                                      </p:cBhvr>
                                      <p:to>
                                        <p:strVal val="visible"/>
                                      </p:to>
                                    </p:set>
                                    <p:anim calcmode="lin" valueType="num">
                                      <p:cBhvr additive="base">
                                        <p:cTn dur="500"/>
                                        <p:tgtEl>
                                          <p:spTgt spid="2120">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9" st="9"/>
                                            </p:txEl>
                                          </p:spTgt>
                                        </p:tgtEl>
                                        <p:attrNameLst>
                                          <p:attrName>style.visibility</p:attrName>
                                        </p:attrNameLst>
                                      </p:cBhvr>
                                      <p:to>
                                        <p:strVal val="visible"/>
                                      </p:to>
                                    </p:set>
                                    <p:anim calcmode="lin" valueType="num">
                                      <p:cBhvr additive="base">
                                        <p:cTn dur="500"/>
                                        <p:tgtEl>
                                          <p:spTgt spid="2120">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10" st="10"/>
                                            </p:txEl>
                                          </p:spTgt>
                                        </p:tgtEl>
                                        <p:attrNameLst>
                                          <p:attrName>style.visibility</p:attrName>
                                        </p:attrNameLst>
                                      </p:cBhvr>
                                      <p:to>
                                        <p:strVal val="visible"/>
                                      </p:to>
                                    </p:set>
                                    <p:anim calcmode="lin" valueType="num">
                                      <p:cBhvr additive="base">
                                        <p:cTn dur="500"/>
                                        <p:tgtEl>
                                          <p:spTgt spid="2120">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0">
                                            <p:txEl>
                                              <p:pRg end="11" st="11"/>
                                            </p:txEl>
                                          </p:spTgt>
                                        </p:tgtEl>
                                        <p:attrNameLst>
                                          <p:attrName>style.visibility</p:attrName>
                                        </p:attrNameLst>
                                      </p:cBhvr>
                                      <p:to>
                                        <p:strVal val="visible"/>
                                      </p:to>
                                    </p:set>
                                    <p:anim calcmode="lin" valueType="num">
                                      <p:cBhvr additive="base">
                                        <p:cTn dur="500"/>
                                        <p:tgtEl>
                                          <p:spTgt spid="2120">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22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static blank final variable</a:t>
            </a:r>
            <a:br>
              <a:rPr b="1" lang="en-US"/>
            </a:br>
            <a:endParaRPr/>
          </a:p>
        </p:txBody>
      </p:sp>
      <p:sp>
        <p:nvSpPr>
          <p:cNvPr id="2129" name="Google Shape;2129;p22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static final variable that is not initialized at the time of declaration is known as static blank final variable.</a:t>
            </a:r>
            <a:endParaRPr/>
          </a:p>
          <a:p>
            <a:pPr indent="-342900" lvl="0" marL="342900" rtl="0" algn="l">
              <a:spcBef>
                <a:spcPts val="1000"/>
              </a:spcBef>
              <a:spcAft>
                <a:spcPts val="0"/>
              </a:spcAft>
              <a:buSzPts val="1440"/>
              <a:buChar char="►"/>
            </a:pPr>
            <a:r>
              <a:rPr lang="en-US">
                <a:solidFill>
                  <a:srgbClr val="FF0000"/>
                </a:solidFill>
              </a:rPr>
              <a:t>It can be initialized in constructor, static block, instance block.</a:t>
            </a:r>
            <a:endParaRPr>
              <a:solidFill>
                <a:srgbClr val="FF0000"/>
              </a:solidFill>
            </a:endParaRPr>
          </a:p>
        </p:txBody>
      </p:sp>
      <p:sp>
        <p:nvSpPr>
          <p:cNvPr id="2130" name="Google Shape;2130;p2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31" name="Google Shape;2131;p2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32" name="Google Shape;2132;p2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9">
                                            <p:txEl>
                                              <p:pRg end="0" st="0"/>
                                            </p:txEl>
                                          </p:spTgt>
                                        </p:tgtEl>
                                        <p:attrNameLst>
                                          <p:attrName>style.visibility</p:attrName>
                                        </p:attrNameLst>
                                      </p:cBhvr>
                                      <p:to>
                                        <p:strVal val="visible"/>
                                      </p:to>
                                    </p:set>
                                    <p:anim calcmode="lin" valueType="num">
                                      <p:cBhvr additive="base">
                                        <p:cTn dur="500"/>
                                        <p:tgtEl>
                                          <p:spTgt spid="212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9">
                                            <p:txEl>
                                              <p:pRg end="1" st="1"/>
                                            </p:txEl>
                                          </p:spTgt>
                                        </p:tgtEl>
                                        <p:attrNameLst>
                                          <p:attrName>style.visibility</p:attrName>
                                        </p:attrNameLst>
                                      </p:cBhvr>
                                      <p:to>
                                        <p:strVal val="visible"/>
                                      </p:to>
                                    </p:set>
                                    <p:anim calcmode="lin" valueType="num">
                                      <p:cBhvr additive="base">
                                        <p:cTn dur="500"/>
                                        <p:tgtEl>
                                          <p:spTgt spid="212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2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2138" name="Google Shape;2138;p22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b="1" lang="en-US"/>
              <a:t>class Bike11 {</a:t>
            </a:r>
            <a:endParaRPr/>
          </a:p>
          <a:p>
            <a:pPr indent="-342900" lvl="0" marL="342900" rtl="0" algn="l">
              <a:spcBef>
                <a:spcPts val="1000"/>
              </a:spcBef>
              <a:spcAft>
                <a:spcPts val="0"/>
              </a:spcAft>
              <a:buSzPts val="1440"/>
              <a:buChar char="►"/>
            </a:pPr>
            <a:r>
              <a:rPr b="1" lang="en-US"/>
              <a:t>int cube(final int n){  </a:t>
            </a:r>
            <a:endParaRPr/>
          </a:p>
          <a:p>
            <a:pPr indent="-342900" lvl="0" marL="342900" rtl="0" algn="l">
              <a:spcBef>
                <a:spcPts val="1000"/>
              </a:spcBef>
              <a:spcAft>
                <a:spcPts val="0"/>
              </a:spcAft>
              <a:buSzPts val="1440"/>
              <a:buChar char="►"/>
            </a:pPr>
            <a:r>
              <a:rPr lang="en-US"/>
              <a:t>       n=n+2;//can't be changed as n is final  </a:t>
            </a:r>
            <a:endParaRPr/>
          </a:p>
          <a:p>
            <a:pPr indent="-342900" lvl="0" marL="342900" rtl="0" algn="l">
              <a:spcBef>
                <a:spcPts val="1000"/>
              </a:spcBef>
              <a:spcAft>
                <a:spcPts val="0"/>
              </a:spcAft>
              <a:buSzPts val="1440"/>
              <a:buChar char="►"/>
            </a:pPr>
            <a:r>
              <a:rPr lang="en-US"/>
              <a:t>       n*n*n;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b="1" lang="en-US"/>
              <a:t>public static void main(String args[]) {</a:t>
            </a:r>
            <a:endParaRPr/>
          </a:p>
          <a:p>
            <a:pPr indent="-342900" lvl="0" marL="342900" rtl="0" algn="l">
              <a:spcBef>
                <a:spcPts val="1000"/>
              </a:spcBef>
              <a:spcAft>
                <a:spcPts val="0"/>
              </a:spcAft>
              <a:buSzPts val="1440"/>
              <a:buChar char="►"/>
            </a:pPr>
            <a:r>
              <a:rPr lang="en-US"/>
              <a:t>Bike11 b = </a:t>
            </a:r>
            <a:r>
              <a:rPr b="1" lang="en-US"/>
              <a:t>new Bike11();</a:t>
            </a:r>
            <a:endParaRPr/>
          </a:p>
          <a:p>
            <a:pPr indent="-342900" lvl="0" marL="342900" rtl="0" algn="l">
              <a:spcBef>
                <a:spcPts val="1000"/>
              </a:spcBef>
              <a:spcAft>
                <a:spcPts val="0"/>
              </a:spcAft>
              <a:buSzPts val="1440"/>
              <a:buChar char="►"/>
            </a:pPr>
            <a:r>
              <a:rPr lang="en-US"/>
              <a:t>b.cube(5);</a:t>
            </a:r>
            <a:endParaRPr/>
          </a:p>
          <a:p>
            <a:pPr indent="-342900" lvl="0" marL="342900" rtl="0" algn="l">
              <a:spcBef>
                <a:spcPts val="1000"/>
              </a:spcBef>
              <a:spcAft>
                <a:spcPts val="0"/>
              </a:spcAft>
              <a:buSzPts val="1440"/>
              <a:buChar char="►"/>
            </a:pPr>
            <a:r>
              <a:rPr lang="en-US"/>
              <a:t>}</a:t>
            </a:r>
            <a:endParaRPr/>
          </a:p>
          <a:p>
            <a:pPr indent="-342900" lvl="0" marL="342900" rtl="0" algn="l">
              <a:spcBef>
                <a:spcPts val="1000"/>
              </a:spcBef>
              <a:spcAft>
                <a:spcPts val="0"/>
              </a:spcAft>
              <a:buSzPts val="1440"/>
              <a:buChar char="►"/>
            </a:pPr>
            <a:r>
              <a:rPr lang="en-US"/>
              <a:t>}</a:t>
            </a:r>
            <a:endParaRPr/>
          </a:p>
        </p:txBody>
      </p:sp>
      <p:sp>
        <p:nvSpPr>
          <p:cNvPr id="2139" name="Google Shape;2139;p2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40" name="Google Shape;2140;p2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41" name="Google Shape;2141;p2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8">
                                            <p:txEl>
                                              <p:pRg end="0" st="0"/>
                                            </p:txEl>
                                          </p:spTgt>
                                        </p:tgtEl>
                                        <p:attrNameLst>
                                          <p:attrName>style.visibility</p:attrName>
                                        </p:attrNameLst>
                                      </p:cBhvr>
                                      <p:to>
                                        <p:strVal val="visible"/>
                                      </p:to>
                                    </p:set>
                                    <p:anim calcmode="lin" valueType="num">
                                      <p:cBhvr additive="base">
                                        <p:cTn dur="500"/>
                                        <p:tgtEl>
                                          <p:spTgt spid="213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8">
                                            <p:txEl>
                                              <p:pRg end="1" st="1"/>
                                            </p:txEl>
                                          </p:spTgt>
                                        </p:tgtEl>
                                        <p:attrNameLst>
                                          <p:attrName>style.visibility</p:attrName>
                                        </p:attrNameLst>
                                      </p:cBhvr>
                                      <p:to>
                                        <p:strVal val="visible"/>
                                      </p:to>
                                    </p:set>
                                    <p:anim calcmode="lin" valueType="num">
                                      <p:cBhvr additive="base">
                                        <p:cTn dur="500"/>
                                        <p:tgtEl>
                                          <p:spTgt spid="213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8">
                                            <p:txEl>
                                              <p:pRg end="2" st="2"/>
                                            </p:txEl>
                                          </p:spTgt>
                                        </p:tgtEl>
                                        <p:attrNameLst>
                                          <p:attrName>style.visibility</p:attrName>
                                        </p:attrNameLst>
                                      </p:cBhvr>
                                      <p:to>
                                        <p:strVal val="visible"/>
                                      </p:to>
                                    </p:set>
                                    <p:anim calcmode="lin" valueType="num">
                                      <p:cBhvr additive="base">
                                        <p:cTn dur="500"/>
                                        <p:tgtEl>
                                          <p:spTgt spid="213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8">
                                            <p:txEl>
                                              <p:pRg end="3" st="3"/>
                                            </p:txEl>
                                          </p:spTgt>
                                        </p:tgtEl>
                                        <p:attrNameLst>
                                          <p:attrName>style.visibility</p:attrName>
                                        </p:attrNameLst>
                                      </p:cBhvr>
                                      <p:to>
                                        <p:strVal val="visible"/>
                                      </p:to>
                                    </p:set>
                                    <p:anim calcmode="lin" valueType="num">
                                      <p:cBhvr additive="base">
                                        <p:cTn dur="500"/>
                                        <p:tgtEl>
                                          <p:spTgt spid="213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8">
                                            <p:txEl>
                                              <p:pRg end="4" st="4"/>
                                            </p:txEl>
                                          </p:spTgt>
                                        </p:tgtEl>
                                        <p:attrNameLst>
                                          <p:attrName>style.visibility</p:attrName>
                                        </p:attrNameLst>
                                      </p:cBhvr>
                                      <p:to>
                                        <p:strVal val="visible"/>
                                      </p:to>
                                    </p:set>
                                    <p:anim calcmode="lin" valueType="num">
                                      <p:cBhvr additive="base">
                                        <p:cTn dur="500"/>
                                        <p:tgtEl>
                                          <p:spTgt spid="213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8">
                                            <p:txEl>
                                              <p:pRg end="5" st="5"/>
                                            </p:txEl>
                                          </p:spTgt>
                                        </p:tgtEl>
                                        <p:attrNameLst>
                                          <p:attrName>style.visibility</p:attrName>
                                        </p:attrNameLst>
                                      </p:cBhvr>
                                      <p:to>
                                        <p:strVal val="visible"/>
                                      </p:to>
                                    </p:set>
                                    <p:anim calcmode="lin" valueType="num">
                                      <p:cBhvr additive="base">
                                        <p:cTn dur="500"/>
                                        <p:tgtEl>
                                          <p:spTgt spid="213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8">
                                            <p:txEl>
                                              <p:pRg end="6" st="6"/>
                                            </p:txEl>
                                          </p:spTgt>
                                        </p:tgtEl>
                                        <p:attrNameLst>
                                          <p:attrName>style.visibility</p:attrName>
                                        </p:attrNameLst>
                                      </p:cBhvr>
                                      <p:to>
                                        <p:strVal val="visible"/>
                                      </p:to>
                                    </p:set>
                                    <p:anim calcmode="lin" valueType="num">
                                      <p:cBhvr additive="base">
                                        <p:cTn dur="500"/>
                                        <p:tgtEl>
                                          <p:spTgt spid="213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8">
                                            <p:txEl>
                                              <p:pRg end="7" st="7"/>
                                            </p:txEl>
                                          </p:spTgt>
                                        </p:tgtEl>
                                        <p:attrNameLst>
                                          <p:attrName>style.visibility</p:attrName>
                                        </p:attrNameLst>
                                      </p:cBhvr>
                                      <p:to>
                                        <p:strVal val="visible"/>
                                      </p:to>
                                    </p:set>
                                    <p:anim calcmode="lin" valueType="num">
                                      <p:cBhvr additive="base">
                                        <p:cTn dur="500"/>
                                        <p:tgtEl>
                                          <p:spTgt spid="2138">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8">
                                            <p:txEl>
                                              <p:pRg end="8" st="8"/>
                                            </p:txEl>
                                          </p:spTgt>
                                        </p:tgtEl>
                                        <p:attrNameLst>
                                          <p:attrName>style.visibility</p:attrName>
                                        </p:attrNameLst>
                                      </p:cBhvr>
                                      <p:to>
                                        <p:strVal val="visible"/>
                                      </p:to>
                                    </p:set>
                                    <p:anim calcmode="lin" valueType="num">
                                      <p:cBhvr additive="base">
                                        <p:cTn dur="500"/>
                                        <p:tgtEl>
                                          <p:spTgt spid="2138">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8">
                                            <p:txEl>
                                              <p:pRg end="9" st="9"/>
                                            </p:txEl>
                                          </p:spTgt>
                                        </p:tgtEl>
                                        <p:attrNameLst>
                                          <p:attrName>style.visibility</p:attrName>
                                        </p:attrNameLst>
                                      </p:cBhvr>
                                      <p:to>
                                        <p:strVal val="visible"/>
                                      </p:to>
                                    </p:set>
                                    <p:anim calcmode="lin" valueType="num">
                                      <p:cBhvr additive="base">
                                        <p:cTn dur="500"/>
                                        <p:tgtEl>
                                          <p:spTgt spid="2138">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2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static blank final variable</a:t>
            </a:r>
            <a:endParaRPr/>
          </a:p>
        </p:txBody>
      </p:sp>
      <p:sp>
        <p:nvSpPr>
          <p:cNvPr id="2147" name="Google Shape;2147;p22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b="1" lang="en-US"/>
              <a:t>class A {</a:t>
            </a:r>
            <a:endParaRPr/>
          </a:p>
          <a:p>
            <a:pPr indent="-342900" lvl="0" marL="342900" rtl="0" algn="l">
              <a:spcBef>
                <a:spcPts val="1000"/>
              </a:spcBef>
              <a:spcAft>
                <a:spcPts val="0"/>
              </a:spcAft>
              <a:buSzPts val="1440"/>
              <a:buChar char="►"/>
            </a:pPr>
            <a:r>
              <a:rPr b="1" lang="en-US"/>
              <a:t>static final int </a:t>
            </a:r>
            <a:r>
              <a:rPr b="1" i="1" lang="en-US"/>
              <a:t>data;// static blank final variable</a:t>
            </a:r>
            <a:endParaRPr/>
          </a:p>
          <a:p>
            <a:pPr indent="-342900" lvl="0" marL="342900" rtl="0" algn="l">
              <a:spcBef>
                <a:spcPts val="1000"/>
              </a:spcBef>
              <a:spcAft>
                <a:spcPts val="0"/>
              </a:spcAft>
              <a:buSzPts val="1440"/>
              <a:buChar char="►"/>
            </a:pPr>
            <a:r>
              <a:rPr b="1" lang="en-US"/>
              <a:t>static {</a:t>
            </a:r>
            <a:endParaRPr/>
          </a:p>
          <a:p>
            <a:pPr indent="-342900" lvl="0" marL="342900" rtl="0" algn="l">
              <a:spcBef>
                <a:spcPts val="1000"/>
              </a:spcBef>
              <a:spcAft>
                <a:spcPts val="0"/>
              </a:spcAft>
              <a:buSzPts val="1440"/>
              <a:buChar char="►"/>
            </a:pPr>
            <a:r>
              <a:rPr b="1" i="1" lang="en-US"/>
              <a:t>data = 50;</a:t>
            </a:r>
            <a:endParaRPr/>
          </a:p>
          <a:p>
            <a:pPr indent="-342900" lvl="0" marL="342900" rtl="0" algn="l">
              <a:spcBef>
                <a:spcPts val="1000"/>
              </a:spcBef>
              <a:spcAft>
                <a:spcPts val="0"/>
              </a:spcAft>
              <a:buSzPts val="1440"/>
              <a:buChar char="►"/>
            </a:pPr>
            <a:r>
              <a:rPr b="1" lang="en-US"/>
              <a:t>}</a:t>
            </a:r>
            <a:endParaRPr/>
          </a:p>
          <a:p>
            <a:pPr indent="-251459" lvl="0" marL="342900" rtl="0" algn="l">
              <a:spcBef>
                <a:spcPts val="1000"/>
              </a:spcBef>
              <a:spcAft>
                <a:spcPts val="0"/>
              </a:spcAft>
              <a:buSzPts val="1440"/>
              <a:buNone/>
            </a:pPr>
            <a:r>
              <a:t/>
            </a:r>
            <a:endParaRPr b="1"/>
          </a:p>
          <a:p>
            <a:pPr indent="-342900" lvl="0" marL="342900" rtl="0" algn="l">
              <a:spcBef>
                <a:spcPts val="1000"/>
              </a:spcBef>
              <a:spcAft>
                <a:spcPts val="0"/>
              </a:spcAft>
              <a:buSzPts val="1440"/>
              <a:buChar char="►"/>
            </a:pPr>
            <a:r>
              <a:rPr b="1" lang="en-US"/>
              <a:t>public static void main(String args[]) {</a:t>
            </a:r>
            <a:endParaRPr/>
          </a:p>
          <a:p>
            <a:pPr indent="-342900" lvl="0" marL="342900" rtl="0" algn="l">
              <a:spcBef>
                <a:spcPts val="1000"/>
              </a:spcBef>
              <a:spcAft>
                <a:spcPts val="0"/>
              </a:spcAft>
              <a:buSzPts val="1440"/>
              <a:buChar char="►"/>
            </a:pPr>
            <a:r>
              <a:rPr b="1" lang="en-US"/>
              <a:t>System.</a:t>
            </a:r>
            <a:r>
              <a:rPr b="1" i="1" lang="en-US"/>
              <a:t>out.println(A.data);</a:t>
            </a:r>
            <a:endParaRPr/>
          </a:p>
          <a:p>
            <a:pPr indent="-342900" lvl="0" marL="342900" rtl="0" algn="l">
              <a:spcBef>
                <a:spcPts val="1000"/>
              </a:spcBef>
              <a:spcAft>
                <a:spcPts val="0"/>
              </a:spcAft>
              <a:buSzPts val="1440"/>
              <a:buChar char="►"/>
            </a:pPr>
            <a:r>
              <a:rPr b="1" lang="en-US"/>
              <a:t>}</a:t>
            </a:r>
            <a:endParaRPr/>
          </a:p>
          <a:p>
            <a:pPr indent="-342900" lvl="0" marL="342900" rtl="0" algn="l">
              <a:spcBef>
                <a:spcPts val="1000"/>
              </a:spcBef>
              <a:spcAft>
                <a:spcPts val="0"/>
              </a:spcAft>
              <a:buSzPts val="1440"/>
              <a:buChar char="►"/>
            </a:pPr>
            <a:r>
              <a:rPr b="1" lang="en-US"/>
              <a:t>}</a:t>
            </a:r>
            <a:endParaRPr/>
          </a:p>
        </p:txBody>
      </p:sp>
      <p:sp>
        <p:nvSpPr>
          <p:cNvPr id="2148" name="Google Shape;2148;p2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49" name="Google Shape;2149;p2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50" name="Google Shape;2150;p2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7">
                                            <p:txEl>
                                              <p:pRg end="0" st="0"/>
                                            </p:txEl>
                                          </p:spTgt>
                                        </p:tgtEl>
                                        <p:attrNameLst>
                                          <p:attrName>style.visibility</p:attrName>
                                        </p:attrNameLst>
                                      </p:cBhvr>
                                      <p:to>
                                        <p:strVal val="visible"/>
                                      </p:to>
                                    </p:set>
                                    <p:anim calcmode="lin" valueType="num">
                                      <p:cBhvr additive="base">
                                        <p:cTn dur="500"/>
                                        <p:tgtEl>
                                          <p:spTgt spid="214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7">
                                            <p:txEl>
                                              <p:pRg end="1" st="1"/>
                                            </p:txEl>
                                          </p:spTgt>
                                        </p:tgtEl>
                                        <p:attrNameLst>
                                          <p:attrName>style.visibility</p:attrName>
                                        </p:attrNameLst>
                                      </p:cBhvr>
                                      <p:to>
                                        <p:strVal val="visible"/>
                                      </p:to>
                                    </p:set>
                                    <p:anim calcmode="lin" valueType="num">
                                      <p:cBhvr additive="base">
                                        <p:cTn dur="500"/>
                                        <p:tgtEl>
                                          <p:spTgt spid="214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7">
                                            <p:txEl>
                                              <p:pRg end="2" st="2"/>
                                            </p:txEl>
                                          </p:spTgt>
                                        </p:tgtEl>
                                        <p:attrNameLst>
                                          <p:attrName>style.visibility</p:attrName>
                                        </p:attrNameLst>
                                      </p:cBhvr>
                                      <p:to>
                                        <p:strVal val="visible"/>
                                      </p:to>
                                    </p:set>
                                    <p:anim calcmode="lin" valueType="num">
                                      <p:cBhvr additive="base">
                                        <p:cTn dur="500"/>
                                        <p:tgtEl>
                                          <p:spTgt spid="214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7">
                                            <p:txEl>
                                              <p:pRg end="3" st="3"/>
                                            </p:txEl>
                                          </p:spTgt>
                                        </p:tgtEl>
                                        <p:attrNameLst>
                                          <p:attrName>style.visibility</p:attrName>
                                        </p:attrNameLst>
                                      </p:cBhvr>
                                      <p:to>
                                        <p:strVal val="visible"/>
                                      </p:to>
                                    </p:set>
                                    <p:anim calcmode="lin" valueType="num">
                                      <p:cBhvr additive="base">
                                        <p:cTn dur="500"/>
                                        <p:tgtEl>
                                          <p:spTgt spid="214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7">
                                            <p:txEl>
                                              <p:pRg end="4" st="4"/>
                                            </p:txEl>
                                          </p:spTgt>
                                        </p:tgtEl>
                                        <p:attrNameLst>
                                          <p:attrName>style.visibility</p:attrName>
                                        </p:attrNameLst>
                                      </p:cBhvr>
                                      <p:to>
                                        <p:strVal val="visible"/>
                                      </p:to>
                                    </p:set>
                                    <p:anim calcmode="lin" valueType="num">
                                      <p:cBhvr additive="base">
                                        <p:cTn dur="500"/>
                                        <p:tgtEl>
                                          <p:spTgt spid="214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7">
                                            <p:txEl>
                                              <p:pRg end="5" st="5"/>
                                            </p:txEl>
                                          </p:spTgt>
                                        </p:tgtEl>
                                        <p:attrNameLst>
                                          <p:attrName>style.visibility</p:attrName>
                                        </p:attrNameLst>
                                      </p:cBhvr>
                                      <p:to>
                                        <p:strVal val="visible"/>
                                      </p:to>
                                    </p:set>
                                    <p:anim calcmode="lin" valueType="num">
                                      <p:cBhvr additive="base">
                                        <p:cTn dur="500"/>
                                        <p:tgtEl>
                                          <p:spTgt spid="214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7">
                                            <p:txEl>
                                              <p:pRg end="6" st="6"/>
                                            </p:txEl>
                                          </p:spTgt>
                                        </p:tgtEl>
                                        <p:attrNameLst>
                                          <p:attrName>style.visibility</p:attrName>
                                        </p:attrNameLst>
                                      </p:cBhvr>
                                      <p:to>
                                        <p:strVal val="visible"/>
                                      </p:to>
                                    </p:set>
                                    <p:anim calcmode="lin" valueType="num">
                                      <p:cBhvr additive="base">
                                        <p:cTn dur="500"/>
                                        <p:tgtEl>
                                          <p:spTgt spid="214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7">
                                            <p:txEl>
                                              <p:pRg end="7" st="7"/>
                                            </p:txEl>
                                          </p:spTgt>
                                        </p:tgtEl>
                                        <p:attrNameLst>
                                          <p:attrName>style.visibility</p:attrName>
                                        </p:attrNameLst>
                                      </p:cBhvr>
                                      <p:to>
                                        <p:strVal val="visible"/>
                                      </p:to>
                                    </p:set>
                                    <p:anim calcmode="lin" valueType="num">
                                      <p:cBhvr additive="base">
                                        <p:cTn dur="500"/>
                                        <p:tgtEl>
                                          <p:spTgt spid="214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7">
                                            <p:txEl>
                                              <p:pRg end="8" st="8"/>
                                            </p:txEl>
                                          </p:spTgt>
                                        </p:tgtEl>
                                        <p:attrNameLst>
                                          <p:attrName>style.visibility</p:attrName>
                                        </p:attrNameLst>
                                      </p:cBhvr>
                                      <p:to>
                                        <p:strVal val="visible"/>
                                      </p:to>
                                    </p:set>
                                    <p:anim calcmode="lin" valueType="num">
                                      <p:cBhvr additive="base">
                                        <p:cTn dur="500"/>
                                        <p:tgtEl>
                                          <p:spTgt spid="2147">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7">
                                            <p:txEl>
                                              <p:pRg end="9" st="9"/>
                                            </p:txEl>
                                          </p:spTgt>
                                        </p:tgtEl>
                                        <p:attrNameLst>
                                          <p:attrName>style.visibility</p:attrName>
                                        </p:attrNameLst>
                                      </p:cBhvr>
                                      <p:to>
                                        <p:strVal val="visible"/>
                                      </p:to>
                                    </p:set>
                                    <p:anim calcmode="lin" valueType="num">
                                      <p:cBhvr additive="base">
                                        <p:cTn dur="500"/>
                                        <p:tgtEl>
                                          <p:spTgt spid="2147">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2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What is final parameter?</a:t>
            </a:r>
            <a:br>
              <a:rPr b="1" lang="en-US"/>
            </a:br>
            <a:endParaRPr/>
          </a:p>
        </p:txBody>
      </p:sp>
      <p:sp>
        <p:nvSpPr>
          <p:cNvPr id="2156" name="Google Shape;2156;p22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you declare any parameter as final, you cannot change the value of it.</a:t>
            </a:r>
            <a:endParaRPr/>
          </a:p>
        </p:txBody>
      </p:sp>
      <p:sp>
        <p:nvSpPr>
          <p:cNvPr id="2157" name="Google Shape;2157;p22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58" name="Google Shape;2158;p22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59" name="Google Shape;2159;p22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56">
                                            <p:txEl>
                                              <p:pRg end="0" st="0"/>
                                            </p:txEl>
                                          </p:spTgt>
                                        </p:tgtEl>
                                        <p:attrNameLst>
                                          <p:attrName>style.visibility</p:attrName>
                                        </p:attrNameLst>
                                      </p:cBhvr>
                                      <p:to>
                                        <p:strVal val="visible"/>
                                      </p:to>
                                    </p:set>
                                    <p:anim calcmode="lin" valueType="num">
                                      <p:cBhvr additive="base">
                                        <p:cTn dur="500"/>
                                        <p:tgtEl>
                                          <p:spTgt spid="215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22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Can we declare a constructor final?</a:t>
            </a:r>
            <a:br>
              <a:rPr b="1" lang="en-US"/>
            </a:br>
            <a:endParaRPr/>
          </a:p>
        </p:txBody>
      </p:sp>
      <p:sp>
        <p:nvSpPr>
          <p:cNvPr id="2165" name="Google Shape;2165;p22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No, because constructor is never inherited.</a:t>
            </a:r>
            <a:endParaRPr/>
          </a:p>
        </p:txBody>
      </p:sp>
      <p:sp>
        <p:nvSpPr>
          <p:cNvPr id="2166" name="Google Shape;2166;p2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67" name="Google Shape;2167;p2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68" name="Google Shape;2168;p2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65">
                                            <p:txEl>
                                              <p:pRg end="0" st="0"/>
                                            </p:txEl>
                                          </p:spTgt>
                                        </p:tgtEl>
                                        <p:attrNameLst>
                                          <p:attrName>style.visibility</p:attrName>
                                        </p:attrNameLst>
                                      </p:cBhvr>
                                      <p:to>
                                        <p:strVal val="visible"/>
                                      </p:to>
                                    </p:set>
                                    <p:anim calcmode="lin" valueType="num">
                                      <p:cBhvr additive="base">
                                        <p:cTn dur="500"/>
                                        <p:tgtEl>
                                          <p:spTgt spid="216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228"/>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Runtime Polymorphism</a:t>
            </a:r>
            <a:endParaRPr/>
          </a:p>
        </p:txBody>
      </p:sp>
      <p:sp>
        <p:nvSpPr>
          <p:cNvPr id="2174" name="Google Shape;2174;p228"/>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Dynamic Polymorphism</a:t>
            </a:r>
            <a:endParaRPr/>
          </a:p>
        </p:txBody>
      </p:sp>
      <p:sp>
        <p:nvSpPr>
          <p:cNvPr id="2175" name="Google Shape;2175;p2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76" name="Google Shape;2176;p2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77" name="Google Shape;2177;p2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2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Runtime Polymorphism</a:t>
            </a:r>
            <a:endParaRPr/>
          </a:p>
        </p:txBody>
      </p:sp>
      <p:sp>
        <p:nvSpPr>
          <p:cNvPr id="2183" name="Google Shape;2183;p22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Runtime polymorphism</a:t>
            </a:r>
            <a:r>
              <a:rPr lang="en-US"/>
              <a:t> ,Dynamic Polymorphism, and </a:t>
            </a:r>
            <a:r>
              <a:rPr b="1" lang="en-US"/>
              <a:t>Dynamic Method Dispatch</a:t>
            </a:r>
            <a:r>
              <a:rPr lang="en-US"/>
              <a:t> all are same.</a:t>
            </a:r>
            <a:endParaRPr/>
          </a:p>
          <a:p>
            <a:pPr indent="-342900" lvl="0" marL="342900" rtl="0" algn="l">
              <a:spcBef>
                <a:spcPts val="1000"/>
              </a:spcBef>
              <a:spcAft>
                <a:spcPts val="0"/>
              </a:spcAft>
              <a:buSzPts val="1440"/>
              <a:buChar char="►"/>
            </a:pPr>
            <a:r>
              <a:rPr lang="en-US">
                <a:solidFill>
                  <a:srgbClr val="FF0000"/>
                </a:solidFill>
              </a:rPr>
              <a:t>In this process, an overridden method is called through the reference variable of a superclass.</a:t>
            </a:r>
            <a:endParaRPr/>
          </a:p>
          <a:p>
            <a:pPr indent="-342900" lvl="0" marL="342900" rtl="0" algn="l">
              <a:spcBef>
                <a:spcPts val="1000"/>
              </a:spcBef>
              <a:spcAft>
                <a:spcPts val="0"/>
              </a:spcAft>
              <a:buSzPts val="1440"/>
              <a:buChar char="►"/>
            </a:pPr>
            <a:r>
              <a:rPr lang="en-US"/>
              <a:t> The determination of the method to be called is based on the object being referred to by the reference variable.</a:t>
            </a:r>
            <a:endParaRPr/>
          </a:p>
          <a:p>
            <a:pPr indent="-251459" lvl="0" marL="342900" rtl="0" algn="l">
              <a:spcBef>
                <a:spcPts val="1000"/>
              </a:spcBef>
              <a:spcAft>
                <a:spcPts val="0"/>
              </a:spcAft>
              <a:buSzPts val="1440"/>
              <a:buNone/>
            </a:pPr>
            <a:r>
              <a:t/>
            </a:r>
            <a:endParaRPr/>
          </a:p>
        </p:txBody>
      </p:sp>
      <p:sp>
        <p:nvSpPr>
          <p:cNvPr id="2184" name="Google Shape;2184;p22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85" name="Google Shape;2185;p22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86" name="Google Shape;2186;p22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83">
                                            <p:txEl>
                                              <p:pRg end="0" st="0"/>
                                            </p:txEl>
                                          </p:spTgt>
                                        </p:tgtEl>
                                        <p:attrNameLst>
                                          <p:attrName>style.visibility</p:attrName>
                                        </p:attrNameLst>
                                      </p:cBhvr>
                                      <p:to>
                                        <p:strVal val="visible"/>
                                      </p:to>
                                    </p:set>
                                    <p:anim calcmode="lin" valueType="num">
                                      <p:cBhvr additive="base">
                                        <p:cTn dur="500"/>
                                        <p:tgtEl>
                                          <p:spTgt spid="218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83">
                                            <p:txEl>
                                              <p:pRg end="1" st="1"/>
                                            </p:txEl>
                                          </p:spTgt>
                                        </p:tgtEl>
                                        <p:attrNameLst>
                                          <p:attrName>style.visibility</p:attrName>
                                        </p:attrNameLst>
                                      </p:cBhvr>
                                      <p:to>
                                        <p:strVal val="visible"/>
                                      </p:to>
                                    </p:set>
                                    <p:anim calcmode="lin" valueType="num">
                                      <p:cBhvr additive="base">
                                        <p:cTn dur="500"/>
                                        <p:tgtEl>
                                          <p:spTgt spid="218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83">
                                            <p:txEl>
                                              <p:pRg end="2" st="2"/>
                                            </p:txEl>
                                          </p:spTgt>
                                        </p:tgtEl>
                                        <p:attrNameLst>
                                          <p:attrName>style.visibility</p:attrName>
                                        </p:attrNameLst>
                                      </p:cBhvr>
                                      <p:to>
                                        <p:strVal val="visible"/>
                                      </p:to>
                                    </p:set>
                                    <p:anim calcmode="lin" valueType="num">
                                      <p:cBhvr additive="base">
                                        <p:cTn dur="500"/>
                                        <p:tgtEl>
                                          <p:spTgt spid="218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83">
                                            <p:txEl>
                                              <p:pRg end="3" st="3"/>
                                            </p:txEl>
                                          </p:spTgt>
                                        </p:tgtEl>
                                        <p:attrNameLst>
                                          <p:attrName>style.visibility</p:attrName>
                                        </p:attrNameLst>
                                      </p:cBhvr>
                                      <p:to>
                                        <p:strVal val="visible"/>
                                      </p:to>
                                    </p:set>
                                    <p:anim calcmode="lin" valueType="num">
                                      <p:cBhvr additive="base">
                                        <p:cTn dur="500"/>
                                        <p:tgtEl>
                                          <p:spTgt spid="218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2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Example of Java Runtime Polymorphism</a:t>
            </a:r>
            <a:br>
              <a:rPr b="1" lang="en-US"/>
            </a:br>
            <a:endParaRPr/>
          </a:p>
        </p:txBody>
      </p:sp>
      <p:sp>
        <p:nvSpPr>
          <p:cNvPr id="2192" name="Google Shape;2192;p230"/>
          <p:cNvSpPr txBox="1"/>
          <p:nvPr>
            <p:ph idx="1" type="body"/>
          </p:nvPr>
        </p:nvSpPr>
        <p:spPr>
          <a:xfrm>
            <a:off x="677334" y="1289305"/>
            <a:ext cx="8942154" cy="4752058"/>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79999"/>
              <a:buChar char="►"/>
            </a:pPr>
            <a:r>
              <a:rPr b="1" lang="en-US"/>
              <a:t>class Bike {</a:t>
            </a:r>
            <a:endParaRPr/>
          </a:p>
          <a:p>
            <a:pPr indent="-342900" lvl="0" marL="342900" rtl="0" algn="l">
              <a:spcBef>
                <a:spcPts val="1000"/>
              </a:spcBef>
              <a:spcAft>
                <a:spcPts val="0"/>
              </a:spcAft>
              <a:buSzPct val="79999"/>
              <a:buChar char="►"/>
            </a:pPr>
            <a:r>
              <a:rPr b="1" lang="en-US"/>
              <a:t>void run() {</a:t>
            </a:r>
            <a:endParaRPr/>
          </a:p>
          <a:p>
            <a:pPr indent="-342900" lvl="0" marL="342900" rtl="0" algn="l">
              <a:spcBef>
                <a:spcPts val="1000"/>
              </a:spcBef>
              <a:spcAft>
                <a:spcPts val="0"/>
              </a:spcAft>
              <a:buSzPct val="79999"/>
              <a:buChar char="►"/>
            </a:pPr>
            <a:r>
              <a:rPr lang="en-US"/>
              <a:t>System.</a:t>
            </a:r>
            <a:r>
              <a:rPr i="1" lang="en-US"/>
              <a:t>out.println("running");</a:t>
            </a:r>
            <a:endParaRPr/>
          </a:p>
          <a:p>
            <a:pPr indent="-342900" lvl="0" marL="342900" rtl="0" algn="l">
              <a:spcBef>
                <a:spcPts val="1000"/>
              </a:spcBef>
              <a:spcAft>
                <a:spcPts val="0"/>
              </a:spcAft>
              <a:buSzPct val="79999"/>
              <a:buChar char="►"/>
            </a:pPr>
            <a:r>
              <a:rPr lang="en-US"/>
              <a:t>}</a:t>
            </a:r>
            <a:endParaRPr/>
          </a:p>
          <a:p>
            <a:pPr indent="-342900" lvl="0" marL="342900" rtl="0" algn="l">
              <a:spcBef>
                <a:spcPts val="1000"/>
              </a:spcBef>
              <a:spcAft>
                <a:spcPts val="0"/>
              </a:spcAft>
              <a:buSzPct val="79999"/>
              <a:buChar char="►"/>
            </a:pPr>
            <a:r>
              <a:rPr lang="en-US"/>
              <a:t>}</a:t>
            </a:r>
            <a:endParaRPr/>
          </a:p>
          <a:p>
            <a:pPr indent="-272034"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b="1" lang="en-US"/>
              <a:t>class Splender extends Bike {</a:t>
            </a:r>
            <a:endParaRPr/>
          </a:p>
          <a:p>
            <a:pPr indent="-342900" lvl="0" marL="342900" rtl="0" algn="l">
              <a:spcBef>
                <a:spcPts val="1000"/>
              </a:spcBef>
              <a:spcAft>
                <a:spcPts val="0"/>
              </a:spcAft>
              <a:buSzPct val="79999"/>
              <a:buChar char="►"/>
            </a:pPr>
            <a:r>
              <a:rPr b="1" lang="en-US"/>
              <a:t>void run() {</a:t>
            </a:r>
            <a:endParaRPr/>
          </a:p>
          <a:p>
            <a:pPr indent="-342900" lvl="0" marL="342900" rtl="0" algn="l">
              <a:spcBef>
                <a:spcPts val="1000"/>
              </a:spcBef>
              <a:spcAft>
                <a:spcPts val="0"/>
              </a:spcAft>
              <a:buSzPct val="79999"/>
              <a:buChar char="►"/>
            </a:pPr>
            <a:r>
              <a:rPr lang="en-US"/>
              <a:t>System.</a:t>
            </a:r>
            <a:r>
              <a:rPr i="1" lang="en-US"/>
              <a:t>out.println("running safely with 60km");</a:t>
            </a:r>
            <a:endParaRPr/>
          </a:p>
          <a:p>
            <a:pPr indent="-342900" lvl="0" marL="342900" rtl="0" algn="l">
              <a:spcBef>
                <a:spcPts val="1000"/>
              </a:spcBef>
              <a:spcAft>
                <a:spcPts val="0"/>
              </a:spcAft>
              <a:buSzPct val="79999"/>
              <a:buChar char="►"/>
            </a:pPr>
            <a:r>
              <a:rPr lang="en-US"/>
              <a:t>}</a:t>
            </a:r>
            <a:endParaRPr/>
          </a:p>
          <a:p>
            <a:pPr indent="-272034"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b="1" lang="en-US"/>
              <a:t>public static void main(String args[]) {</a:t>
            </a:r>
            <a:endParaRPr/>
          </a:p>
          <a:p>
            <a:pPr indent="-342900" lvl="0" marL="342900" rtl="0" algn="l">
              <a:spcBef>
                <a:spcPts val="1000"/>
              </a:spcBef>
              <a:spcAft>
                <a:spcPts val="0"/>
              </a:spcAft>
              <a:buSzPct val="79999"/>
              <a:buChar char="►"/>
            </a:pPr>
            <a:r>
              <a:rPr lang="en-US">
                <a:solidFill>
                  <a:srgbClr val="FF0000"/>
                </a:solidFill>
              </a:rPr>
              <a:t>Bike b = </a:t>
            </a:r>
            <a:r>
              <a:rPr b="1" lang="en-US">
                <a:solidFill>
                  <a:srgbClr val="FF0000"/>
                </a:solidFill>
              </a:rPr>
              <a:t>new Splender();// </a:t>
            </a:r>
            <a:r>
              <a:rPr b="1" lang="en-US" u="sng">
                <a:solidFill>
                  <a:srgbClr val="FF0000"/>
                </a:solidFill>
              </a:rPr>
              <a:t>upcasting</a:t>
            </a:r>
            <a:endParaRPr b="1" u="sng">
              <a:solidFill>
                <a:srgbClr val="FF0000"/>
              </a:solidFill>
            </a:endParaRPr>
          </a:p>
          <a:p>
            <a:pPr indent="-342900" lvl="0" marL="342900" rtl="0" algn="l">
              <a:spcBef>
                <a:spcPts val="1000"/>
              </a:spcBef>
              <a:spcAft>
                <a:spcPts val="0"/>
              </a:spcAft>
              <a:buSzPct val="79999"/>
              <a:buChar char="►"/>
            </a:pPr>
            <a:r>
              <a:rPr lang="en-US"/>
              <a:t>b.run();</a:t>
            </a:r>
            <a:endParaRPr/>
          </a:p>
          <a:p>
            <a:pPr indent="-342900" lvl="0" marL="342900" rtl="0" algn="l">
              <a:spcBef>
                <a:spcPts val="1000"/>
              </a:spcBef>
              <a:spcAft>
                <a:spcPts val="0"/>
              </a:spcAft>
              <a:buSzPct val="79999"/>
              <a:buChar char="►"/>
            </a:pPr>
            <a:r>
              <a:rPr lang="en-US"/>
              <a:t>}</a:t>
            </a:r>
            <a:endParaRPr/>
          </a:p>
          <a:p>
            <a:pPr indent="-342900" lvl="0" marL="342900" rtl="0" algn="l">
              <a:spcBef>
                <a:spcPts val="1000"/>
              </a:spcBef>
              <a:spcAft>
                <a:spcPts val="0"/>
              </a:spcAft>
              <a:buSzPct val="79999"/>
              <a:buChar char="►"/>
            </a:pPr>
            <a:r>
              <a:rPr lang="en-US"/>
              <a:t>}</a:t>
            </a:r>
            <a:endParaRPr/>
          </a:p>
        </p:txBody>
      </p:sp>
      <p:sp>
        <p:nvSpPr>
          <p:cNvPr id="2193" name="Google Shape;2193;p23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94" name="Google Shape;2194;p23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95" name="Google Shape;2195;p23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0" st="0"/>
                                            </p:txEl>
                                          </p:spTgt>
                                        </p:tgtEl>
                                        <p:attrNameLst>
                                          <p:attrName>style.visibility</p:attrName>
                                        </p:attrNameLst>
                                      </p:cBhvr>
                                      <p:to>
                                        <p:strVal val="visible"/>
                                      </p:to>
                                    </p:set>
                                    <p:anim calcmode="lin" valueType="num">
                                      <p:cBhvr additive="base">
                                        <p:cTn dur="500"/>
                                        <p:tgtEl>
                                          <p:spTgt spid="219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1" st="1"/>
                                            </p:txEl>
                                          </p:spTgt>
                                        </p:tgtEl>
                                        <p:attrNameLst>
                                          <p:attrName>style.visibility</p:attrName>
                                        </p:attrNameLst>
                                      </p:cBhvr>
                                      <p:to>
                                        <p:strVal val="visible"/>
                                      </p:to>
                                    </p:set>
                                    <p:anim calcmode="lin" valueType="num">
                                      <p:cBhvr additive="base">
                                        <p:cTn dur="500"/>
                                        <p:tgtEl>
                                          <p:spTgt spid="219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2" st="2"/>
                                            </p:txEl>
                                          </p:spTgt>
                                        </p:tgtEl>
                                        <p:attrNameLst>
                                          <p:attrName>style.visibility</p:attrName>
                                        </p:attrNameLst>
                                      </p:cBhvr>
                                      <p:to>
                                        <p:strVal val="visible"/>
                                      </p:to>
                                    </p:set>
                                    <p:anim calcmode="lin" valueType="num">
                                      <p:cBhvr additive="base">
                                        <p:cTn dur="500"/>
                                        <p:tgtEl>
                                          <p:spTgt spid="219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3" st="3"/>
                                            </p:txEl>
                                          </p:spTgt>
                                        </p:tgtEl>
                                        <p:attrNameLst>
                                          <p:attrName>style.visibility</p:attrName>
                                        </p:attrNameLst>
                                      </p:cBhvr>
                                      <p:to>
                                        <p:strVal val="visible"/>
                                      </p:to>
                                    </p:set>
                                    <p:anim calcmode="lin" valueType="num">
                                      <p:cBhvr additive="base">
                                        <p:cTn dur="500"/>
                                        <p:tgtEl>
                                          <p:spTgt spid="219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4" st="4"/>
                                            </p:txEl>
                                          </p:spTgt>
                                        </p:tgtEl>
                                        <p:attrNameLst>
                                          <p:attrName>style.visibility</p:attrName>
                                        </p:attrNameLst>
                                      </p:cBhvr>
                                      <p:to>
                                        <p:strVal val="visible"/>
                                      </p:to>
                                    </p:set>
                                    <p:anim calcmode="lin" valueType="num">
                                      <p:cBhvr additive="base">
                                        <p:cTn dur="500"/>
                                        <p:tgtEl>
                                          <p:spTgt spid="219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5" st="5"/>
                                            </p:txEl>
                                          </p:spTgt>
                                        </p:tgtEl>
                                        <p:attrNameLst>
                                          <p:attrName>style.visibility</p:attrName>
                                        </p:attrNameLst>
                                      </p:cBhvr>
                                      <p:to>
                                        <p:strVal val="visible"/>
                                      </p:to>
                                    </p:set>
                                    <p:anim calcmode="lin" valueType="num">
                                      <p:cBhvr additive="base">
                                        <p:cTn dur="500"/>
                                        <p:tgtEl>
                                          <p:spTgt spid="219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6" st="6"/>
                                            </p:txEl>
                                          </p:spTgt>
                                        </p:tgtEl>
                                        <p:attrNameLst>
                                          <p:attrName>style.visibility</p:attrName>
                                        </p:attrNameLst>
                                      </p:cBhvr>
                                      <p:to>
                                        <p:strVal val="visible"/>
                                      </p:to>
                                    </p:set>
                                    <p:anim calcmode="lin" valueType="num">
                                      <p:cBhvr additive="base">
                                        <p:cTn dur="500"/>
                                        <p:tgtEl>
                                          <p:spTgt spid="219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7" st="7"/>
                                            </p:txEl>
                                          </p:spTgt>
                                        </p:tgtEl>
                                        <p:attrNameLst>
                                          <p:attrName>style.visibility</p:attrName>
                                        </p:attrNameLst>
                                      </p:cBhvr>
                                      <p:to>
                                        <p:strVal val="visible"/>
                                      </p:to>
                                    </p:set>
                                    <p:anim calcmode="lin" valueType="num">
                                      <p:cBhvr additive="base">
                                        <p:cTn dur="500"/>
                                        <p:tgtEl>
                                          <p:spTgt spid="219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8" st="8"/>
                                            </p:txEl>
                                          </p:spTgt>
                                        </p:tgtEl>
                                        <p:attrNameLst>
                                          <p:attrName>style.visibility</p:attrName>
                                        </p:attrNameLst>
                                      </p:cBhvr>
                                      <p:to>
                                        <p:strVal val="visible"/>
                                      </p:to>
                                    </p:set>
                                    <p:anim calcmode="lin" valueType="num">
                                      <p:cBhvr additive="base">
                                        <p:cTn dur="500"/>
                                        <p:tgtEl>
                                          <p:spTgt spid="2192">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9" st="9"/>
                                            </p:txEl>
                                          </p:spTgt>
                                        </p:tgtEl>
                                        <p:attrNameLst>
                                          <p:attrName>style.visibility</p:attrName>
                                        </p:attrNameLst>
                                      </p:cBhvr>
                                      <p:to>
                                        <p:strVal val="visible"/>
                                      </p:to>
                                    </p:set>
                                    <p:anim calcmode="lin" valueType="num">
                                      <p:cBhvr additive="base">
                                        <p:cTn dur="500"/>
                                        <p:tgtEl>
                                          <p:spTgt spid="2192">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10" st="10"/>
                                            </p:txEl>
                                          </p:spTgt>
                                        </p:tgtEl>
                                        <p:attrNameLst>
                                          <p:attrName>style.visibility</p:attrName>
                                        </p:attrNameLst>
                                      </p:cBhvr>
                                      <p:to>
                                        <p:strVal val="visible"/>
                                      </p:to>
                                    </p:set>
                                    <p:anim calcmode="lin" valueType="num">
                                      <p:cBhvr additive="base">
                                        <p:cTn dur="500"/>
                                        <p:tgtEl>
                                          <p:spTgt spid="2192">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11" st="11"/>
                                            </p:txEl>
                                          </p:spTgt>
                                        </p:tgtEl>
                                        <p:attrNameLst>
                                          <p:attrName>style.visibility</p:attrName>
                                        </p:attrNameLst>
                                      </p:cBhvr>
                                      <p:to>
                                        <p:strVal val="visible"/>
                                      </p:to>
                                    </p:set>
                                    <p:anim calcmode="lin" valueType="num">
                                      <p:cBhvr additive="base">
                                        <p:cTn dur="500"/>
                                        <p:tgtEl>
                                          <p:spTgt spid="2192">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12" st="12"/>
                                            </p:txEl>
                                          </p:spTgt>
                                        </p:tgtEl>
                                        <p:attrNameLst>
                                          <p:attrName>style.visibility</p:attrName>
                                        </p:attrNameLst>
                                      </p:cBhvr>
                                      <p:to>
                                        <p:strVal val="visible"/>
                                      </p:to>
                                    </p:set>
                                    <p:anim calcmode="lin" valueType="num">
                                      <p:cBhvr additive="base">
                                        <p:cTn dur="500"/>
                                        <p:tgtEl>
                                          <p:spTgt spid="2192">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13" st="13"/>
                                            </p:txEl>
                                          </p:spTgt>
                                        </p:tgtEl>
                                        <p:attrNameLst>
                                          <p:attrName>style.visibility</p:attrName>
                                        </p:attrNameLst>
                                      </p:cBhvr>
                                      <p:to>
                                        <p:strVal val="visible"/>
                                      </p:to>
                                    </p:set>
                                    <p:anim calcmode="lin" valueType="num">
                                      <p:cBhvr additive="base">
                                        <p:cTn dur="500"/>
                                        <p:tgtEl>
                                          <p:spTgt spid="2192">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14" st="14"/>
                                            </p:txEl>
                                          </p:spTgt>
                                        </p:tgtEl>
                                        <p:attrNameLst>
                                          <p:attrName>style.visibility</p:attrName>
                                        </p:attrNameLst>
                                      </p:cBhvr>
                                      <p:to>
                                        <p:strVal val="visible"/>
                                      </p:to>
                                    </p:set>
                                    <p:anim calcmode="lin" valueType="num">
                                      <p:cBhvr additive="base">
                                        <p:cTn dur="500"/>
                                        <p:tgtEl>
                                          <p:spTgt spid="2192">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2">
                                            <p:txEl>
                                              <p:pRg end="15" st="15"/>
                                            </p:txEl>
                                          </p:spTgt>
                                        </p:tgtEl>
                                        <p:attrNameLst>
                                          <p:attrName>style.visibility</p:attrName>
                                        </p:attrNameLst>
                                      </p:cBhvr>
                                      <p:to>
                                        <p:strVal val="visible"/>
                                      </p:to>
                                    </p:set>
                                    <p:anim calcmode="lin" valueType="num">
                                      <p:cBhvr additive="base">
                                        <p:cTn dur="500"/>
                                        <p:tgtEl>
                                          <p:spTgt spid="2192">
                                            <p:txEl>
                                              <p:pRg end="15" st="1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2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2201" name="Google Shape;2201;p23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running safely with 60km.</a:t>
            </a:r>
            <a:endParaRPr/>
          </a:p>
        </p:txBody>
      </p:sp>
      <p:sp>
        <p:nvSpPr>
          <p:cNvPr id="2202" name="Google Shape;2202;p23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03" name="Google Shape;2203;p23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04" name="Google Shape;2204;p23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01">
                                            <p:txEl>
                                              <p:pRg end="0" st="0"/>
                                            </p:txEl>
                                          </p:spTgt>
                                        </p:tgtEl>
                                        <p:attrNameLst>
                                          <p:attrName>style.visibility</p:attrName>
                                        </p:attrNameLst>
                                      </p:cBhvr>
                                      <p:to>
                                        <p:strVal val="visible"/>
                                      </p:to>
                                    </p:set>
                                    <p:anim calcmode="lin" valueType="num">
                                      <p:cBhvr additive="base">
                                        <p:cTn dur="500"/>
                                        <p:tgtEl>
                                          <p:spTgt spid="220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Representation of variable in various languages</a:t>
            </a:r>
            <a:endParaRPr/>
          </a:p>
        </p:txBody>
      </p:sp>
      <p:sp>
        <p:nvSpPr>
          <p:cNvPr id="349" name="Google Shape;349;p2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t/>
            </a:r>
            <a:endParaRPr/>
          </a:p>
          <a:p>
            <a:pPr indent="-342900" lvl="0" marL="342900" rtl="0" algn="l">
              <a:spcBef>
                <a:spcPts val="1000"/>
              </a:spcBef>
              <a:spcAft>
                <a:spcPts val="0"/>
              </a:spcAft>
              <a:buSzPts val="1440"/>
              <a:buChar char="►"/>
            </a:pPr>
            <a:r>
              <a:rPr lang="en-US"/>
              <a:t>			  C		     	C++				java</a:t>
            </a:r>
            <a:endParaRPr/>
          </a:p>
          <a:p>
            <a:pPr indent="-342900" lvl="0" marL="342900" rtl="0" algn="l">
              <a:spcBef>
                <a:spcPts val="1000"/>
              </a:spcBef>
              <a:spcAft>
                <a:spcPts val="0"/>
              </a:spcAft>
              <a:buSzPts val="1440"/>
              <a:buChar char="►"/>
            </a:pPr>
            <a:r>
              <a:rPr lang="en-US"/>
              <a:t>	int id; 	variable		data member	field /properties</a:t>
            </a:r>
            <a:endParaRPr/>
          </a:p>
          <a:p>
            <a:pPr indent="-342900" lvl="0" marL="342900" rtl="0" algn="l">
              <a:spcBef>
                <a:spcPts val="1000"/>
              </a:spcBef>
              <a:spcAft>
                <a:spcPts val="0"/>
              </a:spcAft>
              <a:buSzPts val="1440"/>
              <a:buChar char="►"/>
            </a:pPr>
            <a:r>
              <a:rPr lang="en-US"/>
              <a:t>	main()	function 	data function	method</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
        <p:nvSpPr>
          <p:cNvPr id="350" name="Google Shape;350;p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51" name="Google Shape;351;p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52" name="Google Shape;352;p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23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2210" name="Google Shape;2210;p23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In the above example, we are creating two classes Bike and Splendar. Splendar class extends Bike class and overrides its run() method. We are calling the run method by the reference variable of Parent class. Since it refers to the subclass object and subclass method overrides the Parent class method, subclass method is invoked at runtime. </a:t>
            </a:r>
            <a:endParaRPr/>
          </a:p>
          <a:p>
            <a:pPr indent="-342900" lvl="0" marL="342900" rtl="0" algn="l">
              <a:spcBef>
                <a:spcPts val="1000"/>
              </a:spcBef>
              <a:spcAft>
                <a:spcPts val="0"/>
              </a:spcAft>
              <a:buSzPts val="1440"/>
              <a:buChar char="►"/>
            </a:pPr>
            <a:r>
              <a:rPr lang="en-US">
                <a:solidFill>
                  <a:srgbClr val="FF0000"/>
                </a:solidFill>
              </a:rPr>
              <a:t>Since method invocation is determined by the JVM not compiler, it is known as runtime polymorphism. </a:t>
            </a:r>
            <a:endParaRPr/>
          </a:p>
          <a:p>
            <a:pPr indent="-251459" lvl="0" marL="342900" rtl="0" algn="l">
              <a:spcBef>
                <a:spcPts val="1000"/>
              </a:spcBef>
              <a:spcAft>
                <a:spcPts val="0"/>
              </a:spcAft>
              <a:buSzPts val="1440"/>
              <a:buNone/>
            </a:pPr>
            <a:r>
              <a:t/>
            </a:r>
            <a:endParaRPr/>
          </a:p>
        </p:txBody>
      </p:sp>
      <p:sp>
        <p:nvSpPr>
          <p:cNvPr id="2211" name="Google Shape;2211;p23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12" name="Google Shape;2212;p23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13" name="Google Shape;2213;p23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0">
                                            <p:txEl>
                                              <p:pRg end="0" st="0"/>
                                            </p:txEl>
                                          </p:spTgt>
                                        </p:tgtEl>
                                        <p:attrNameLst>
                                          <p:attrName>style.visibility</p:attrName>
                                        </p:attrNameLst>
                                      </p:cBhvr>
                                      <p:to>
                                        <p:strVal val="visible"/>
                                      </p:to>
                                    </p:set>
                                    <p:anim calcmode="lin" valueType="num">
                                      <p:cBhvr additive="base">
                                        <p:cTn dur="500"/>
                                        <p:tgtEl>
                                          <p:spTgt spid="22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0">
                                            <p:txEl>
                                              <p:pRg end="1" st="1"/>
                                            </p:txEl>
                                          </p:spTgt>
                                        </p:tgtEl>
                                        <p:attrNameLst>
                                          <p:attrName>style.visibility</p:attrName>
                                        </p:attrNameLst>
                                      </p:cBhvr>
                                      <p:to>
                                        <p:strVal val="visible"/>
                                      </p:to>
                                    </p:set>
                                    <p:anim calcmode="lin" valueType="num">
                                      <p:cBhvr additive="base">
                                        <p:cTn dur="500"/>
                                        <p:tgtEl>
                                          <p:spTgt spid="221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0">
                                            <p:txEl>
                                              <p:pRg end="2" st="2"/>
                                            </p:txEl>
                                          </p:spTgt>
                                        </p:tgtEl>
                                        <p:attrNameLst>
                                          <p:attrName>style.visibility</p:attrName>
                                        </p:attrNameLst>
                                      </p:cBhvr>
                                      <p:to>
                                        <p:strVal val="visible"/>
                                      </p:to>
                                    </p:set>
                                    <p:anim calcmode="lin" valueType="num">
                                      <p:cBhvr additive="base">
                                        <p:cTn dur="500"/>
                                        <p:tgtEl>
                                          <p:spTgt spid="221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2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Java Runtime Polymorphism with field</a:t>
            </a:r>
            <a:br>
              <a:rPr b="1" lang="en-US"/>
            </a:br>
            <a:endParaRPr/>
          </a:p>
        </p:txBody>
      </p:sp>
      <p:sp>
        <p:nvSpPr>
          <p:cNvPr id="2219" name="Google Shape;2219;p23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lang="en-US"/>
              <a:t> </a:t>
            </a:r>
            <a:r>
              <a:rPr b="1" lang="en-US"/>
              <a:t>class Bike{  </a:t>
            </a:r>
            <a:endParaRPr/>
          </a:p>
          <a:p>
            <a:pPr indent="-342900" lvl="0" marL="342900" rtl="0" algn="l">
              <a:spcBef>
                <a:spcPts val="1000"/>
              </a:spcBef>
              <a:spcAft>
                <a:spcPts val="0"/>
              </a:spcAft>
              <a:buSzPts val="1440"/>
              <a:buChar char="►"/>
            </a:pPr>
            <a:r>
              <a:rPr lang="en-US">
                <a:solidFill>
                  <a:srgbClr val="FF0000"/>
                </a:solidFill>
              </a:rPr>
              <a:t>     </a:t>
            </a:r>
            <a:r>
              <a:rPr b="1" lang="en-US">
                <a:solidFill>
                  <a:srgbClr val="FF0000"/>
                </a:solidFill>
              </a:rPr>
              <a:t>int speedlimit=90;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a:t>
            </a:r>
            <a:r>
              <a:rPr b="1" lang="en-US"/>
              <a:t>class Honda3 extends Bike{  </a:t>
            </a:r>
            <a:endParaRPr/>
          </a:p>
          <a:p>
            <a:pPr indent="-342900" lvl="0" marL="342900" rtl="0" algn="l">
              <a:spcBef>
                <a:spcPts val="1000"/>
              </a:spcBef>
              <a:spcAft>
                <a:spcPts val="0"/>
              </a:spcAft>
              <a:buSzPts val="1440"/>
              <a:buChar char="►"/>
            </a:pPr>
            <a:r>
              <a:rPr lang="en-US">
                <a:solidFill>
                  <a:srgbClr val="FF0000"/>
                </a:solidFill>
              </a:rPr>
              <a:t>     </a:t>
            </a:r>
            <a:r>
              <a:rPr b="1" lang="en-US">
                <a:solidFill>
                  <a:srgbClr val="FF0000"/>
                </a:solidFill>
              </a:rPr>
              <a:t>int speedlimit=150</a:t>
            </a:r>
            <a:r>
              <a:rPr b="1" lang="en-US"/>
              <a:t>;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     </a:t>
            </a:r>
            <a:r>
              <a:rPr b="1" lang="en-US"/>
              <a:t>public static void main(String args[]){  </a:t>
            </a:r>
            <a:endParaRPr/>
          </a:p>
          <a:p>
            <a:pPr indent="-342900" lvl="0" marL="342900" rtl="0" algn="l">
              <a:spcBef>
                <a:spcPts val="1000"/>
              </a:spcBef>
              <a:spcAft>
                <a:spcPts val="0"/>
              </a:spcAft>
              <a:buSzPts val="1440"/>
              <a:buChar char="►"/>
            </a:pPr>
            <a:r>
              <a:rPr lang="en-US"/>
              <a:t>      Bike obj=</a:t>
            </a:r>
            <a:r>
              <a:rPr b="1" lang="en-US"/>
              <a:t>new Honda3();  </a:t>
            </a:r>
            <a:endParaRPr/>
          </a:p>
          <a:p>
            <a:pPr indent="-342900" lvl="0" marL="342900" rtl="0" algn="l">
              <a:spcBef>
                <a:spcPts val="1000"/>
              </a:spcBef>
              <a:spcAft>
                <a:spcPts val="0"/>
              </a:spcAft>
              <a:buSzPts val="1440"/>
              <a:buChar char="►"/>
            </a:pPr>
            <a:r>
              <a:rPr lang="en-US"/>
              <a:t>      System.out.println(obj.speedlimit);</a:t>
            </a:r>
            <a:endParaRPr/>
          </a:p>
          <a:p>
            <a:pPr indent="-342900" lvl="0" marL="342900" rtl="0" algn="l">
              <a:spcBef>
                <a:spcPts val="1000"/>
              </a:spcBef>
              <a:spcAft>
                <a:spcPts val="0"/>
              </a:spcAft>
              <a:buSzPts val="1440"/>
              <a:buChar char="►"/>
            </a:pPr>
            <a:r>
              <a:rPr lang="en-US"/>
              <a:t>    } </a:t>
            </a:r>
            <a:endParaRPr/>
          </a:p>
        </p:txBody>
      </p:sp>
      <p:sp>
        <p:nvSpPr>
          <p:cNvPr id="2220" name="Google Shape;2220;p23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21" name="Google Shape;2221;p23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22" name="Google Shape;2222;p23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9">
                                            <p:txEl>
                                              <p:pRg end="0" st="0"/>
                                            </p:txEl>
                                          </p:spTgt>
                                        </p:tgtEl>
                                        <p:attrNameLst>
                                          <p:attrName>style.visibility</p:attrName>
                                        </p:attrNameLst>
                                      </p:cBhvr>
                                      <p:to>
                                        <p:strVal val="visible"/>
                                      </p:to>
                                    </p:set>
                                    <p:anim calcmode="lin" valueType="num">
                                      <p:cBhvr additive="base">
                                        <p:cTn dur="500"/>
                                        <p:tgtEl>
                                          <p:spTgt spid="221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9">
                                            <p:txEl>
                                              <p:pRg end="1" st="1"/>
                                            </p:txEl>
                                          </p:spTgt>
                                        </p:tgtEl>
                                        <p:attrNameLst>
                                          <p:attrName>style.visibility</p:attrName>
                                        </p:attrNameLst>
                                      </p:cBhvr>
                                      <p:to>
                                        <p:strVal val="visible"/>
                                      </p:to>
                                    </p:set>
                                    <p:anim calcmode="lin" valueType="num">
                                      <p:cBhvr additive="base">
                                        <p:cTn dur="500"/>
                                        <p:tgtEl>
                                          <p:spTgt spid="221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9">
                                            <p:txEl>
                                              <p:pRg end="2" st="2"/>
                                            </p:txEl>
                                          </p:spTgt>
                                        </p:tgtEl>
                                        <p:attrNameLst>
                                          <p:attrName>style.visibility</p:attrName>
                                        </p:attrNameLst>
                                      </p:cBhvr>
                                      <p:to>
                                        <p:strVal val="visible"/>
                                      </p:to>
                                    </p:set>
                                    <p:anim calcmode="lin" valueType="num">
                                      <p:cBhvr additive="base">
                                        <p:cTn dur="500"/>
                                        <p:tgtEl>
                                          <p:spTgt spid="221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9">
                                            <p:txEl>
                                              <p:pRg end="3" st="3"/>
                                            </p:txEl>
                                          </p:spTgt>
                                        </p:tgtEl>
                                        <p:attrNameLst>
                                          <p:attrName>style.visibility</p:attrName>
                                        </p:attrNameLst>
                                      </p:cBhvr>
                                      <p:to>
                                        <p:strVal val="visible"/>
                                      </p:to>
                                    </p:set>
                                    <p:anim calcmode="lin" valueType="num">
                                      <p:cBhvr additive="base">
                                        <p:cTn dur="500"/>
                                        <p:tgtEl>
                                          <p:spTgt spid="221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9">
                                            <p:txEl>
                                              <p:pRg end="4" st="4"/>
                                            </p:txEl>
                                          </p:spTgt>
                                        </p:tgtEl>
                                        <p:attrNameLst>
                                          <p:attrName>style.visibility</p:attrName>
                                        </p:attrNameLst>
                                      </p:cBhvr>
                                      <p:to>
                                        <p:strVal val="visible"/>
                                      </p:to>
                                    </p:set>
                                    <p:anim calcmode="lin" valueType="num">
                                      <p:cBhvr additive="base">
                                        <p:cTn dur="500"/>
                                        <p:tgtEl>
                                          <p:spTgt spid="221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9">
                                            <p:txEl>
                                              <p:pRg end="5" st="5"/>
                                            </p:txEl>
                                          </p:spTgt>
                                        </p:tgtEl>
                                        <p:attrNameLst>
                                          <p:attrName>style.visibility</p:attrName>
                                        </p:attrNameLst>
                                      </p:cBhvr>
                                      <p:to>
                                        <p:strVal val="visible"/>
                                      </p:to>
                                    </p:set>
                                    <p:anim calcmode="lin" valueType="num">
                                      <p:cBhvr additive="base">
                                        <p:cTn dur="500"/>
                                        <p:tgtEl>
                                          <p:spTgt spid="221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9">
                                            <p:txEl>
                                              <p:pRg end="6" st="6"/>
                                            </p:txEl>
                                          </p:spTgt>
                                        </p:tgtEl>
                                        <p:attrNameLst>
                                          <p:attrName>style.visibility</p:attrName>
                                        </p:attrNameLst>
                                      </p:cBhvr>
                                      <p:to>
                                        <p:strVal val="visible"/>
                                      </p:to>
                                    </p:set>
                                    <p:anim calcmode="lin" valueType="num">
                                      <p:cBhvr additive="base">
                                        <p:cTn dur="500"/>
                                        <p:tgtEl>
                                          <p:spTgt spid="221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9">
                                            <p:txEl>
                                              <p:pRg end="7" st="7"/>
                                            </p:txEl>
                                          </p:spTgt>
                                        </p:tgtEl>
                                        <p:attrNameLst>
                                          <p:attrName>style.visibility</p:attrName>
                                        </p:attrNameLst>
                                      </p:cBhvr>
                                      <p:to>
                                        <p:strVal val="visible"/>
                                      </p:to>
                                    </p:set>
                                    <p:anim calcmode="lin" valueType="num">
                                      <p:cBhvr additive="base">
                                        <p:cTn dur="500"/>
                                        <p:tgtEl>
                                          <p:spTgt spid="2219">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9">
                                            <p:txEl>
                                              <p:pRg end="8" st="8"/>
                                            </p:txEl>
                                          </p:spTgt>
                                        </p:tgtEl>
                                        <p:attrNameLst>
                                          <p:attrName>style.visibility</p:attrName>
                                        </p:attrNameLst>
                                      </p:cBhvr>
                                      <p:to>
                                        <p:strVal val="visible"/>
                                      </p:to>
                                    </p:set>
                                    <p:anim calcmode="lin" valueType="num">
                                      <p:cBhvr additive="base">
                                        <p:cTn dur="500"/>
                                        <p:tgtEl>
                                          <p:spTgt spid="2219">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9">
                                            <p:txEl>
                                              <p:pRg end="9" st="9"/>
                                            </p:txEl>
                                          </p:spTgt>
                                        </p:tgtEl>
                                        <p:attrNameLst>
                                          <p:attrName>style.visibility</p:attrName>
                                        </p:attrNameLst>
                                      </p:cBhvr>
                                      <p:to>
                                        <p:strVal val="visible"/>
                                      </p:to>
                                    </p:set>
                                    <p:anim calcmode="lin" valueType="num">
                                      <p:cBhvr additive="base">
                                        <p:cTn dur="500"/>
                                        <p:tgtEl>
                                          <p:spTgt spid="2219">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23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2228" name="Google Shape;2228;p23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Method is overridden not the field, so runtime polymorphism can't be achieved by field.</a:t>
            </a:r>
            <a:endParaRPr/>
          </a:p>
          <a:p>
            <a:pPr indent="-342900" lvl="0" marL="342900" rtl="0" algn="l">
              <a:spcBef>
                <a:spcPts val="1000"/>
              </a:spcBef>
              <a:spcAft>
                <a:spcPts val="0"/>
              </a:spcAft>
              <a:buSzPts val="1440"/>
              <a:buChar char="►"/>
            </a:pPr>
            <a:r>
              <a:rPr lang="en-US"/>
              <a:t>In the example given above, both the classes have a field speedlimit, we are accessing the field by the reference variable of Parent class which refers to the subclass object. Since we are accessing the field which is not overridden, hence it will access the field of Parent class always. </a:t>
            </a:r>
            <a:endParaRPr/>
          </a:p>
        </p:txBody>
      </p:sp>
      <p:sp>
        <p:nvSpPr>
          <p:cNvPr id="2229" name="Google Shape;2229;p23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30" name="Google Shape;2230;p23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31" name="Google Shape;2231;p23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28">
                                            <p:txEl>
                                              <p:pRg end="0" st="0"/>
                                            </p:txEl>
                                          </p:spTgt>
                                        </p:tgtEl>
                                        <p:attrNameLst>
                                          <p:attrName>style.visibility</p:attrName>
                                        </p:attrNameLst>
                                      </p:cBhvr>
                                      <p:to>
                                        <p:strVal val="visible"/>
                                      </p:to>
                                    </p:set>
                                    <p:anim calcmode="lin" valueType="num">
                                      <p:cBhvr additive="base">
                                        <p:cTn dur="500"/>
                                        <p:tgtEl>
                                          <p:spTgt spid="222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28">
                                            <p:txEl>
                                              <p:pRg end="1" st="1"/>
                                            </p:txEl>
                                          </p:spTgt>
                                        </p:tgtEl>
                                        <p:attrNameLst>
                                          <p:attrName>style.visibility</p:attrName>
                                        </p:attrNameLst>
                                      </p:cBhvr>
                                      <p:to>
                                        <p:strVal val="visible"/>
                                      </p:to>
                                    </p:set>
                                    <p:anim calcmode="lin" valueType="num">
                                      <p:cBhvr additive="base">
                                        <p:cTn dur="500"/>
                                        <p:tgtEl>
                                          <p:spTgt spid="222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23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***Rule</a:t>
            </a:r>
            <a:endParaRPr/>
          </a:p>
        </p:txBody>
      </p:sp>
      <p:sp>
        <p:nvSpPr>
          <p:cNvPr id="2237" name="Google Shape;2237;p23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Runtime polymorphism can't be achieved by fields.</a:t>
            </a:r>
            <a:endParaRPr/>
          </a:p>
          <a:p>
            <a:pPr indent="-251459" lvl="0" marL="342900" rtl="0" algn="l">
              <a:spcBef>
                <a:spcPts val="1000"/>
              </a:spcBef>
              <a:spcAft>
                <a:spcPts val="0"/>
              </a:spcAft>
              <a:buSzPts val="1440"/>
              <a:buNone/>
            </a:pPr>
            <a:r>
              <a:t/>
            </a:r>
            <a:endParaRPr/>
          </a:p>
        </p:txBody>
      </p:sp>
      <p:sp>
        <p:nvSpPr>
          <p:cNvPr id="2238" name="Google Shape;2238;p23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39" name="Google Shape;2239;p23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40" name="Google Shape;2240;p23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37">
                                            <p:txEl>
                                              <p:pRg end="0" st="0"/>
                                            </p:txEl>
                                          </p:spTgt>
                                        </p:tgtEl>
                                        <p:attrNameLst>
                                          <p:attrName>style.visibility</p:attrName>
                                        </p:attrNameLst>
                                      </p:cBhvr>
                                      <p:to>
                                        <p:strVal val="visible"/>
                                      </p:to>
                                    </p:set>
                                    <p:anim calcmode="lin" valueType="num">
                                      <p:cBhvr additive="base">
                                        <p:cTn dur="500"/>
                                        <p:tgtEl>
                                          <p:spTgt spid="223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37">
                                            <p:txEl>
                                              <p:pRg end="1" st="1"/>
                                            </p:txEl>
                                          </p:spTgt>
                                        </p:tgtEl>
                                        <p:attrNameLst>
                                          <p:attrName>style.visibility</p:attrName>
                                        </p:attrNameLst>
                                      </p:cBhvr>
                                      <p:to>
                                        <p:strVal val="visible"/>
                                      </p:to>
                                    </p:set>
                                    <p:anim calcmode="lin" valueType="num">
                                      <p:cBhvr additive="base">
                                        <p:cTn dur="500"/>
                                        <p:tgtEl>
                                          <p:spTgt spid="223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236"/>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Abstract class in Java</a:t>
            </a:r>
            <a:br>
              <a:rPr lang="en-US"/>
            </a:br>
            <a:endParaRPr/>
          </a:p>
        </p:txBody>
      </p:sp>
      <p:sp>
        <p:nvSpPr>
          <p:cNvPr id="2246" name="Google Shape;2246;p236"/>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Abstract class</a:t>
            </a:r>
            <a:endParaRPr/>
          </a:p>
        </p:txBody>
      </p:sp>
      <p:sp>
        <p:nvSpPr>
          <p:cNvPr id="2247" name="Google Shape;2247;p23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48" name="Google Shape;2248;p23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49" name="Google Shape;2249;p23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2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Abstract Class	</a:t>
            </a:r>
            <a:endParaRPr/>
          </a:p>
        </p:txBody>
      </p:sp>
      <p:sp>
        <p:nvSpPr>
          <p:cNvPr id="2255" name="Google Shape;2255;p23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class that is declared with abstract keyword, is known as abstract class in java. It can have abstract and non-abstract methods (method with body) or no methods</a:t>
            </a:r>
            <a:endParaRPr/>
          </a:p>
          <a:p>
            <a:pPr indent="-342900" lvl="0" marL="342900" rtl="0" algn="l">
              <a:spcBef>
                <a:spcPts val="1000"/>
              </a:spcBef>
              <a:spcAft>
                <a:spcPts val="0"/>
              </a:spcAft>
              <a:buSzPts val="1440"/>
              <a:buChar char="►"/>
            </a:pPr>
            <a:r>
              <a:rPr lang="en-US"/>
              <a:t>Abstract class needs to be extended and its method implemented. It cannot be instantiated.</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
        <p:nvSpPr>
          <p:cNvPr id="2256" name="Google Shape;2256;p23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57" name="Google Shape;2257;p23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58" name="Google Shape;2258;p23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5">
                                            <p:txEl>
                                              <p:pRg end="0" st="0"/>
                                            </p:txEl>
                                          </p:spTgt>
                                        </p:tgtEl>
                                        <p:attrNameLst>
                                          <p:attrName>style.visibility</p:attrName>
                                        </p:attrNameLst>
                                      </p:cBhvr>
                                      <p:to>
                                        <p:strVal val="visible"/>
                                      </p:to>
                                    </p:set>
                                    <p:anim calcmode="lin" valueType="num">
                                      <p:cBhvr additive="base">
                                        <p:cTn dur="500"/>
                                        <p:tgtEl>
                                          <p:spTgt spid="225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5">
                                            <p:txEl>
                                              <p:pRg end="1" st="1"/>
                                            </p:txEl>
                                          </p:spTgt>
                                        </p:tgtEl>
                                        <p:attrNameLst>
                                          <p:attrName>style.visibility</p:attrName>
                                        </p:attrNameLst>
                                      </p:cBhvr>
                                      <p:to>
                                        <p:strVal val="visible"/>
                                      </p:to>
                                    </p:set>
                                    <p:anim calcmode="lin" valueType="num">
                                      <p:cBhvr additive="base">
                                        <p:cTn dur="500"/>
                                        <p:tgtEl>
                                          <p:spTgt spid="225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5">
                                            <p:txEl>
                                              <p:pRg end="2" st="2"/>
                                            </p:txEl>
                                          </p:spTgt>
                                        </p:tgtEl>
                                        <p:attrNameLst>
                                          <p:attrName>style.visibility</p:attrName>
                                        </p:attrNameLst>
                                      </p:cBhvr>
                                      <p:to>
                                        <p:strVal val="visible"/>
                                      </p:to>
                                    </p:set>
                                    <p:anim calcmode="lin" valueType="num">
                                      <p:cBhvr additive="base">
                                        <p:cTn dur="500"/>
                                        <p:tgtEl>
                                          <p:spTgt spid="225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5">
                                            <p:txEl>
                                              <p:pRg end="3" st="3"/>
                                            </p:txEl>
                                          </p:spTgt>
                                        </p:tgtEl>
                                        <p:attrNameLst>
                                          <p:attrName>style.visibility</p:attrName>
                                        </p:attrNameLst>
                                      </p:cBhvr>
                                      <p:to>
                                        <p:strVal val="visible"/>
                                      </p:to>
                                    </p:set>
                                    <p:anim calcmode="lin" valueType="num">
                                      <p:cBhvr additive="base">
                                        <p:cTn dur="500"/>
                                        <p:tgtEl>
                                          <p:spTgt spid="225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5">
                                            <p:txEl>
                                              <p:pRg end="4" st="4"/>
                                            </p:txEl>
                                          </p:spTgt>
                                        </p:tgtEl>
                                        <p:attrNameLst>
                                          <p:attrName>style.visibility</p:attrName>
                                        </p:attrNameLst>
                                      </p:cBhvr>
                                      <p:to>
                                        <p:strVal val="visible"/>
                                      </p:to>
                                    </p:set>
                                    <p:anim calcmode="lin" valueType="num">
                                      <p:cBhvr additive="base">
                                        <p:cTn dur="500"/>
                                        <p:tgtEl>
                                          <p:spTgt spid="225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2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Ways to achieve Abstraction</a:t>
            </a:r>
            <a:br>
              <a:rPr b="1" lang="en-US"/>
            </a:br>
            <a:endParaRPr/>
          </a:p>
        </p:txBody>
      </p:sp>
      <p:sp>
        <p:nvSpPr>
          <p:cNvPr id="2264" name="Google Shape;2264;p23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There are two ways to achieve abstraction in java</a:t>
            </a:r>
            <a:endParaRPr/>
          </a:p>
          <a:p>
            <a:pPr indent="-342900" lvl="0" marL="342900" rtl="0" algn="l">
              <a:spcBef>
                <a:spcPts val="1000"/>
              </a:spcBef>
              <a:spcAft>
                <a:spcPts val="0"/>
              </a:spcAft>
              <a:buSzPts val="1440"/>
              <a:buChar char="►"/>
            </a:pPr>
            <a:r>
              <a:rPr lang="en-US"/>
              <a:t>Abstract class (0 to 100%)</a:t>
            </a:r>
            <a:endParaRPr/>
          </a:p>
          <a:p>
            <a:pPr indent="-342900" lvl="0" marL="342900" rtl="0" algn="l">
              <a:spcBef>
                <a:spcPts val="1000"/>
              </a:spcBef>
              <a:spcAft>
                <a:spcPts val="0"/>
              </a:spcAft>
              <a:buSzPts val="1440"/>
              <a:buChar char="►"/>
            </a:pPr>
            <a:r>
              <a:rPr lang="en-US"/>
              <a:t>Interface (100%)</a:t>
            </a:r>
            <a:endParaRPr/>
          </a:p>
          <a:p>
            <a:pPr indent="-251459" lvl="0" marL="342900" rtl="0" algn="l">
              <a:spcBef>
                <a:spcPts val="1000"/>
              </a:spcBef>
              <a:spcAft>
                <a:spcPts val="0"/>
              </a:spcAft>
              <a:buSzPts val="1440"/>
              <a:buNone/>
            </a:pPr>
            <a:r>
              <a:t/>
            </a:r>
            <a:endParaRPr/>
          </a:p>
        </p:txBody>
      </p:sp>
      <p:sp>
        <p:nvSpPr>
          <p:cNvPr id="2265" name="Google Shape;2265;p23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66" name="Google Shape;2266;p23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67" name="Google Shape;2267;p23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64">
                                            <p:txEl>
                                              <p:pRg end="0" st="0"/>
                                            </p:txEl>
                                          </p:spTgt>
                                        </p:tgtEl>
                                        <p:attrNameLst>
                                          <p:attrName>style.visibility</p:attrName>
                                        </p:attrNameLst>
                                      </p:cBhvr>
                                      <p:to>
                                        <p:strVal val="visible"/>
                                      </p:to>
                                    </p:set>
                                    <p:anim calcmode="lin" valueType="num">
                                      <p:cBhvr additive="base">
                                        <p:cTn dur="500"/>
                                        <p:tgtEl>
                                          <p:spTgt spid="226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64">
                                            <p:txEl>
                                              <p:pRg end="1" st="1"/>
                                            </p:txEl>
                                          </p:spTgt>
                                        </p:tgtEl>
                                        <p:attrNameLst>
                                          <p:attrName>style.visibility</p:attrName>
                                        </p:attrNameLst>
                                      </p:cBhvr>
                                      <p:to>
                                        <p:strVal val="visible"/>
                                      </p:to>
                                    </p:set>
                                    <p:anim calcmode="lin" valueType="num">
                                      <p:cBhvr additive="base">
                                        <p:cTn dur="500"/>
                                        <p:tgtEl>
                                          <p:spTgt spid="226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64">
                                            <p:txEl>
                                              <p:pRg end="2" st="2"/>
                                            </p:txEl>
                                          </p:spTgt>
                                        </p:tgtEl>
                                        <p:attrNameLst>
                                          <p:attrName>style.visibility</p:attrName>
                                        </p:attrNameLst>
                                      </p:cBhvr>
                                      <p:to>
                                        <p:strVal val="visible"/>
                                      </p:to>
                                    </p:set>
                                    <p:anim calcmode="lin" valueType="num">
                                      <p:cBhvr additive="base">
                                        <p:cTn dur="500"/>
                                        <p:tgtEl>
                                          <p:spTgt spid="226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64">
                                            <p:txEl>
                                              <p:pRg end="3" st="3"/>
                                            </p:txEl>
                                          </p:spTgt>
                                        </p:tgtEl>
                                        <p:attrNameLst>
                                          <p:attrName>style.visibility</p:attrName>
                                        </p:attrNameLst>
                                      </p:cBhvr>
                                      <p:to>
                                        <p:strVal val="visible"/>
                                      </p:to>
                                    </p:set>
                                    <p:anim calcmode="lin" valueType="num">
                                      <p:cBhvr additive="base">
                                        <p:cTn dur="500"/>
                                        <p:tgtEl>
                                          <p:spTgt spid="226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23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2273" name="Google Shape;2273;p23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abstract is a keyword</a:t>
            </a:r>
            <a:endParaRPr/>
          </a:p>
        </p:txBody>
      </p:sp>
      <p:sp>
        <p:nvSpPr>
          <p:cNvPr id="2274" name="Google Shape;2274;p23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75" name="Google Shape;2275;p23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76" name="Google Shape;2276;p23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2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2282" name="Google Shape;2282;p24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abstract</a:t>
            </a:r>
            <a:r>
              <a:rPr lang="en-US"/>
              <a:t> </a:t>
            </a:r>
            <a:r>
              <a:rPr b="1" lang="en-US"/>
              <a:t>class</a:t>
            </a:r>
            <a:r>
              <a:rPr lang="en-US"/>
              <a:t> A{</a:t>
            </a:r>
            <a:endParaRPr/>
          </a:p>
          <a:p>
            <a:pPr indent="-342900" lvl="0" marL="342900" rtl="0" algn="l">
              <a:spcBef>
                <a:spcPts val="1000"/>
              </a:spcBef>
              <a:spcAft>
                <a:spcPts val="0"/>
              </a:spcAft>
              <a:buSzPts val="1440"/>
              <a:buChar char="►"/>
            </a:pPr>
            <a:r>
              <a:rPr lang="en-US"/>
              <a:t>}  </a:t>
            </a:r>
            <a:endParaRPr/>
          </a:p>
          <a:p>
            <a:pPr indent="-251459" lvl="0" marL="342900" rtl="0" algn="l">
              <a:spcBef>
                <a:spcPts val="1000"/>
              </a:spcBef>
              <a:spcAft>
                <a:spcPts val="0"/>
              </a:spcAft>
              <a:buSzPts val="1440"/>
              <a:buNone/>
            </a:pPr>
            <a:r>
              <a:t/>
            </a:r>
            <a:endParaRPr/>
          </a:p>
        </p:txBody>
      </p:sp>
      <p:sp>
        <p:nvSpPr>
          <p:cNvPr id="2283" name="Google Shape;2283;p24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84" name="Google Shape;2284;p24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85" name="Google Shape;2285;p24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82">
                                            <p:txEl>
                                              <p:pRg end="0" st="0"/>
                                            </p:txEl>
                                          </p:spTgt>
                                        </p:tgtEl>
                                        <p:attrNameLst>
                                          <p:attrName>style.visibility</p:attrName>
                                        </p:attrNameLst>
                                      </p:cBhvr>
                                      <p:to>
                                        <p:strVal val="visible"/>
                                      </p:to>
                                    </p:set>
                                    <p:anim calcmode="lin" valueType="num">
                                      <p:cBhvr additive="base">
                                        <p:cTn dur="500"/>
                                        <p:tgtEl>
                                          <p:spTgt spid="228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82">
                                            <p:txEl>
                                              <p:pRg end="1" st="1"/>
                                            </p:txEl>
                                          </p:spTgt>
                                        </p:tgtEl>
                                        <p:attrNameLst>
                                          <p:attrName>style.visibility</p:attrName>
                                        </p:attrNameLst>
                                      </p:cBhvr>
                                      <p:to>
                                        <p:strVal val="visible"/>
                                      </p:to>
                                    </p:set>
                                    <p:anim calcmode="lin" valueType="num">
                                      <p:cBhvr additive="base">
                                        <p:cTn dur="500"/>
                                        <p:tgtEl>
                                          <p:spTgt spid="228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82">
                                            <p:txEl>
                                              <p:pRg end="2" st="2"/>
                                            </p:txEl>
                                          </p:spTgt>
                                        </p:tgtEl>
                                        <p:attrNameLst>
                                          <p:attrName>style.visibility</p:attrName>
                                        </p:attrNameLst>
                                      </p:cBhvr>
                                      <p:to>
                                        <p:strVal val="visible"/>
                                      </p:to>
                                    </p:set>
                                    <p:anim calcmode="lin" valueType="num">
                                      <p:cBhvr additive="base">
                                        <p:cTn dur="500"/>
                                        <p:tgtEl>
                                          <p:spTgt spid="228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2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Abstract Method</a:t>
            </a:r>
            <a:endParaRPr/>
          </a:p>
        </p:txBody>
      </p:sp>
      <p:sp>
        <p:nvSpPr>
          <p:cNvPr id="2291" name="Google Shape;2291;p24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method that is declared as abstract and does not have implementation is known as abstract method.</a:t>
            </a:r>
            <a:endParaRPr/>
          </a:p>
          <a:p>
            <a:pPr indent="-251459" lvl="0" marL="342900" rtl="0" algn="l">
              <a:spcBef>
                <a:spcPts val="1000"/>
              </a:spcBef>
              <a:spcAft>
                <a:spcPts val="0"/>
              </a:spcAft>
              <a:buSzPts val="1440"/>
              <a:buNone/>
            </a:pPr>
            <a:r>
              <a:t/>
            </a:r>
            <a:endParaRPr/>
          </a:p>
        </p:txBody>
      </p:sp>
      <p:sp>
        <p:nvSpPr>
          <p:cNvPr id="2292" name="Google Shape;2292;p24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93" name="Google Shape;2293;p24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94" name="Google Shape;2294;p24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91">
                                            <p:txEl>
                                              <p:pRg end="0" st="0"/>
                                            </p:txEl>
                                          </p:spTgt>
                                        </p:tgtEl>
                                        <p:attrNameLst>
                                          <p:attrName>style.visibility</p:attrName>
                                        </p:attrNameLst>
                                      </p:cBhvr>
                                      <p:to>
                                        <p:strVal val="visible"/>
                                      </p:to>
                                    </p:set>
                                    <p:anim calcmode="lin" valueType="num">
                                      <p:cBhvr additive="base">
                                        <p:cTn dur="500"/>
                                        <p:tgtEl>
                                          <p:spTgt spid="229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91">
                                            <p:txEl>
                                              <p:pRg end="1" st="1"/>
                                            </p:txEl>
                                          </p:spTgt>
                                        </p:tgtEl>
                                        <p:attrNameLst>
                                          <p:attrName>style.visibility</p:attrName>
                                        </p:attrNameLst>
                                      </p:cBhvr>
                                      <p:to>
                                        <p:strVal val="visible"/>
                                      </p:to>
                                    </p:set>
                                    <p:anim calcmode="lin" valueType="num">
                                      <p:cBhvr additive="base">
                                        <p:cTn dur="500"/>
                                        <p:tgtEl>
                                          <p:spTgt spid="229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Syntax to declare a class:</a:t>
            </a:r>
            <a:br>
              <a:rPr b="1" lang="en-US"/>
            </a:br>
            <a:endParaRPr/>
          </a:p>
        </p:txBody>
      </p:sp>
      <p:sp>
        <p:nvSpPr>
          <p:cNvPr id="358" name="Google Shape;358;p2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class &lt;class_name&gt;{  </a:t>
            </a:r>
            <a:endParaRPr/>
          </a:p>
          <a:p>
            <a:pPr indent="-342900" lvl="0" marL="342900" rtl="0" algn="l">
              <a:spcBef>
                <a:spcPts val="1000"/>
              </a:spcBef>
              <a:spcAft>
                <a:spcPts val="0"/>
              </a:spcAft>
              <a:buSzPts val="1440"/>
              <a:buChar char="►"/>
            </a:pPr>
            <a:r>
              <a:rPr lang="en-US"/>
              <a:t>    field;  </a:t>
            </a:r>
            <a:endParaRPr/>
          </a:p>
          <a:p>
            <a:pPr indent="-342900" lvl="0" marL="342900" rtl="0" algn="l">
              <a:spcBef>
                <a:spcPts val="1000"/>
              </a:spcBef>
              <a:spcAft>
                <a:spcPts val="0"/>
              </a:spcAft>
              <a:buSzPts val="1440"/>
              <a:buChar char="►"/>
            </a:pPr>
            <a:r>
              <a:rPr lang="en-US"/>
              <a:t>    method;  </a:t>
            </a:r>
            <a:endParaRPr/>
          </a:p>
          <a:p>
            <a:pPr indent="-342900" lvl="0" marL="342900" rtl="0" algn="l">
              <a:spcBef>
                <a:spcPts val="1000"/>
              </a:spcBef>
              <a:spcAft>
                <a:spcPts val="0"/>
              </a:spcAft>
              <a:buSzPts val="1440"/>
              <a:buChar char="►"/>
            </a:pPr>
            <a:r>
              <a:rPr lang="en-US"/>
              <a:t>}  </a:t>
            </a:r>
            <a:endParaRPr/>
          </a:p>
          <a:p>
            <a:pPr indent="-251459" lvl="0" marL="342900" rtl="0" algn="l">
              <a:spcBef>
                <a:spcPts val="1000"/>
              </a:spcBef>
              <a:spcAft>
                <a:spcPts val="0"/>
              </a:spcAft>
              <a:buSzPts val="1440"/>
              <a:buNone/>
            </a:pPr>
            <a:r>
              <a:t/>
            </a:r>
            <a:endParaRPr/>
          </a:p>
        </p:txBody>
      </p:sp>
      <p:sp>
        <p:nvSpPr>
          <p:cNvPr id="359" name="Google Shape;359;p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60" name="Google Shape;360;p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61" name="Google Shape;361;p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24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Example abstract method</a:t>
            </a:r>
            <a:br>
              <a:rPr b="1" lang="en-US"/>
            </a:br>
            <a:endParaRPr/>
          </a:p>
        </p:txBody>
      </p:sp>
      <p:sp>
        <p:nvSpPr>
          <p:cNvPr id="2300" name="Google Shape;2300;p24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abstract</a:t>
            </a:r>
            <a:r>
              <a:rPr lang="en-US"/>
              <a:t> </a:t>
            </a:r>
            <a:r>
              <a:rPr b="1" lang="en-US"/>
              <a:t>void</a:t>
            </a:r>
            <a:r>
              <a:rPr lang="en-US"/>
              <a:t> printStatus();//no body and abstract  </a:t>
            </a:r>
            <a:endParaRPr/>
          </a:p>
          <a:p>
            <a:pPr indent="-251459" lvl="0" marL="342900" rtl="0" algn="l">
              <a:spcBef>
                <a:spcPts val="1000"/>
              </a:spcBef>
              <a:spcAft>
                <a:spcPts val="0"/>
              </a:spcAft>
              <a:buSzPts val="1440"/>
              <a:buNone/>
            </a:pPr>
            <a:r>
              <a:t/>
            </a:r>
            <a:endParaRPr/>
          </a:p>
        </p:txBody>
      </p:sp>
      <p:sp>
        <p:nvSpPr>
          <p:cNvPr id="2301" name="Google Shape;2301;p24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02" name="Google Shape;2302;p24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03" name="Google Shape;2303;p24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0">
                                            <p:txEl>
                                              <p:pRg end="0" st="0"/>
                                            </p:txEl>
                                          </p:spTgt>
                                        </p:tgtEl>
                                        <p:attrNameLst>
                                          <p:attrName>style.visibility</p:attrName>
                                        </p:attrNameLst>
                                      </p:cBhvr>
                                      <p:to>
                                        <p:strVal val="visible"/>
                                      </p:to>
                                    </p:set>
                                    <p:anim calcmode="lin" valueType="num">
                                      <p:cBhvr additive="base">
                                        <p:cTn dur="500"/>
                                        <p:tgtEl>
                                          <p:spTgt spid="230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0">
                                            <p:txEl>
                                              <p:pRg end="1" st="1"/>
                                            </p:txEl>
                                          </p:spTgt>
                                        </p:tgtEl>
                                        <p:attrNameLst>
                                          <p:attrName>style.visibility</p:attrName>
                                        </p:attrNameLst>
                                      </p:cBhvr>
                                      <p:to>
                                        <p:strVal val="visible"/>
                                      </p:to>
                                    </p:set>
                                    <p:anim calcmode="lin" valueType="num">
                                      <p:cBhvr additive="base">
                                        <p:cTn dur="500"/>
                                        <p:tgtEl>
                                          <p:spTgt spid="230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24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Example of abstract class that has abstract method</a:t>
            </a:r>
            <a:br>
              <a:rPr lang="en-US"/>
            </a:br>
            <a:endParaRPr/>
          </a:p>
        </p:txBody>
      </p:sp>
      <p:sp>
        <p:nvSpPr>
          <p:cNvPr id="2309" name="Google Shape;2309;p243"/>
          <p:cNvSpPr txBox="1"/>
          <p:nvPr>
            <p:ph idx="1" type="body"/>
          </p:nvPr>
        </p:nvSpPr>
        <p:spPr>
          <a:xfrm>
            <a:off x="677334" y="1728217"/>
            <a:ext cx="8686122" cy="4313146"/>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79999"/>
              <a:buChar char="►"/>
            </a:pPr>
            <a:r>
              <a:rPr b="1" lang="en-US"/>
              <a:t>abstract class Bike{  </a:t>
            </a:r>
            <a:endParaRPr/>
          </a:p>
          <a:p>
            <a:pPr indent="-342900" lvl="0" marL="342900" rtl="0" algn="l">
              <a:spcBef>
                <a:spcPts val="1000"/>
              </a:spcBef>
              <a:spcAft>
                <a:spcPts val="0"/>
              </a:spcAft>
              <a:buSzPct val="79999"/>
              <a:buChar char="►"/>
            </a:pPr>
            <a:r>
              <a:rPr b="1" lang="en-US"/>
              <a:t>  abstract void run();  </a:t>
            </a:r>
            <a:endParaRPr/>
          </a:p>
          <a:p>
            <a:pPr indent="-342900" lvl="0" marL="342900" rtl="0" algn="l">
              <a:spcBef>
                <a:spcPts val="1000"/>
              </a:spcBef>
              <a:spcAft>
                <a:spcPts val="0"/>
              </a:spcAft>
              <a:buSzPct val="79999"/>
              <a:buChar char="►"/>
            </a:pPr>
            <a:r>
              <a:rPr b="1" lang="en-US"/>
              <a:t>}  </a:t>
            </a:r>
            <a:endParaRPr/>
          </a:p>
          <a:p>
            <a:pPr indent="-342900" lvl="0" marL="342900" rtl="0" algn="l">
              <a:spcBef>
                <a:spcPts val="1000"/>
              </a:spcBef>
              <a:spcAft>
                <a:spcPts val="0"/>
              </a:spcAft>
              <a:buSzPct val="79999"/>
              <a:buChar char="►"/>
            </a:pPr>
            <a:r>
              <a:rPr b="1" lang="en-US"/>
              <a:t>  </a:t>
            </a:r>
            <a:endParaRPr/>
          </a:p>
          <a:p>
            <a:pPr indent="-342900" lvl="0" marL="342900" rtl="0" algn="l">
              <a:spcBef>
                <a:spcPts val="1000"/>
              </a:spcBef>
              <a:spcAft>
                <a:spcPts val="0"/>
              </a:spcAft>
              <a:buSzPct val="79999"/>
              <a:buChar char="►"/>
            </a:pPr>
            <a:r>
              <a:rPr b="1" lang="en-US"/>
              <a:t>class Honda extends Bike{  </a:t>
            </a:r>
            <a:endParaRPr/>
          </a:p>
          <a:p>
            <a:pPr indent="-342900" lvl="0" marL="342900" rtl="0" algn="l">
              <a:spcBef>
                <a:spcPts val="1000"/>
              </a:spcBef>
              <a:spcAft>
                <a:spcPts val="0"/>
              </a:spcAft>
              <a:buSzPct val="79999"/>
              <a:buChar char="►"/>
            </a:pPr>
            <a:r>
              <a:rPr b="1" lang="en-US"/>
              <a:t>void run(){</a:t>
            </a:r>
            <a:endParaRPr/>
          </a:p>
          <a:p>
            <a:pPr indent="-342900" lvl="0" marL="342900" rtl="0" algn="l">
              <a:spcBef>
                <a:spcPts val="1000"/>
              </a:spcBef>
              <a:spcAft>
                <a:spcPts val="0"/>
              </a:spcAft>
              <a:buSzPct val="79999"/>
              <a:buChar char="►"/>
            </a:pPr>
            <a:r>
              <a:rPr b="1" lang="en-US"/>
              <a:t>System.out.println("running safely..");</a:t>
            </a:r>
            <a:endParaRPr/>
          </a:p>
          <a:p>
            <a:pPr indent="-342900" lvl="0" marL="342900" rtl="0" algn="l">
              <a:spcBef>
                <a:spcPts val="1000"/>
              </a:spcBef>
              <a:spcAft>
                <a:spcPts val="0"/>
              </a:spcAft>
              <a:buSzPct val="79999"/>
              <a:buChar char="►"/>
            </a:pPr>
            <a:r>
              <a:rPr b="1" lang="en-US"/>
              <a:t>}  </a:t>
            </a:r>
            <a:endParaRPr/>
          </a:p>
          <a:p>
            <a:pPr indent="-342900" lvl="0" marL="342900" rtl="0" algn="l">
              <a:spcBef>
                <a:spcPts val="1000"/>
              </a:spcBef>
              <a:spcAft>
                <a:spcPts val="0"/>
              </a:spcAft>
              <a:buSzPct val="79999"/>
              <a:buChar char="►"/>
            </a:pPr>
            <a:r>
              <a:rPr b="1" lang="en-US"/>
              <a:t>  </a:t>
            </a:r>
            <a:endParaRPr/>
          </a:p>
          <a:p>
            <a:pPr indent="-342900" lvl="0" marL="342900" rtl="0" algn="l">
              <a:spcBef>
                <a:spcPts val="1000"/>
              </a:spcBef>
              <a:spcAft>
                <a:spcPts val="0"/>
              </a:spcAft>
              <a:buSzPct val="79999"/>
              <a:buChar char="►"/>
            </a:pPr>
            <a:r>
              <a:rPr b="1" lang="en-US"/>
              <a:t>public static void main(String args[]){  </a:t>
            </a:r>
            <a:endParaRPr/>
          </a:p>
          <a:p>
            <a:pPr indent="-342900" lvl="0" marL="342900" rtl="0" algn="l">
              <a:spcBef>
                <a:spcPts val="1000"/>
              </a:spcBef>
              <a:spcAft>
                <a:spcPts val="0"/>
              </a:spcAft>
              <a:buSzPct val="79999"/>
              <a:buChar char="►"/>
            </a:pPr>
            <a:r>
              <a:rPr b="1" lang="en-US"/>
              <a:t> Bike obj = new Honda();  </a:t>
            </a:r>
            <a:endParaRPr/>
          </a:p>
          <a:p>
            <a:pPr indent="-342900" lvl="0" marL="342900" rtl="0" algn="l">
              <a:spcBef>
                <a:spcPts val="1000"/>
              </a:spcBef>
              <a:spcAft>
                <a:spcPts val="0"/>
              </a:spcAft>
              <a:buSzPct val="79999"/>
              <a:buChar char="►"/>
            </a:pPr>
            <a:r>
              <a:rPr b="1" lang="en-US"/>
              <a:t> obj.run();  </a:t>
            </a:r>
            <a:endParaRPr/>
          </a:p>
          <a:p>
            <a:pPr indent="-342900" lvl="0" marL="342900" rtl="0" algn="l">
              <a:spcBef>
                <a:spcPts val="1000"/>
              </a:spcBef>
              <a:spcAft>
                <a:spcPts val="0"/>
              </a:spcAft>
              <a:buSzPct val="79999"/>
              <a:buChar char="►"/>
            </a:pPr>
            <a:r>
              <a:rPr b="1" lang="en-US"/>
              <a:t>}  </a:t>
            </a:r>
            <a:endParaRPr/>
          </a:p>
          <a:p>
            <a:pPr indent="-342900" lvl="0" marL="342900" rtl="0" algn="l">
              <a:spcBef>
                <a:spcPts val="1000"/>
              </a:spcBef>
              <a:spcAft>
                <a:spcPts val="0"/>
              </a:spcAft>
              <a:buSzPct val="79999"/>
              <a:buChar char="►"/>
            </a:pPr>
            <a:r>
              <a:rPr b="1" lang="en-US"/>
              <a:t>}  </a:t>
            </a:r>
            <a:endParaRPr/>
          </a:p>
          <a:p>
            <a:pPr indent="-265176" lvl="0" marL="342900" rtl="0" algn="l">
              <a:spcBef>
                <a:spcPts val="1000"/>
              </a:spcBef>
              <a:spcAft>
                <a:spcPts val="0"/>
              </a:spcAft>
              <a:buSzPct val="79999"/>
              <a:buNone/>
            </a:pPr>
            <a:r>
              <a:t/>
            </a:r>
            <a:endParaRPr b="1"/>
          </a:p>
        </p:txBody>
      </p:sp>
      <p:sp>
        <p:nvSpPr>
          <p:cNvPr id="2310" name="Google Shape;2310;p24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11" name="Google Shape;2311;p24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12" name="Google Shape;2312;p24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0" st="0"/>
                                            </p:txEl>
                                          </p:spTgt>
                                        </p:tgtEl>
                                        <p:attrNameLst>
                                          <p:attrName>style.visibility</p:attrName>
                                        </p:attrNameLst>
                                      </p:cBhvr>
                                      <p:to>
                                        <p:strVal val="visible"/>
                                      </p:to>
                                    </p:set>
                                    <p:anim calcmode="lin" valueType="num">
                                      <p:cBhvr additive="base">
                                        <p:cTn dur="500"/>
                                        <p:tgtEl>
                                          <p:spTgt spid="230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1" st="1"/>
                                            </p:txEl>
                                          </p:spTgt>
                                        </p:tgtEl>
                                        <p:attrNameLst>
                                          <p:attrName>style.visibility</p:attrName>
                                        </p:attrNameLst>
                                      </p:cBhvr>
                                      <p:to>
                                        <p:strVal val="visible"/>
                                      </p:to>
                                    </p:set>
                                    <p:anim calcmode="lin" valueType="num">
                                      <p:cBhvr additive="base">
                                        <p:cTn dur="500"/>
                                        <p:tgtEl>
                                          <p:spTgt spid="230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2" st="2"/>
                                            </p:txEl>
                                          </p:spTgt>
                                        </p:tgtEl>
                                        <p:attrNameLst>
                                          <p:attrName>style.visibility</p:attrName>
                                        </p:attrNameLst>
                                      </p:cBhvr>
                                      <p:to>
                                        <p:strVal val="visible"/>
                                      </p:to>
                                    </p:set>
                                    <p:anim calcmode="lin" valueType="num">
                                      <p:cBhvr additive="base">
                                        <p:cTn dur="500"/>
                                        <p:tgtEl>
                                          <p:spTgt spid="230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3" st="3"/>
                                            </p:txEl>
                                          </p:spTgt>
                                        </p:tgtEl>
                                        <p:attrNameLst>
                                          <p:attrName>style.visibility</p:attrName>
                                        </p:attrNameLst>
                                      </p:cBhvr>
                                      <p:to>
                                        <p:strVal val="visible"/>
                                      </p:to>
                                    </p:set>
                                    <p:anim calcmode="lin" valueType="num">
                                      <p:cBhvr additive="base">
                                        <p:cTn dur="500"/>
                                        <p:tgtEl>
                                          <p:spTgt spid="230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4" st="4"/>
                                            </p:txEl>
                                          </p:spTgt>
                                        </p:tgtEl>
                                        <p:attrNameLst>
                                          <p:attrName>style.visibility</p:attrName>
                                        </p:attrNameLst>
                                      </p:cBhvr>
                                      <p:to>
                                        <p:strVal val="visible"/>
                                      </p:to>
                                    </p:set>
                                    <p:anim calcmode="lin" valueType="num">
                                      <p:cBhvr additive="base">
                                        <p:cTn dur="500"/>
                                        <p:tgtEl>
                                          <p:spTgt spid="230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5" st="5"/>
                                            </p:txEl>
                                          </p:spTgt>
                                        </p:tgtEl>
                                        <p:attrNameLst>
                                          <p:attrName>style.visibility</p:attrName>
                                        </p:attrNameLst>
                                      </p:cBhvr>
                                      <p:to>
                                        <p:strVal val="visible"/>
                                      </p:to>
                                    </p:set>
                                    <p:anim calcmode="lin" valueType="num">
                                      <p:cBhvr additive="base">
                                        <p:cTn dur="500"/>
                                        <p:tgtEl>
                                          <p:spTgt spid="230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6" st="6"/>
                                            </p:txEl>
                                          </p:spTgt>
                                        </p:tgtEl>
                                        <p:attrNameLst>
                                          <p:attrName>style.visibility</p:attrName>
                                        </p:attrNameLst>
                                      </p:cBhvr>
                                      <p:to>
                                        <p:strVal val="visible"/>
                                      </p:to>
                                    </p:set>
                                    <p:anim calcmode="lin" valueType="num">
                                      <p:cBhvr additive="base">
                                        <p:cTn dur="500"/>
                                        <p:tgtEl>
                                          <p:spTgt spid="230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7" st="7"/>
                                            </p:txEl>
                                          </p:spTgt>
                                        </p:tgtEl>
                                        <p:attrNameLst>
                                          <p:attrName>style.visibility</p:attrName>
                                        </p:attrNameLst>
                                      </p:cBhvr>
                                      <p:to>
                                        <p:strVal val="visible"/>
                                      </p:to>
                                    </p:set>
                                    <p:anim calcmode="lin" valueType="num">
                                      <p:cBhvr additive="base">
                                        <p:cTn dur="500"/>
                                        <p:tgtEl>
                                          <p:spTgt spid="2309">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8" st="8"/>
                                            </p:txEl>
                                          </p:spTgt>
                                        </p:tgtEl>
                                        <p:attrNameLst>
                                          <p:attrName>style.visibility</p:attrName>
                                        </p:attrNameLst>
                                      </p:cBhvr>
                                      <p:to>
                                        <p:strVal val="visible"/>
                                      </p:to>
                                    </p:set>
                                    <p:anim calcmode="lin" valueType="num">
                                      <p:cBhvr additive="base">
                                        <p:cTn dur="500"/>
                                        <p:tgtEl>
                                          <p:spTgt spid="2309">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9" st="9"/>
                                            </p:txEl>
                                          </p:spTgt>
                                        </p:tgtEl>
                                        <p:attrNameLst>
                                          <p:attrName>style.visibility</p:attrName>
                                        </p:attrNameLst>
                                      </p:cBhvr>
                                      <p:to>
                                        <p:strVal val="visible"/>
                                      </p:to>
                                    </p:set>
                                    <p:anim calcmode="lin" valueType="num">
                                      <p:cBhvr additive="base">
                                        <p:cTn dur="500"/>
                                        <p:tgtEl>
                                          <p:spTgt spid="2309">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10" st="10"/>
                                            </p:txEl>
                                          </p:spTgt>
                                        </p:tgtEl>
                                        <p:attrNameLst>
                                          <p:attrName>style.visibility</p:attrName>
                                        </p:attrNameLst>
                                      </p:cBhvr>
                                      <p:to>
                                        <p:strVal val="visible"/>
                                      </p:to>
                                    </p:set>
                                    <p:anim calcmode="lin" valueType="num">
                                      <p:cBhvr additive="base">
                                        <p:cTn dur="500"/>
                                        <p:tgtEl>
                                          <p:spTgt spid="2309">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11" st="11"/>
                                            </p:txEl>
                                          </p:spTgt>
                                        </p:tgtEl>
                                        <p:attrNameLst>
                                          <p:attrName>style.visibility</p:attrName>
                                        </p:attrNameLst>
                                      </p:cBhvr>
                                      <p:to>
                                        <p:strVal val="visible"/>
                                      </p:to>
                                    </p:set>
                                    <p:anim calcmode="lin" valueType="num">
                                      <p:cBhvr additive="base">
                                        <p:cTn dur="500"/>
                                        <p:tgtEl>
                                          <p:spTgt spid="2309">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12" st="12"/>
                                            </p:txEl>
                                          </p:spTgt>
                                        </p:tgtEl>
                                        <p:attrNameLst>
                                          <p:attrName>style.visibility</p:attrName>
                                        </p:attrNameLst>
                                      </p:cBhvr>
                                      <p:to>
                                        <p:strVal val="visible"/>
                                      </p:to>
                                    </p:set>
                                    <p:anim calcmode="lin" valueType="num">
                                      <p:cBhvr additive="base">
                                        <p:cTn dur="500"/>
                                        <p:tgtEl>
                                          <p:spTgt spid="2309">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13" st="13"/>
                                            </p:txEl>
                                          </p:spTgt>
                                        </p:tgtEl>
                                        <p:attrNameLst>
                                          <p:attrName>style.visibility</p:attrName>
                                        </p:attrNameLst>
                                      </p:cBhvr>
                                      <p:to>
                                        <p:strVal val="visible"/>
                                      </p:to>
                                    </p:set>
                                    <p:anim calcmode="lin" valueType="num">
                                      <p:cBhvr additive="base">
                                        <p:cTn dur="500"/>
                                        <p:tgtEl>
                                          <p:spTgt spid="2309">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9">
                                            <p:txEl>
                                              <p:pRg end="14" st="14"/>
                                            </p:txEl>
                                          </p:spTgt>
                                        </p:tgtEl>
                                        <p:attrNameLst>
                                          <p:attrName>style.visibility</p:attrName>
                                        </p:attrNameLst>
                                      </p:cBhvr>
                                      <p:to>
                                        <p:strVal val="visible"/>
                                      </p:to>
                                    </p:set>
                                    <p:anim calcmode="lin" valueType="num">
                                      <p:cBhvr additive="base">
                                        <p:cTn dur="500"/>
                                        <p:tgtEl>
                                          <p:spTgt spid="2309">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24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Abstract class having constructor, data member, methods etc.</a:t>
            </a:r>
            <a:br>
              <a:rPr lang="en-US"/>
            </a:br>
            <a:endParaRPr/>
          </a:p>
        </p:txBody>
      </p:sp>
      <p:sp>
        <p:nvSpPr>
          <p:cNvPr id="2318" name="Google Shape;2318;p24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An abstract class can have fields, abstract methods, concrete methods, constructors and even main() method.</a:t>
            </a:r>
            <a:endParaRPr/>
          </a:p>
          <a:p>
            <a:pPr indent="-251459" lvl="0" marL="342900" rtl="0" algn="l">
              <a:spcBef>
                <a:spcPts val="1000"/>
              </a:spcBef>
              <a:spcAft>
                <a:spcPts val="0"/>
              </a:spcAft>
              <a:buSzPts val="1440"/>
              <a:buNone/>
            </a:pPr>
            <a:r>
              <a:t/>
            </a:r>
            <a:endParaRPr/>
          </a:p>
        </p:txBody>
      </p:sp>
      <p:sp>
        <p:nvSpPr>
          <p:cNvPr id="2319" name="Google Shape;2319;p24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20" name="Google Shape;2320;p24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21" name="Google Shape;2321;p24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8">
                                            <p:txEl>
                                              <p:pRg end="0" st="0"/>
                                            </p:txEl>
                                          </p:spTgt>
                                        </p:tgtEl>
                                        <p:attrNameLst>
                                          <p:attrName>style.visibility</p:attrName>
                                        </p:attrNameLst>
                                      </p:cBhvr>
                                      <p:to>
                                        <p:strVal val="visible"/>
                                      </p:to>
                                    </p:set>
                                    <p:anim calcmode="lin" valueType="num">
                                      <p:cBhvr additive="base">
                                        <p:cTn dur="500"/>
                                        <p:tgtEl>
                                          <p:spTgt spid="231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8">
                                            <p:txEl>
                                              <p:pRg end="1" st="1"/>
                                            </p:txEl>
                                          </p:spTgt>
                                        </p:tgtEl>
                                        <p:attrNameLst>
                                          <p:attrName>style.visibility</p:attrName>
                                        </p:attrNameLst>
                                      </p:cBhvr>
                                      <p:to>
                                        <p:strVal val="visible"/>
                                      </p:to>
                                    </p:set>
                                    <p:anim calcmode="lin" valueType="num">
                                      <p:cBhvr additive="base">
                                        <p:cTn dur="500"/>
                                        <p:tgtEl>
                                          <p:spTgt spid="231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24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***TestAbstraction2.java</a:t>
            </a:r>
            <a:endParaRPr/>
          </a:p>
        </p:txBody>
      </p:sp>
      <p:sp>
        <p:nvSpPr>
          <p:cNvPr id="2327" name="Google Shape;2327;p245"/>
          <p:cNvSpPr txBox="1"/>
          <p:nvPr>
            <p:ph idx="1" type="body"/>
          </p:nvPr>
        </p:nvSpPr>
        <p:spPr>
          <a:xfrm>
            <a:off x="677334" y="1161289"/>
            <a:ext cx="8997018" cy="4880074"/>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79999"/>
              <a:buChar char="►"/>
            </a:pPr>
            <a:r>
              <a:rPr lang="en-US"/>
              <a:t>//example of abstract class that have method body  </a:t>
            </a:r>
            <a:endParaRPr/>
          </a:p>
          <a:p>
            <a:pPr indent="-342900" lvl="0" marL="342900" rtl="0" algn="l">
              <a:spcBef>
                <a:spcPts val="1000"/>
              </a:spcBef>
              <a:spcAft>
                <a:spcPts val="0"/>
              </a:spcAft>
              <a:buSzPct val="79999"/>
              <a:buChar char="►"/>
            </a:pPr>
            <a:r>
              <a:rPr lang="en-US"/>
              <a:t> </a:t>
            </a:r>
            <a:r>
              <a:rPr b="1" lang="en-US"/>
              <a:t>abstract class Bike{  </a:t>
            </a:r>
            <a:endParaRPr/>
          </a:p>
          <a:p>
            <a:pPr indent="-342900" lvl="0" marL="342900" rtl="0" algn="l">
              <a:spcBef>
                <a:spcPts val="1000"/>
              </a:spcBef>
              <a:spcAft>
                <a:spcPts val="0"/>
              </a:spcAft>
              <a:buSzPct val="79999"/>
              <a:buChar char="►"/>
            </a:pPr>
            <a:r>
              <a:rPr lang="en-US"/>
              <a:t>   Bike(){System.</a:t>
            </a:r>
            <a:r>
              <a:rPr i="1" lang="en-US"/>
              <a:t>out.println("bike is created");}  </a:t>
            </a:r>
            <a:endParaRPr/>
          </a:p>
          <a:p>
            <a:pPr indent="-342900" lvl="0" marL="342900" rtl="0" algn="l">
              <a:spcBef>
                <a:spcPts val="1000"/>
              </a:spcBef>
              <a:spcAft>
                <a:spcPts val="0"/>
              </a:spcAft>
              <a:buSzPct val="79999"/>
              <a:buChar char="►"/>
            </a:pPr>
            <a:r>
              <a:rPr lang="en-US"/>
              <a:t>   </a:t>
            </a:r>
            <a:r>
              <a:rPr b="1" lang="en-US"/>
              <a:t>abstract void run();  </a:t>
            </a:r>
            <a:endParaRPr/>
          </a:p>
          <a:p>
            <a:pPr indent="-342900" lvl="0" marL="342900" rtl="0" algn="l">
              <a:spcBef>
                <a:spcPts val="1000"/>
              </a:spcBef>
              <a:spcAft>
                <a:spcPts val="0"/>
              </a:spcAft>
              <a:buSzPct val="79999"/>
              <a:buChar char="►"/>
            </a:pPr>
            <a:r>
              <a:rPr lang="en-US"/>
              <a:t>   </a:t>
            </a:r>
            <a:r>
              <a:rPr b="1" lang="en-US"/>
              <a:t>void changeGear(){System.</a:t>
            </a:r>
            <a:r>
              <a:rPr b="1" i="1" lang="en-US"/>
              <a:t>out.println("gear changed");}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r>
              <a:rPr b="1" lang="en-US"/>
              <a:t>class Honda extends Bike{  </a:t>
            </a:r>
            <a:endParaRPr/>
          </a:p>
          <a:p>
            <a:pPr indent="-342900" lvl="0" marL="342900" rtl="0" algn="l">
              <a:spcBef>
                <a:spcPts val="1000"/>
              </a:spcBef>
              <a:spcAft>
                <a:spcPts val="0"/>
              </a:spcAft>
              <a:buSzPct val="79999"/>
              <a:buChar char="►"/>
            </a:pPr>
            <a:r>
              <a:rPr lang="en-US"/>
              <a:t> </a:t>
            </a:r>
            <a:r>
              <a:rPr b="1" lang="en-US"/>
              <a:t>void run(){System.</a:t>
            </a:r>
            <a:r>
              <a:rPr b="1" i="1" lang="en-US"/>
              <a:t>out.println("running safely..");}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r>
              <a:rPr b="1" lang="en-US"/>
              <a:t>class TestAbstraction2{  </a:t>
            </a:r>
            <a:endParaRPr/>
          </a:p>
          <a:p>
            <a:pPr indent="-342900" lvl="0" marL="342900" rtl="0" algn="l">
              <a:spcBef>
                <a:spcPts val="1000"/>
              </a:spcBef>
              <a:spcAft>
                <a:spcPts val="0"/>
              </a:spcAft>
              <a:buSzPct val="79999"/>
              <a:buChar char="►"/>
            </a:pPr>
            <a:r>
              <a:rPr lang="en-US"/>
              <a:t> </a:t>
            </a:r>
            <a:r>
              <a:rPr b="1" lang="en-US"/>
              <a:t>public static void main(String args[]){  </a:t>
            </a:r>
            <a:endParaRPr/>
          </a:p>
          <a:p>
            <a:pPr indent="-342900" lvl="0" marL="342900" rtl="0" algn="l">
              <a:spcBef>
                <a:spcPts val="1000"/>
              </a:spcBef>
              <a:spcAft>
                <a:spcPts val="0"/>
              </a:spcAft>
              <a:buSzPct val="79999"/>
              <a:buChar char="►"/>
            </a:pPr>
            <a:r>
              <a:rPr lang="en-US"/>
              <a:t>  Bike obj = </a:t>
            </a:r>
            <a:r>
              <a:rPr b="1" lang="en-US"/>
              <a:t>new Honda();  </a:t>
            </a:r>
            <a:endParaRPr/>
          </a:p>
          <a:p>
            <a:pPr indent="-342900" lvl="0" marL="342900" rtl="0" algn="l">
              <a:spcBef>
                <a:spcPts val="1000"/>
              </a:spcBef>
              <a:spcAft>
                <a:spcPts val="0"/>
              </a:spcAft>
              <a:buSzPct val="79999"/>
              <a:buChar char="►"/>
            </a:pPr>
            <a:r>
              <a:rPr lang="en-US"/>
              <a:t>  obj.run();  </a:t>
            </a:r>
            <a:endParaRPr/>
          </a:p>
          <a:p>
            <a:pPr indent="-342900" lvl="0" marL="342900" rtl="0" algn="l">
              <a:spcBef>
                <a:spcPts val="1000"/>
              </a:spcBef>
              <a:spcAft>
                <a:spcPts val="0"/>
              </a:spcAft>
              <a:buSzPct val="79999"/>
              <a:buChar char="►"/>
            </a:pPr>
            <a:r>
              <a:rPr lang="en-US"/>
              <a:t>  obj.changeGear();  </a:t>
            </a:r>
            <a:endParaRPr/>
          </a:p>
          <a:p>
            <a:pPr indent="-342900" lvl="0" marL="342900" rtl="0" algn="l">
              <a:spcBef>
                <a:spcPts val="1000"/>
              </a:spcBef>
              <a:spcAft>
                <a:spcPts val="0"/>
              </a:spcAft>
              <a:buSzPct val="79999"/>
              <a:buChar char="►"/>
            </a:pPr>
            <a:r>
              <a:rPr lang="en-US"/>
              <a:t> </a:t>
            </a:r>
            <a:r>
              <a:rPr lang="en-US" u="sng"/>
              <a:t>}  </a:t>
            </a:r>
            <a:endParaRPr/>
          </a:p>
          <a:p>
            <a:pPr indent="-272034" lvl="0" marL="342900" rtl="0" algn="l">
              <a:spcBef>
                <a:spcPts val="1000"/>
              </a:spcBef>
              <a:spcAft>
                <a:spcPts val="0"/>
              </a:spcAft>
              <a:buSzPct val="79999"/>
              <a:buNone/>
            </a:pPr>
            <a:r>
              <a:t/>
            </a:r>
            <a:endParaRPr/>
          </a:p>
        </p:txBody>
      </p:sp>
      <p:sp>
        <p:nvSpPr>
          <p:cNvPr id="2328" name="Google Shape;2328;p24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29" name="Google Shape;2329;p24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30" name="Google Shape;2330;p24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0" st="0"/>
                                            </p:txEl>
                                          </p:spTgt>
                                        </p:tgtEl>
                                        <p:attrNameLst>
                                          <p:attrName>style.visibility</p:attrName>
                                        </p:attrNameLst>
                                      </p:cBhvr>
                                      <p:to>
                                        <p:strVal val="visible"/>
                                      </p:to>
                                    </p:set>
                                    <p:anim calcmode="lin" valueType="num">
                                      <p:cBhvr additive="base">
                                        <p:cTn dur="500"/>
                                        <p:tgtEl>
                                          <p:spTgt spid="232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1" st="1"/>
                                            </p:txEl>
                                          </p:spTgt>
                                        </p:tgtEl>
                                        <p:attrNameLst>
                                          <p:attrName>style.visibility</p:attrName>
                                        </p:attrNameLst>
                                      </p:cBhvr>
                                      <p:to>
                                        <p:strVal val="visible"/>
                                      </p:to>
                                    </p:set>
                                    <p:anim calcmode="lin" valueType="num">
                                      <p:cBhvr additive="base">
                                        <p:cTn dur="500"/>
                                        <p:tgtEl>
                                          <p:spTgt spid="232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2" st="2"/>
                                            </p:txEl>
                                          </p:spTgt>
                                        </p:tgtEl>
                                        <p:attrNameLst>
                                          <p:attrName>style.visibility</p:attrName>
                                        </p:attrNameLst>
                                      </p:cBhvr>
                                      <p:to>
                                        <p:strVal val="visible"/>
                                      </p:to>
                                    </p:set>
                                    <p:anim calcmode="lin" valueType="num">
                                      <p:cBhvr additive="base">
                                        <p:cTn dur="500"/>
                                        <p:tgtEl>
                                          <p:spTgt spid="232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3" st="3"/>
                                            </p:txEl>
                                          </p:spTgt>
                                        </p:tgtEl>
                                        <p:attrNameLst>
                                          <p:attrName>style.visibility</p:attrName>
                                        </p:attrNameLst>
                                      </p:cBhvr>
                                      <p:to>
                                        <p:strVal val="visible"/>
                                      </p:to>
                                    </p:set>
                                    <p:anim calcmode="lin" valueType="num">
                                      <p:cBhvr additive="base">
                                        <p:cTn dur="500"/>
                                        <p:tgtEl>
                                          <p:spTgt spid="232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4" st="4"/>
                                            </p:txEl>
                                          </p:spTgt>
                                        </p:tgtEl>
                                        <p:attrNameLst>
                                          <p:attrName>style.visibility</p:attrName>
                                        </p:attrNameLst>
                                      </p:cBhvr>
                                      <p:to>
                                        <p:strVal val="visible"/>
                                      </p:to>
                                    </p:set>
                                    <p:anim calcmode="lin" valueType="num">
                                      <p:cBhvr additive="base">
                                        <p:cTn dur="500"/>
                                        <p:tgtEl>
                                          <p:spTgt spid="232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5" st="5"/>
                                            </p:txEl>
                                          </p:spTgt>
                                        </p:tgtEl>
                                        <p:attrNameLst>
                                          <p:attrName>style.visibility</p:attrName>
                                        </p:attrNameLst>
                                      </p:cBhvr>
                                      <p:to>
                                        <p:strVal val="visible"/>
                                      </p:to>
                                    </p:set>
                                    <p:anim calcmode="lin" valueType="num">
                                      <p:cBhvr additive="base">
                                        <p:cTn dur="500"/>
                                        <p:tgtEl>
                                          <p:spTgt spid="232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6" st="6"/>
                                            </p:txEl>
                                          </p:spTgt>
                                        </p:tgtEl>
                                        <p:attrNameLst>
                                          <p:attrName>style.visibility</p:attrName>
                                        </p:attrNameLst>
                                      </p:cBhvr>
                                      <p:to>
                                        <p:strVal val="visible"/>
                                      </p:to>
                                    </p:set>
                                    <p:anim calcmode="lin" valueType="num">
                                      <p:cBhvr additive="base">
                                        <p:cTn dur="500"/>
                                        <p:tgtEl>
                                          <p:spTgt spid="232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7" st="7"/>
                                            </p:txEl>
                                          </p:spTgt>
                                        </p:tgtEl>
                                        <p:attrNameLst>
                                          <p:attrName>style.visibility</p:attrName>
                                        </p:attrNameLst>
                                      </p:cBhvr>
                                      <p:to>
                                        <p:strVal val="visible"/>
                                      </p:to>
                                    </p:set>
                                    <p:anim calcmode="lin" valueType="num">
                                      <p:cBhvr additive="base">
                                        <p:cTn dur="500"/>
                                        <p:tgtEl>
                                          <p:spTgt spid="232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8" st="8"/>
                                            </p:txEl>
                                          </p:spTgt>
                                        </p:tgtEl>
                                        <p:attrNameLst>
                                          <p:attrName>style.visibility</p:attrName>
                                        </p:attrNameLst>
                                      </p:cBhvr>
                                      <p:to>
                                        <p:strVal val="visible"/>
                                      </p:to>
                                    </p:set>
                                    <p:anim calcmode="lin" valueType="num">
                                      <p:cBhvr additive="base">
                                        <p:cTn dur="500"/>
                                        <p:tgtEl>
                                          <p:spTgt spid="2327">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9" st="9"/>
                                            </p:txEl>
                                          </p:spTgt>
                                        </p:tgtEl>
                                        <p:attrNameLst>
                                          <p:attrName>style.visibility</p:attrName>
                                        </p:attrNameLst>
                                      </p:cBhvr>
                                      <p:to>
                                        <p:strVal val="visible"/>
                                      </p:to>
                                    </p:set>
                                    <p:anim calcmode="lin" valueType="num">
                                      <p:cBhvr additive="base">
                                        <p:cTn dur="500"/>
                                        <p:tgtEl>
                                          <p:spTgt spid="2327">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10" st="10"/>
                                            </p:txEl>
                                          </p:spTgt>
                                        </p:tgtEl>
                                        <p:attrNameLst>
                                          <p:attrName>style.visibility</p:attrName>
                                        </p:attrNameLst>
                                      </p:cBhvr>
                                      <p:to>
                                        <p:strVal val="visible"/>
                                      </p:to>
                                    </p:set>
                                    <p:anim calcmode="lin" valueType="num">
                                      <p:cBhvr additive="base">
                                        <p:cTn dur="500"/>
                                        <p:tgtEl>
                                          <p:spTgt spid="2327">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11" st="11"/>
                                            </p:txEl>
                                          </p:spTgt>
                                        </p:tgtEl>
                                        <p:attrNameLst>
                                          <p:attrName>style.visibility</p:attrName>
                                        </p:attrNameLst>
                                      </p:cBhvr>
                                      <p:to>
                                        <p:strVal val="visible"/>
                                      </p:to>
                                    </p:set>
                                    <p:anim calcmode="lin" valueType="num">
                                      <p:cBhvr additive="base">
                                        <p:cTn dur="500"/>
                                        <p:tgtEl>
                                          <p:spTgt spid="2327">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12" st="12"/>
                                            </p:txEl>
                                          </p:spTgt>
                                        </p:tgtEl>
                                        <p:attrNameLst>
                                          <p:attrName>style.visibility</p:attrName>
                                        </p:attrNameLst>
                                      </p:cBhvr>
                                      <p:to>
                                        <p:strVal val="visible"/>
                                      </p:to>
                                    </p:set>
                                    <p:anim calcmode="lin" valueType="num">
                                      <p:cBhvr additive="base">
                                        <p:cTn dur="500"/>
                                        <p:tgtEl>
                                          <p:spTgt spid="2327">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13" st="13"/>
                                            </p:txEl>
                                          </p:spTgt>
                                        </p:tgtEl>
                                        <p:attrNameLst>
                                          <p:attrName>style.visibility</p:attrName>
                                        </p:attrNameLst>
                                      </p:cBhvr>
                                      <p:to>
                                        <p:strVal val="visible"/>
                                      </p:to>
                                    </p:set>
                                    <p:anim calcmode="lin" valueType="num">
                                      <p:cBhvr additive="base">
                                        <p:cTn dur="500"/>
                                        <p:tgtEl>
                                          <p:spTgt spid="2327">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14" st="14"/>
                                            </p:txEl>
                                          </p:spTgt>
                                        </p:tgtEl>
                                        <p:attrNameLst>
                                          <p:attrName>style.visibility</p:attrName>
                                        </p:attrNameLst>
                                      </p:cBhvr>
                                      <p:to>
                                        <p:strVal val="visible"/>
                                      </p:to>
                                    </p:set>
                                    <p:anim calcmode="lin" valueType="num">
                                      <p:cBhvr additive="base">
                                        <p:cTn dur="500"/>
                                        <p:tgtEl>
                                          <p:spTgt spid="2327">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15" st="15"/>
                                            </p:txEl>
                                          </p:spTgt>
                                        </p:tgtEl>
                                        <p:attrNameLst>
                                          <p:attrName>style.visibility</p:attrName>
                                        </p:attrNameLst>
                                      </p:cBhvr>
                                      <p:to>
                                        <p:strVal val="visible"/>
                                      </p:to>
                                    </p:set>
                                    <p:anim calcmode="lin" valueType="num">
                                      <p:cBhvr additive="base">
                                        <p:cTn dur="500"/>
                                        <p:tgtEl>
                                          <p:spTgt spid="2327">
                                            <p:txEl>
                                              <p:pRg end="15" st="1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7">
                                            <p:txEl>
                                              <p:pRg end="16" st="16"/>
                                            </p:txEl>
                                          </p:spTgt>
                                        </p:tgtEl>
                                        <p:attrNameLst>
                                          <p:attrName>style.visibility</p:attrName>
                                        </p:attrNameLst>
                                      </p:cBhvr>
                                      <p:to>
                                        <p:strVal val="visible"/>
                                      </p:to>
                                    </p:set>
                                    <p:anim calcmode="lin" valueType="num">
                                      <p:cBhvr additive="base">
                                        <p:cTn dur="500"/>
                                        <p:tgtEl>
                                          <p:spTgt spid="2327">
                                            <p:txEl>
                                              <p:pRg end="16" st="1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sp>
        <p:nvSpPr>
          <p:cNvPr id="2335" name="Google Shape;2335;p24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2336" name="Google Shape;2336;p24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       bike is created</a:t>
            </a:r>
            <a:endParaRPr/>
          </a:p>
          <a:p>
            <a:pPr indent="-342900" lvl="0" marL="342900" rtl="0" algn="l">
              <a:spcBef>
                <a:spcPts val="1000"/>
              </a:spcBef>
              <a:spcAft>
                <a:spcPts val="0"/>
              </a:spcAft>
              <a:buSzPts val="1440"/>
              <a:buChar char="►"/>
            </a:pPr>
            <a:r>
              <a:rPr lang="en-US"/>
              <a:t>       running safely..</a:t>
            </a:r>
            <a:endParaRPr/>
          </a:p>
          <a:p>
            <a:pPr indent="-342900" lvl="0" marL="342900" rtl="0" algn="l">
              <a:spcBef>
                <a:spcPts val="1000"/>
              </a:spcBef>
              <a:spcAft>
                <a:spcPts val="0"/>
              </a:spcAft>
              <a:buSzPts val="1440"/>
              <a:buChar char="►"/>
            </a:pPr>
            <a:r>
              <a:rPr lang="en-US"/>
              <a:t>       gear changed</a:t>
            </a:r>
            <a:endParaRPr/>
          </a:p>
        </p:txBody>
      </p:sp>
      <p:sp>
        <p:nvSpPr>
          <p:cNvPr id="2337" name="Google Shape;2337;p24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38" name="Google Shape;2338;p24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39" name="Google Shape;2339;p24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6">
                                            <p:txEl>
                                              <p:pRg end="0" st="0"/>
                                            </p:txEl>
                                          </p:spTgt>
                                        </p:tgtEl>
                                        <p:attrNameLst>
                                          <p:attrName>style.visibility</p:attrName>
                                        </p:attrNameLst>
                                      </p:cBhvr>
                                      <p:to>
                                        <p:strVal val="visible"/>
                                      </p:to>
                                    </p:set>
                                    <p:anim calcmode="lin" valueType="num">
                                      <p:cBhvr additive="base">
                                        <p:cTn dur="500"/>
                                        <p:tgtEl>
                                          <p:spTgt spid="233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6">
                                            <p:txEl>
                                              <p:pRg end="1" st="1"/>
                                            </p:txEl>
                                          </p:spTgt>
                                        </p:tgtEl>
                                        <p:attrNameLst>
                                          <p:attrName>style.visibility</p:attrName>
                                        </p:attrNameLst>
                                      </p:cBhvr>
                                      <p:to>
                                        <p:strVal val="visible"/>
                                      </p:to>
                                    </p:set>
                                    <p:anim calcmode="lin" valueType="num">
                                      <p:cBhvr additive="base">
                                        <p:cTn dur="500"/>
                                        <p:tgtEl>
                                          <p:spTgt spid="233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6">
                                            <p:txEl>
                                              <p:pRg end="2" st="2"/>
                                            </p:txEl>
                                          </p:spTgt>
                                        </p:tgtEl>
                                        <p:attrNameLst>
                                          <p:attrName>style.visibility</p:attrName>
                                        </p:attrNameLst>
                                      </p:cBhvr>
                                      <p:to>
                                        <p:strVal val="visible"/>
                                      </p:to>
                                    </p:set>
                                    <p:anim calcmode="lin" valueType="num">
                                      <p:cBhvr additive="base">
                                        <p:cTn dur="500"/>
                                        <p:tgtEl>
                                          <p:spTgt spid="233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24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2345" name="Google Shape;2345;p24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i="1" lang="en-US"/>
              <a:t> If there is any abstract method in a class, that class must be abstract.</a:t>
            </a:r>
            <a:endParaRPr/>
          </a:p>
          <a:p>
            <a:pPr indent="-251459" lvl="0" marL="342900" rtl="0" algn="l">
              <a:spcBef>
                <a:spcPts val="1000"/>
              </a:spcBef>
              <a:spcAft>
                <a:spcPts val="0"/>
              </a:spcAft>
              <a:buSzPts val="1440"/>
              <a:buNone/>
            </a:pPr>
            <a:r>
              <a:t/>
            </a:r>
            <a:endParaRPr/>
          </a:p>
        </p:txBody>
      </p:sp>
      <p:sp>
        <p:nvSpPr>
          <p:cNvPr id="2346" name="Google Shape;2346;p24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47" name="Google Shape;2347;p24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48" name="Google Shape;2348;p24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45">
                                            <p:txEl>
                                              <p:pRg end="0" st="0"/>
                                            </p:txEl>
                                          </p:spTgt>
                                        </p:tgtEl>
                                        <p:attrNameLst>
                                          <p:attrName>style.visibility</p:attrName>
                                        </p:attrNameLst>
                                      </p:cBhvr>
                                      <p:to>
                                        <p:strVal val="visible"/>
                                      </p:to>
                                    </p:set>
                                    <p:anim calcmode="lin" valueType="num">
                                      <p:cBhvr additive="base">
                                        <p:cTn dur="500"/>
                                        <p:tgtEl>
                                          <p:spTgt spid="234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45">
                                            <p:txEl>
                                              <p:pRg end="1" st="1"/>
                                            </p:txEl>
                                          </p:spTgt>
                                        </p:tgtEl>
                                        <p:attrNameLst>
                                          <p:attrName>style.visibility</p:attrName>
                                        </p:attrNameLst>
                                      </p:cBhvr>
                                      <p:to>
                                        <p:strVal val="visible"/>
                                      </p:to>
                                    </p:set>
                                    <p:anim calcmode="lin" valueType="num">
                                      <p:cBhvr additive="base">
                                        <p:cTn dur="500"/>
                                        <p:tgtEl>
                                          <p:spTgt spid="234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4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2354" name="Google Shape;2354;p24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class Bike{  </a:t>
            </a:r>
            <a:endParaRPr b="1"/>
          </a:p>
          <a:p>
            <a:pPr indent="-342900" lvl="0" marL="342900" rtl="0" algn="l">
              <a:spcBef>
                <a:spcPts val="1000"/>
              </a:spcBef>
              <a:spcAft>
                <a:spcPts val="0"/>
              </a:spcAft>
              <a:buSzPts val="1440"/>
              <a:buChar char="►"/>
            </a:pPr>
            <a:r>
              <a:rPr b="1" lang="en-US"/>
              <a:t>abstract void run();  </a:t>
            </a:r>
            <a:endParaRPr/>
          </a:p>
          <a:p>
            <a:pPr indent="-342900" lvl="0" marL="342900" rtl="0" algn="l">
              <a:spcBef>
                <a:spcPts val="1000"/>
              </a:spcBef>
              <a:spcAft>
                <a:spcPts val="0"/>
              </a:spcAft>
              <a:buSzPts val="1440"/>
              <a:buChar char="►"/>
            </a:pPr>
            <a:r>
              <a:rPr lang="en-US"/>
              <a:t>} </a:t>
            </a:r>
            <a:endParaRPr/>
          </a:p>
        </p:txBody>
      </p:sp>
      <p:sp>
        <p:nvSpPr>
          <p:cNvPr id="2355" name="Google Shape;2355;p2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56" name="Google Shape;2356;p2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57" name="Google Shape;2357;p2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54">
                                            <p:txEl>
                                              <p:pRg end="0" st="0"/>
                                            </p:txEl>
                                          </p:spTgt>
                                        </p:tgtEl>
                                        <p:attrNameLst>
                                          <p:attrName>style.visibility</p:attrName>
                                        </p:attrNameLst>
                                      </p:cBhvr>
                                      <p:to>
                                        <p:strVal val="visible"/>
                                      </p:to>
                                    </p:set>
                                    <p:anim calcmode="lin" valueType="num">
                                      <p:cBhvr additive="base">
                                        <p:cTn dur="500"/>
                                        <p:tgtEl>
                                          <p:spTgt spid="235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54">
                                            <p:txEl>
                                              <p:pRg end="1" st="1"/>
                                            </p:txEl>
                                          </p:spTgt>
                                        </p:tgtEl>
                                        <p:attrNameLst>
                                          <p:attrName>style.visibility</p:attrName>
                                        </p:attrNameLst>
                                      </p:cBhvr>
                                      <p:to>
                                        <p:strVal val="visible"/>
                                      </p:to>
                                    </p:set>
                                    <p:anim calcmode="lin" valueType="num">
                                      <p:cBhvr additive="base">
                                        <p:cTn dur="500"/>
                                        <p:tgtEl>
                                          <p:spTgt spid="235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54">
                                            <p:txEl>
                                              <p:pRg end="2" st="2"/>
                                            </p:txEl>
                                          </p:spTgt>
                                        </p:tgtEl>
                                        <p:attrNameLst>
                                          <p:attrName>style.visibility</p:attrName>
                                        </p:attrNameLst>
                                      </p:cBhvr>
                                      <p:to>
                                        <p:strVal val="visible"/>
                                      </p:to>
                                    </p:set>
                                    <p:anim calcmode="lin" valueType="num">
                                      <p:cBhvr additive="base">
                                        <p:cTn dur="500"/>
                                        <p:tgtEl>
                                          <p:spTgt spid="235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24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2363" name="Google Shape;2363;p24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Compile time error</a:t>
            </a:r>
            <a:endParaRPr/>
          </a:p>
        </p:txBody>
      </p:sp>
      <p:sp>
        <p:nvSpPr>
          <p:cNvPr id="2364" name="Google Shape;2364;p2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65" name="Google Shape;2365;p2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66" name="Google Shape;2366;p2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3">
                                            <p:txEl>
                                              <p:pRg end="0" st="0"/>
                                            </p:txEl>
                                          </p:spTgt>
                                        </p:tgtEl>
                                        <p:attrNameLst>
                                          <p:attrName>style.visibility</p:attrName>
                                        </p:attrNameLst>
                                      </p:cBhvr>
                                      <p:to>
                                        <p:strVal val="visible"/>
                                      </p:to>
                                    </p:set>
                                    <p:anim calcmode="lin" valueType="num">
                                      <p:cBhvr additive="base">
                                        <p:cTn dur="500"/>
                                        <p:tgtEl>
                                          <p:spTgt spid="236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25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Rule</a:t>
            </a:r>
            <a:endParaRPr/>
          </a:p>
        </p:txBody>
      </p:sp>
      <p:sp>
        <p:nvSpPr>
          <p:cNvPr id="2372" name="Google Shape;2372;p25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i="1" lang="en-US"/>
              <a:t> If you are extending any abstract class that has abstract method, you must either provide the implementation of the method or make this class abstract.</a:t>
            </a:r>
            <a:endParaRPr/>
          </a:p>
          <a:p>
            <a:pPr indent="-251459" lvl="0" marL="342900" rtl="0" algn="l">
              <a:spcBef>
                <a:spcPts val="1000"/>
              </a:spcBef>
              <a:spcAft>
                <a:spcPts val="0"/>
              </a:spcAft>
              <a:buSzPts val="1440"/>
              <a:buNone/>
            </a:pPr>
            <a:r>
              <a:t/>
            </a:r>
            <a:endParaRPr/>
          </a:p>
        </p:txBody>
      </p:sp>
      <p:sp>
        <p:nvSpPr>
          <p:cNvPr id="2373" name="Google Shape;2373;p2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74" name="Google Shape;2374;p2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75" name="Google Shape;2375;p2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2">
                                            <p:txEl>
                                              <p:pRg end="0" st="0"/>
                                            </p:txEl>
                                          </p:spTgt>
                                        </p:tgtEl>
                                        <p:attrNameLst>
                                          <p:attrName>style.visibility</p:attrName>
                                        </p:attrNameLst>
                                      </p:cBhvr>
                                      <p:to>
                                        <p:strVal val="visible"/>
                                      </p:to>
                                    </p:set>
                                    <p:anim calcmode="lin" valueType="num">
                                      <p:cBhvr additive="base">
                                        <p:cTn dur="500"/>
                                        <p:tgtEl>
                                          <p:spTgt spid="237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2">
                                            <p:txEl>
                                              <p:pRg end="1" st="1"/>
                                            </p:txEl>
                                          </p:spTgt>
                                        </p:tgtEl>
                                        <p:attrNameLst>
                                          <p:attrName>style.visibility</p:attrName>
                                        </p:attrNameLst>
                                      </p:cBhvr>
                                      <p:to>
                                        <p:strVal val="visible"/>
                                      </p:to>
                                    </p:set>
                                    <p:anim calcmode="lin" valueType="num">
                                      <p:cBhvr additive="base">
                                        <p:cTn dur="500"/>
                                        <p:tgtEl>
                                          <p:spTgt spid="237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25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2381" name="Google Shape;2381;p25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abstract class can also be used to provide some implementation of the interface. In such case, the end user may not be forced to override all the methods of the interface.</a:t>
            </a:r>
            <a:endParaRPr/>
          </a:p>
        </p:txBody>
      </p:sp>
      <p:sp>
        <p:nvSpPr>
          <p:cNvPr id="2382" name="Google Shape;2382;p2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83" name="Google Shape;2383;p2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84" name="Google Shape;2384;p2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81">
                                            <p:txEl>
                                              <p:pRg end="0" st="0"/>
                                            </p:txEl>
                                          </p:spTgt>
                                        </p:tgtEl>
                                        <p:attrNameLst>
                                          <p:attrName>style.visibility</p:attrName>
                                        </p:attrNameLst>
                                      </p:cBhvr>
                                      <p:to>
                                        <p:strVal val="visible"/>
                                      </p:to>
                                    </p:set>
                                    <p:anim calcmode="lin" valueType="num">
                                      <p:cBhvr additive="base">
                                        <p:cTn dur="500"/>
                                        <p:tgtEl>
                                          <p:spTgt spid="238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Syntax for Object creation (Instantiation)</a:t>
            </a:r>
            <a:endParaRPr/>
          </a:p>
        </p:txBody>
      </p:sp>
      <p:sp>
        <p:nvSpPr>
          <p:cNvPr id="367" name="Google Shape;367;p2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//classname object/reference name = new classname();</a:t>
            </a:r>
            <a:endParaRPr/>
          </a:p>
          <a:p>
            <a:pPr indent="-342900" lvl="0" marL="342900" rtl="0" algn="l">
              <a:spcBef>
                <a:spcPts val="1000"/>
              </a:spcBef>
              <a:spcAft>
                <a:spcPts val="0"/>
              </a:spcAft>
              <a:buSzPts val="1440"/>
              <a:buChar char="►"/>
            </a:pPr>
            <a:r>
              <a:rPr lang="en-US" u="sng"/>
              <a:t>Ex:</a:t>
            </a:r>
            <a:endParaRPr u="sng"/>
          </a:p>
          <a:p>
            <a:pPr indent="-342900" lvl="0" marL="342900" rtl="0" algn="l">
              <a:spcBef>
                <a:spcPts val="1000"/>
              </a:spcBef>
              <a:spcAft>
                <a:spcPts val="0"/>
              </a:spcAft>
              <a:buSzPts val="1440"/>
              <a:buChar char="►"/>
            </a:pPr>
            <a:r>
              <a:rPr lang="en-US"/>
              <a:t>Student student = </a:t>
            </a:r>
            <a:r>
              <a:rPr b="1" lang="en-US"/>
              <a:t>new Student();</a:t>
            </a:r>
            <a:endParaRPr/>
          </a:p>
        </p:txBody>
      </p:sp>
      <p:sp>
        <p:nvSpPr>
          <p:cNvPr id="368" name="Google Shape;368;p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69" name="Google Shape;369;p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70" name="Google Shape;370;p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252"/>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Interfaces</a:t>
            </a:r>
            <a:endParaRPr/>
          </a:p>
        </p:txBody>
      </p:sp>
      <p:sp>
        <p:nvSpPr>
          <p:cNvPr id="2390" name="Google Shape;2390;p252"/>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Java interfaces</a:t>
            </a:r>
            <a:endParaRPr/>
          </a:p>
        </p:txBody>
      </p:sp>
      <p:sp>
        <p:nvSpPr>
          <p:cNvPr id="2391" name="Google Shape;2391;p25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392" name="Google Shape;2392;p25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393" name="Google Shape;2393;p25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25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Interface</a:t>
            </a:r>
            <a:endParaRPr/>
          </a:p>
        </p:txBody>
      </p:sp>
      <p:sp>
        <p:nvSpPr>
          <p:cNvPr id="2399" name="Google Shape;2399;p25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An </a:t>
            </a:r>
            <a:r>
              <a:rPr b="1" lang="en-US"/>
              <a:t>interface in java</a:t>
            </a:r>
            <a:r>
              <a:rPr lang="en-US"/>
              <a:t> is a blueprint of a class. It has static constants and abstract methods only.</a:t>
            </a:r>
            <a:endParaRPr/>
          </a:p>
          <a:p>
            <a:pPr indent="-342900" lvl="0" marL="342900" rtl="0" algn="l">
              <a:spcBef>
                <a:spcPts val="1000"/>
              </a:spcBef>
              <a:spcAft>
                <a:spcPts val="0"/>
              </a:spcAft>
              <a:buSzPts val="1440"/>
              <a:buChar char="►"/>
            </a:pPr>
            <a:r>
              <a:rPr lang="en-US"/>
              <a:t>The interface in java is </a:t>
            </a:r>
            <a:r>
              <a:rPr b="1" lang="en-US"/>
              <a:t>a mechanism to achieve fully abstraction</a:t>
            </a:r>
            <a:r>
              <a:rPr lang="en-US"/>
              <a:t>. There can be only abstract methods in the java interface not method body. It is used to achieve fully abstraction and multiple inheritance in Java.</a:t>
            </a:r>
            <a:endParaRPr/>
          </a:p>
          <a:p>
            <a:pPr indent="-342900" lvl="0" marL="342900" rtl="0" algn="l">
              <a:spcBef>
                <a:spcPts val="1000"/>
              </a:spcBef>
              <a:spcAft>
                <a:spcPts val="0"/>
              </a:spcAft>
              <a:buSzPts val="1440"/>
              <a:buChar char="►"/>
            </a:pPr>
            <a:r>
              <a:rPr lang="en-US"/>
              <a:t>Java Interface also </a:t>
            </a:r>
            <a:r>
              <a:rPr b="1" lang="en-US"/>
              <a:t>represents IS-A relationship</a:t>
            </a:r>
            <a:r>
              <a:rPr lang="en-US"/>
              <a:t>.</a:t>
            </a:r>
            <a:endParaRPr/>
          </a:p>
          <a:p>
            <a:pPr indent="-342900" lvl="0" marL="342900" rtl="0" algn="l">
              <a:spcBef>
                <a:spcPts val="1000"/>
              </a:spcBef>
              <a:spcAft>
                <a:spcPts val="0"/>
              </a:spcAft>
              <a:buSzPts val="1440"/>
              <a:buChar char="►"/>
            </a:pPr>
            <a:r>
              <a:rPr lang="en-US"/>
              <a:t>It cannot be instantiated just like abstract class.</a:t>
            </a:r>
            <a:endParaRPr/>
          </a:p>
          <a:p>
            <a:pPr indent="-251459" lvl="0" marL="342900" rtl="0" algn="l">
              <a:spcBef>
                <a:spcPts val="1000"/>
              </a:spcBef>
              <a:spcAft>
                <a:spcPts val="0"/>
              </a:spcAft>
              <a:buSzPts val="1440"/>
              <a:buNone/>
            </a:pPr>
            <a:r>
              <a:t/>
            </a:r>
            <a:endParaRPr/>
          </a:p>
        </p:txBody>
      </p:sp>
      <p:sp>
        <p:nvSpPr>
          <p:cNvPr id="2400" name="Google Shape;2400;p25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01" name="Google Shape;2401;p25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02" name="Google Shape;2402;p25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99">
                                            <p:txEl>
                                              <p:pRg end="0" st="0"/>
                                            </p:txEl>
                                          </p:spTgt>
                                        </p:tgtEl>
                                        <p:attrNameLst>
                                          <p:attrName>style.visibility</p:attrName>
                                        </p:attrNameLst>
                                      </p:cBhvr>
                                      <p:to>
                                        <p:strVal val="visible"/>
                                      </p:to>
                                    </p:set>
                                    <p:anim calcmode="lin" valueType="num">
                                      <p:cBhvr additive="base">
                                        <p:cTn dur="500"/>
                                        <p:tgtEl>
                                          <p:spTgt spid="239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99">
                                            <p:txEl>
                                              <p:pRg end="1" st="1"/>
                                            </p:txEl>
                                          </p:spTgt>
                                        </p:tgtEl>
                                        <p:attrNameLst>
                                          <p:attrName>style.visibility</p:attrName>
                                        </p:attrNameLst>
                                      </p:cBhvr>
                                      <p:to>
                                        <p:strVal val="visible"/>
                                      </p:to>
                                    </p:set>
                                    <p:anim calcmode="lin" valueType="num">
                                      <p:cBhvr additive="base">
                                        <p:cTn dur="500"/>
                                        <p:tgtEl>
                                          <p:spTgt spid="239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99">
                                            <p:txEl>
                                              <p:pRg end="2" st="2"/>
                                            </p:txEl>
                                          </p:spTgt>
                                        </p:tgtEl>
                                        <p:attrNameLst>
                                          <p:attrName>style.visibility</p:attrName>
                                        </p:attrNameLst>
                                      </p:cBhvr>
                                      <p:to>
                                        <p:strVal val="visible"/>
                                      </p:to>
                                    </p:set>
                                    <p:anim calcmode="lin" valueType="num">
                                      <p:cBhvr additive="base">
                                        <p:cTn dur="500"/>
                                        <p:tgtEl>
                                          <p:spTgt spid="239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99">
                                            <p:txEl>
                                              <p:pRg end="3" st="3"/>
                                            </p:txEl>
                                          </p:spTgt>
                                        </p:tgtEl>
                                        <p:attrNameLst>
                                          <p:attrName>style.visibility</p:attrName>
                                        </p:attrNameLst>
                                      </p:cBhvr>
                                      <p:to>
                                        <p:strVal val="visible"/>
                                      </p:to>
                                    </p:set>
                                    <p:anim calcmode="lin" valueType="num">
                                      <p:cBhvr additive="base">
                                        <p:cTn dur="500"/>
                                        <p:tgtEl>
                                          <p:spTgt spid="239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99">
                                            <p:txEl>
                                              <p:pRg end="4" st="4"/>
                                            </p:txEl>
                                          </p:spTgt>
                                        </p:tgtEl>
                                        <p:attrNameLst>
                                          <p:attrName>style.visibility</p:attrName>
                                        </p:attrNameLst>
                                      </p:cBhvr>
                                      <p:to>
                                        <p:strVal val="visible"/>
                                      </p:to>
                                    </p:set>
                                    <p:anim calcmode="lin" valueType="num">
                                      <p:cBhvr additive="base">
                                        <p:cTn dur="500"/>
                                        <p:tgtEl>
                                          <p:spTgt spid="239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25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Industry definition of Interface</a:t>
            </a:r>
            <a:endParaRPr/>
          </a:p>
        </p:txBody>
      </p:sp>
      <p:sp>
        <p:nvSpPr>
          <p:cNvPr id="2408" name="Google Shape;2408;p25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80000"/>
              <a:buChar char="►"/>
            </a:pPr>
            <a:r>
              <a:rPr lang="en-US" sz="2400">
                <a:solidFill>
                  <a:srgbClr val="FF0000"/>
                </a:solidFill>
              </a:rPr>
              <a:t>It’s a service requirement specification between service provider and end user (client)</a:t>
            </a:r>
            <a:endParaRPr/>
          </a:p>
          <a:p>
            <a:pPr indent="-342900" lvl="0" marL="342900" rtl="0" algn="l">
              <a:spcBef>
                <a:spcPts val="1000"/>
              </a:spcBef>
              <a:spcAft>
                <a:spcPts val="0"/>
              </a:spcAft>
              <a:buSzPct val="80000"/>
              <a:buChar char="►"/>
            </a:pPr>
            <a:r>
              <a:rPr lang="en-US" sz="2400">
                <a:solidFill>
                  <a:srgbClr val="FF0000"/>
                </a:solidFill>
              </a:rPr>
              <a:t>Ex:</a:t>
            </a:r>
            <a:endParaRPr/>
          </a:p>
          <a:p>
            <a:pPr indent="-342900" lvl="0" marL="342900" rtl="0" algn="l">
              <a:spcBef>
                <a:spcPts val="1000"/>
              </a:spcBef>
              <a:spcAft>
                <a:spcPts val="0"/>
              </a:spcAft>
              <a:buSzPct val="80000"/>
              <a:buChar char="►"/>
            </a:pPr>
            <a:r>
              <a:rPr lang="en-US" sz="2400">
                <a:solidFill>
                  <a:srgbClr val="FF0000"/>
                </a:solidFill>
              </a:rPr>
              <a:t>Interface Bank{</a:t>
            </a:r>
            <a:endParaRPr/>
          </a:p>
          <a:p>
            <a:pPr indent="-285750" lvl="1" marL="742950" rtl="0" algn="l">
              <a:spcBef>
                <a:spcPts val="1000"/>
              </a:spcBef>
              <a:spcAft>
                <a:spcPts val="0"/>
              </a:spcAft>
              <a:buSzPct val="80000"/>
              <a:buChar char="►"/>
            </a:pPr>
            <a:r>
              <a:rPr lang="en-US" sz="2200">
                <a:solidFill>
                  <a:srgbClr val="FF0000"/>
                </a:solidFill>
              </a:rPr>
              <a:t>void withdraw();</a:t>
            </a:r>
            <a:endParaRPr/>
          </a:p>
          <a:p>
            <a:pPr indent="-285750" lvl="1" marL="742950" rtl="0" algn="l">
              <a:spcBef>
                <a:spcPts val="1000"/>
              </a:spcBef>
              <a:spcAft>
                <a:spcPts val="0"/>
              </a:spcAft>
              <a:buSzPct val="80000"/>
              <a:buChar char="►"/>
            </a:pPr>
            <a:r>
              <a:rPr lang="en-US" sz="2200">
                <a:solidFill>
                  <a:srgbClr val="FF0000"/>
                </a:solidFill>
              </a:rPr>
              <a:t>void  deposit();</a:t>
            </a:r>
            <a:endParaRPr/>
          </a:p>
          <a:p>
            <a:pPr indent="-285750" lvl="1" marL="742950" rtl="0" algn="l">
              <a:spcBef>
                <a:spcPts val="1000"/>
              </a:spcBef>
              <a:spcAft>
                <a:spcPts val="0"/>
              </a:spcAft>
              <a:buSzPct val="80000"/>
              <a:buChar char="►"/>
            </a:pPr>
            <a:r>
              <a:rPr lang="en-US" sz="2200">
                <a:solidFill>
                  <a:srgbClr val="FF0000"/>
                </a:solidFill>
              </a:rPr>
              <a:t>void tranfer();</a:t>
            </a:r>
            <a:endParaRPr/>
          </a:p>
          <a:p>
            <a:pPr indent="-285750" lvl="1" marL="742950" rtl="0" algn="l">
              <a:spcBef>
                <a:spcPts val="1000"/>
              </a:spcBef>
              <a:spcAft>
                <a:spcPts val="0"/>
              </a:spcAft>
              <a:buSzPct val="80000"/>
              <a:buChar char="►"/>
            </a:pPr>
            <a:r>
              <a:rPr lang="en-US" sz="2200">
                <a:solidFill>
                  <a:srgbClr val="FF0000"/>
                </a:solidFill>
              </a:rPr>
              <a:t>void checkBalance();</a:t>
            </a:r>
            <a:endParaRPr sz="2200">
              <a:solidFill>
                <a:srgbClr val="FF0000"/>
              </a:solidFill>
            </a:endParaRPr>
          </a:p>
          <a:p>
            <a:pPr indent="-230123" lvl="0" marL="342900" rtl="0" algn="l">
              <a:spcBef>
                <a:spcPts val="1000"/>
              </a:spcBef>
              <a:spcAft>
                <a:spcPts val="0"/>
              </a:spcAft>
              <a:buSzPct val="80000"/>
              <a:buNone/>
            </a:pPr>
            <a:r>
              <a:t/>
            </a:r>
            <a:endParaRPr sz="2400">
              <a:solidFill>
                <a:srgbClr val="FF0000"/>
              </a:solidFill>
            </a:endParaRPr>
          </a:p>
          <a:p>
            <a:pPr indent="-342900" lvl="0" marL="342900" rtl="0" algn="l">
              <a:spcBef>
                <a:spcPts val="1000"/>
              </a:spcBef>
              <a:spcAft>
                <a:spcPts val="0"/>
              </a:spcAft>
              <a:buSzPct val="80000"/>
              <a:buChar char="►"/>
            </a:pPr>
            <a:r>
              <a:rPr lang="en-US" sz="2400">
                <a:solidFill>
                  <a:srgbClr val="FF0000"/>
                </a:solidFill>
              </a:rPr>
              <a:t>}</a:t>
            </a:r>
            <a:endParaRPr/>
          </a:p>
        </p:txBody>
      </p:sp>
      <p:sp>
        <p:nvSpPr>
          <p:cNvPr id="2409" name="Google Shape;2409;p25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10" name="Google Shape;2410;p25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11" name="Google Shape;2411;p25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25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Why use Java interface?</a:t>
            </a:r>
            <a:endParaRPr/>
          </a:p>
        </p:txBody>
      </p:sp>
      <p:sp>
        <p:nvSpPr>
          <p:cNvPr id="2417" name="Google Shape;2417;p25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It is used to achieve fully abstraction.</a:t>
            </a:r>
            <a:endParaRPr/>
          </a:p>
          <a:p>
            <a:pPr indent="-342900" lvl="0" marL="342900" rtl="0" algn="l">
              <a:spcBef>
                <a:spcPts val="1000"/>
              </a:spcBef>
              <a:spcAft>
                <a:spcPts val="0"/>
              </a:spcAft>
              <a:buSzPts val="1440"/>
              <a:buChar char="►"/>
            </a:pPr>
            <a:r>
              <a:rPr lang="en-US"/>
              <a:t>By interface, we can support the functionality of multiple inheritance.</a:t>
            </a:r>
            <a:endParaRPr/>
          </a:p>
          <a:p>
            <a:pPr indent="-342900" lvl="0" marL="342900" rtl="0" algn="l">
              <a:spcBef>
                <a:spcPts val="1000"/>
              </a:spcBef>
              <a:spcAft>
                <a:spcPts val="0"/>
              </a:spcAft>
              <a:buSzPts val="1440"/>
              <a:buChar char="►"/>
            </a:pPr>
            <a:r>
              <a:rPr lang="en-US"/>
              <a:t>It can be used to achieve loose coupling.</a:t>
            </a:r>
            <a:endParaRPr/>
          </a:p>
        </p:txBody>
      </p:sp>
      <p:sp>
        <p:nvSpPr>
          <p:cNvPr id="2418" name="Google Shape;2418;p25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19" name="Google Shape;2419;p25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20" name="Google Shape;2420;p25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17">
                                            <p:txEl>
                                              <p:pRg end="0" st="0"/>
                                            </p:txEl>
                                          </p:spTgt>
                                        </p:tgtEl>
                                        <p:attrNameLst>
                                          <p:attrName>style.visibility</p:attrName>
                                        </p:attrNameLst>
                                      </p:cBhvr>
                                      <p:to>
                                        <p:strVal val="visible"/>
                                      </p:to>
                                    </p:set>
                                    <p:anim calcmode="lin" valueType="num">
                                      <p:cBhvr additive="base">
                                        <p:cTn dur="500"/>
                                        <p:tgtEl>
                                          <p:spTgt spid="241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17">
                                            <p:txEl>
                                              <p:pRg end="1" st="1"/>
                                            </p:txEl>
                                          </p:spTgt>
                                        </p:tgtEl>
                                        <p:attrNameLst>
                                          <p:attrName>style.visibility</p:attrName>
                                        </p:attrNameLst>
                                      </p:cBhvr>
                                      <p:to>
                                        <p:strVal val="visible"/>
                                      </p:to>
                                    </p:set>
                                    <p:anim calcmode="lin" valueType="num">
                                      <p:cBhvr additive="base">
                                        <p:cTn dur="500"/>
                                        <p:tgtEl>
                                          <p:spTgt spid="241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17">
                                            <p:txEl>
                                              <p:pRg end="2" st="2"/>
                                            </p:txEl>
                                          </p:spTgt>
                                        </p:tgtEl>
                                        <p:attrNameLst>
                                          <p:attrName>style.visibility</p:attrName>
                                        </p:attrNameLst>
                                      </p:cBhvr>
                                      <p:to>
                                        <p:strVal val="visible"/>
                                      </p:to>
                                    </p:set>
                                    <p:anim calcmode="lin" valueType="num">
                                      <p:cBhvr additive="base">
                                        <p:cTn dur="500"/>
                                        <p:tgtEl>
                                          <p:spTgt spid="241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25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Notes			</a:t>
            </a:r>
            <a:endParaRPr/>
          </a:p>
        </p:txBody>
      </p:sp>
      <p:sp>
        <p:nvSpPr>
          <p:cNvPr id="2426" name="Google Shape;2426;p25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Interface fields are public, static and final by default, and methods are public and abstract.</a:t>
            </a:r>
            <a:endParaRPr b="1" i="1"/>
          </a:p>
          <a:p>
            <a:pPr indent="-251459" lvl="0" marL="342900" rtl="0" algn="l">
              <a:spcBef>
                <a:spcPts val="1000"/>
              </a:spcBef>
              <a:spcAft>
                <a:spcPts val="0"/>
              </a:spcAft>
              <a:buSzPts val="1440"/>
              <a:buNone/>
            </a:pPr>
            <a:r>
              <a:t/>
            </a:r>
            <a:endParaRPr b="1" i="1"/>
          </a:p>
          <a:p>
            <a:pPr indent="-342900" lvl="0" marL="342900" rtl="0" algn="l">
              <a:spcBef>
                <a:spcPts val="1000"/>
              </a:spcBef>
              <a:spcAft>
                <a:spcPts val="0"/>
              </a:spcAft>
              <a:buSzPts val="1440"/>
              <a:buChar char="►"/>
            </a:pPr>
            <a:r>
              <a:rPr b="1" i="1" lang="en-US"/>
              <a:t>The java compiler adds public and abstract keywords before the interface method and public, static and final keywords before fields.</a:t>
            </a:r>
            <a:endParaRPr/>
          </a:p>
          <a:p>
            <a:pPr indent="-251459" lvl="0" marL="342900" rtl="0" algn="l">
              <a:spcBef>
                <a:spcPts val="1000"/>
              </a:spcBef>
              <a:spcAft>
                <a:spcPts val="0"/>
              </a:spcAft>
              <a:buSzPts val="1440"/>
              <a:buNone/>
            </a:pPr>
            <a:r>
              <a:t/>
            </a:r>
            <a:endParaRPr/>
          </a:p>
        </p:txBody>
      </p:sp>
      <p:sp>
        <p:nvSpPr>
          <p:cNvPr id="2427" name="Google Shape;2427;p25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28" name="Google Shape;2428;p25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29" name="Google Shape;2429;p25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26">
                                            <p:txEl>
                                              <p:pRg end="0" st="0"/>
                                            </p:txEl>
                                          </p:spTgt>
                                        </p:tgtEl>
                                        <p:attrNameLst>
                                          <p:attrName>style.visibility</p:attrName>
                                        </p:attrNameLst>
                                      </p:cBhvr>
                                      <p:to>
                                        <p:strVal val="visible"/>
                                      </p:to>
                                    </p:set>
                                    <p:anim calcmode="lin" valueType="num">
                                      <p:cBhvr additive="base">
                                        <p:cTn dur="500"/>
                                        <p:tgtEl>
                                          <p:spTgt spid="242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26">
                                            <p:txEl>
                                              <p:pRg end="1" st="1"/>
                                            </p:txEl>
                                          </p:spTgt>
                                        </p:tgtEl>
                                        <p:attrNameLst>
                                          <p:attrName>style.visibility</p:attrName>
                                        </p:attrNameLst>
                                      </p:cBhvr>
                                      <p:to>
                                        <p:strVal val="visible"/>
                                      </p:to>
                                    </p:set>
                                    <p:anim calcmode="lin" valueType="num">
                                      <p:cBhvr additive="base">
                                        <p:cTn dur="500"/>
                                        <p:tgtEl>
                                          <p:spTgt spid="242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26">
                                            <p:txEl>
                                              <p:pRg end="2" st="2"/>
                                            </p:txEl>
                                          </p:spTgt>
                                        </p:tgtEl>
                                        <p:attrNameLst>
                                          <p:attrName>style.visibility</p:attrName>
                                        </p:attrNameLst>
                                      </p:cBhvr>
                                      <p:to>
                                        <p:strVal val="visible"/>
                                      </p:to>
                                    </p:set>
                                    <p:anim calcmode="lin" valueType="num">
                                      <p:cBhvr additive="base">
                                        <p:cTn dur="500"/>
                                        <p:tgtEl>
                                          <p:spTgt spid="242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26">
                                            <p:txEl>
                                              <p:pRg end="3" st="3"/>
                                            </p:txEl>
                                          </p:spTgt>
                                        </p:tgtEl>
                                        <p:attrNameLst>
                                          <p:attrName>style.visibility</p:attrName>
                                        </p:attrNameLst>
                                      </p:cBhvr>
                                      <p:to>
                                        <p:strVal val="visible"/>
                                      </p:to>
                                    </p:set>
                                    <p:anim calcmode="lin" valueType="num">
                                      <p:cBhvr additive="base">
                                        <p:cTn dur="500"/>
                                        <p:tgtEl>
                                          <p:spTgt spid="242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pic>
        <p:nvPicPr>
          <p:cNvPr id="2434" name="Google Shape;2434;p257"/>
          <p:cNvPicPr preferRelativeResize="0"/>
          <p:nvPr>
            <p:ph idx="1" type="body"/>
          </p:nvPr>
        </p:nvPicPr>
        <p:blipFill rotWithShape="1">
          <a:blip r:embed="rId3">
            <a:alphaModFix/>
          </a:blip>
          <a:srcRect b="0" l="0" r="0" t="0"/>
          <a:stretch/>
        </p:blipFill>
        <p:spPr>
          <a:xfrm>
            <a:off x="3553326" y="2160588"/>
            <a:ext cx="2845386" cy="3881437"/>
          </a:xfrm>
          <a:prstGeom prst="rect">
            <a:avLst/>
          </a:prstGeom>
          <a:noFill/>
          <a:ln>
            <a:noFill/>
          </a:ln>
        </p:spPr>
      </p:pic>
      <p:sp>
        <p:nvSpPr>
          <p:cNvPr id="2435" name="Google Shape;2435;p25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36" name="Google Shape;2436;p25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37" name="Google Shape;2437;p25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25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Understanding relationship between classes and interfaces</a:t>
            </a:r>
            <a:endParaRPr/>
          </a:p>
        </p:txBody>
      </p:sp>
      <p:sp>
        <p:nvSpPr>
          <p:cNvPr id="2443" name="Google Shape;2443;p25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class extends another class, an interface extends another interface but a </a:t>
            </a:r>
            <a:r>
              <a:rPr b="1" lang="en-US"/>
              <a:t>class implements an interface</a:t>
            </a:r>
            <a:r>
              <a:rPr lang="en-US"/>
              <a:t>.</a:t>
            </a:r>
            <a:endParaRPr/>
          </a:p>
          <a:p>
            <a:pPr indent="-251459" lvl="0" marL="342900" rtl="0" algn="l">
              <a:spcBef>
                <a:spcPts val="1000"/>
              </a:spcBef>
              <a:spcAft>
                <a:spcPts val="0"/>
              </a:spcAft>
              <a:buSzPts val="1440"/>
              <a:buNone/>
            </a:pPr>
            <a:r>
              <a:t/>
            </a:r>
            <a:endParaRPr/>
          </a:p>
        </p:txBody>
      </p:sp>
      <p:sp>
        <p:nvSpPr>
          <p:cNvPr id="2444" name="Google Shape;2444;p25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45" name="Google Shape;2445;p25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46" name="Google Shape;2446;p25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47" name="Google Shape;2447;p258"/>
          <p:cNvPicPr preferRelativeResize="0"/>
          <p:nvPr/>
        </p:nvPicPr>
        <p:blipFill rotWithShape="1">
          <a:blip r:embed="rId3">
            <a:alphaModFix/>
          </a:blip>
          <a:srcRect b="0" l="0" r="0" t="0"/>
          <a:stretch/>
        </p:blipFill>
        <p:spPr>
          <a:xfrm>
            <a:off x="2229417" y="3129467"/>
            <a:ext cx="4496190" cy="1531753"/>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3">
                                            <p:txEl>
                                              <p:pRg end="0" st="0"/>
                                            </p:txEl>
                                          </p:spTgt>
                                        </p:tgtEl>
                                        <p:attrNameLst>
                                          <p:attrName>style.visibility</p:attrName>
                                        </p:attrNameLst>
                                      </p:cBhvr>
                                      <p:to>
                                        <p:strVal val="visible"/>
                                      </p:to>
                                    </p:set>
                                    <p:anim calcmode="lin" valueType="num">
                                      <p:cBhvr additive="base">
                                        <p:cTn dur="500"/>
                                        <p:tgtEl>
                                          <p:spTgt spid="244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3">
                                            <p:txEl>
                                              <p:pRg end="1" st="1"/>
                                            </p:txEl>
                                          </p:spTgt>
                                        </p:tgtEl>
                                        <p:attrNameLst>
                                          <p:attrName>style.visibility</p:attrName>
                                        </p:attrNameLst>
                                      </p:cBhvr>
                                      <p:to>
                                        <p:strVal val="visible"/>
                                      </p:to>
                                    </p:set>
                                    <p:anim calcmode="lin" valueType="num">
                                      <p:cBhvr additive="base">
                                        <p:cTn dur="500"/>
                                        <p:tgtEl>
                                          <p:spTgt spid="244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25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2453" name="Google Shape;2453;p259"/>
          <p:cNvSpPr txBox="1"/>
          <p:nvPr>
            <p:ph idx="1" type="body"/>
          </p:nvPr>
        </p:nvSpPr>
        <p:spPr>
          <a:xfrm>
            <a:off x="677334" y="1197863"/>
            <a:ext cx="9042738" cy="4843499"/>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b="1" lang="en-US"/>
              <a:t>interface</a:t>
            </a:r>
            <a:r>
              <a:rPr lang="en-US"/>
              <a:t> printable{  </a:t>
            </a:r>
            <a:endParaRPr/>
          </a:p>
          <a:p>
            <a:pPr indent="-342900" lvl="0" marL="342900" rtl="0" algn="l">
              <a:spcBef>
                <a:spcPts val="1000"/>
              </a:spcBef>
              <a:spcAft>
                <a:spcPts val="0"/>
              </a:spcAft>
              <a:buSzPct val="79999"/>
              <a:buChar char="►"/>
            </a:pPr>
            <a:r>
              <a:rPr b="1" lang="en-US"/>
              <a:t>void</a:t>
            </a:r>
            <a:r>
              <a:rPr lang="en-US"/>
              <a:t> print();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class</a:t>
            </a:r>
            <a:r>
              <a:rPr lang="en-US"/>
              <a:t> A </a:t>
            </a:r>
            <a:r>
              <a:rPr b="1" lang="en-US"/>
              <a:t>implements</a:t>
            </a:r>
            <a:r>
              <a:rPr lang="en-US"/>
              <a:t> printable{  </a:t>
            </a:r>
            <a:endParaRPr/>
          </a:p>
          <a:p>
            <a:pPr indent="-342900" lvl="0" marL="342900" rtl="0" algn="l">
              <a:spcBef>
                <a:spcPts val="1000"/>
              </a:spcBef>
              <a:spcAft>
                <a:spcPts val="0"/>
              </a:spcAft>
              <a:buSzPct val="79999"/>
              <a:buChar char="►"/>
            </a:pPr>
            <a:r>
              <a:rPr b="1" lang="en-US"/>
              <a:t>public</a:t>
            </a:r>
            <a:r>
              <a:rPr lang="en-US"/>
              <a:t> </a:t>
            </a:r>
            <a:r>
              <a:rPr b="1" lang="en-US"/>
              <a:t>void</a:t>
            </a:r>
            <a:r>
              <a:rPr lang="en-US"/>
              <a:t> print(){</a:t>
            </a:r>
            <a:endParaRPr/>
          </a:p>
          <a:p>
            <a:pPr indent="-342900" lvl="0" marL="342900" rtl="0" algn="l">
              <a:spcBef>
                <a:spcPts val="1000"/>
              </a:spcBef>
              <a:spcAft>
                <a:spcPts val="0"/>
              </a:spcAft>
              <a:buSzPct val="79999"/>
              <a:buChar char="►"/>
            </a:pPr>
            <a:r>
              <a:rPr lang="en-US"/>
              <a:t>System.out.println("Hello");</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ct val="79999"/>
              <a:buChar char="►"/>
            </a:pPr>
            <a:r>
              <a:rPr lang="en-US"/>
              <a:t>A obj = </a:t>
            </a:r>
            <a:r>
              <a:rPr b="1" lang="en-US"/>
              <a:t>new</a:t>
            </a:r>
            <a:r>
              <a:rPr lang="en-US"/>
              <a:t> A();  </a:t>
            </a:r>
            <a:endParaRPr/>
          </a:p>
          <a:p>
            <a:pPr indent="-342900" lvl="0" marL="342900" rtl="0" algn="l">
              <a:spcBef>
                <a:spcPts val="1000"/>
              </a:spcBef>
              <a:spcAft>
                <a:spcPts val="0"/>
              </a:spcAft>
              <a:buSzPct val="79999"/>
              <a:buChar char="►"/>
            </a:pPr>
            <a:r>
              <a:rPr lang="en-US"/>
              <a:t>obj.print();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a:t>
            </a:r>
            <a:endParaRPr/>
          </a:p>
          <a:p>
            <a:pPr indent="-258318" lvl="0" marL="342900" rtl="0" algn="l">
              <a:spcBef>
                <a:spcPts val="1000"/>
              </a:spcBef>
              <a:spcAft>
                <a:spcPts val="0"/>
              </a:spcAft>
              <a:buSzPct val="79999"/>
              <a:buNone/>
            </a:pPr>
            <a:r>
              <a:t/>
            </a:r>
            <a:endParaRPr/>
          </a:p>
        </p:txBody>
      </p:sp>
      <p:sp>
        <p:nvSpPr>
          <p:cNvPr id="2454" name="Google Shape;2454;p25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55" name="Google Shape;2455;p25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56" name="Google Shape;2456;p25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0" st="0"/>
                                            </p:txEl>
                                          </p:spTgt>
                                        </p:tgtEl>
                                        <p:attrNameLst>
                                          <p:attrName>style.visibility</p:attrName>
                                        </p:attrNameLst>
                                      </p:cBhvr>
                                      <p:to>
                                        <p:strVal val="visible"/>
                                      </p:to>
                                    </p:set>
                                    <p:anim calcmode="lin" valueType="num">
                                      <p:cBhvr additive="base">
                                        <p:cTn dur="500"/>
                                        <p:tgtEl>
                                          <p:spTgt spid="245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1" st="1"/>
                                            </p:txEl>
                                          </p:spTgt>
                                        </p:tgtEl>
                                        <p:attrNameLst>
                                          <p:attrName>style.visibility</p:attrName>
                                        </p:attrNameLst>
                                      </p:cBhvr>
                                      <p:to>
                                        <p:strVal val="visible"/>
                                      </p:to>
                                    </p:set>
                                    <p:anim calcmode="lin" valueType="num">
                                      <p:cBhvr additive="base">
                                        <p:cTn dur="500"/>
                                        <p:tgtEl>
                                          <p:spTgt spid="245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2" st="2"/>
                                            </p:txEl>
                                          </p:spTgt>
                                        </p:tgtEl>
                                        <p:attrNameLst>
                                          <p:attrName>style.visibility</p:attrName>
                                        </p:attrNameLst>
                                      </p:cBhvr>
                                      <p:to>
                                        <p:strVal val="visible"/>
                                      </p:to>
                                    </p:set>
                                    <p:anim calcmode="lin" valueType="num">
                                      <p:cBhvr additive="base">
                                        <p:cTn dur="500"/>
                                        <p:tgtEl>
                                          <p:spTgt spid="245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3" st="3"/>
                                            </p:txEl>
                                          </p:spTgt>
                                        </p:tgtEl>
                                        <p:attrNameLst>
                                          <p:attrName>style.visibility</p:attrName>
                                        </p:attrNameLst>
                                      </p:cBhvr>
                                      <p:to>
                                        <p:strVal val="visible"/>
                                      </p:to>
                                    </p:set>
                                    <p:anim calcmode="lin" valueType="num">
                                      <p:cBhvr additive="base">
                                        <p:cTn dur="500"/>
                                        <p:tgtEl>
                                          <p:spTgt spid="245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4" st="4"/>
                                            </p:txEl>
                                          </p:spTgt>
                                        </p:tgtEl>
                                        <p:attrNameLst>
                                          <p:attrName>style.visibility</p:attrName>
                                        </p:attrNameLst>
                                      </p:cBhvr>
                                      <p:to>
                                        <p:strVal val="visible"/>
                                      </p:to>
                                    </p:set>
                                    <p:anim calcmode="lin" valueType="num">
                                      <p:cBhvr additive="base">
                                        <p:cTn dur="500"/>
                                        <p:tgtEl>
                                          <p:spTgt spid="245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5" st="5"/>
                                            </p:txEl>
                                          </p:spTgt>
                                        </p:tgtEl>
                                        <p:attrNameLst>
                                          <p:attrName>style.visibility</p:attrName>
                                        </p:attrNameLst>
                                      </p:cBhvr>
                                      <p:to>
                                        <p:strVal val="visible"/>
                                      </p:to>
                                    </p:set>
                                    <p:anim calcmode="lin" valueType="num">
                                      <p:cBhvr additive="base">
                                        <p:cTn dur="500"/>
                                        <p:tgtEl>
                                          <p:spTgt spid="245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6" st="6"/>
                                            </p:txEl>
                                          </p:spTgt>
                                        </p:tgtEl>
                                        <p:attrNameLst>
                                          <p:attrName>style.visibility</p:attrName>
                                        </p:attrNameLst>
                                      </p:cBhvr>
                                      <p:to>
                                        <p:strVal val="visible"/>
                                      </p:to>
                                    </p:set>
                                    <p:anim calcmode="lin" valueType="num">
                                      <p:cBhvr additive="base">
                                        <p:cTn dur="500"/>
                                        <p:tgtEl>
                                          <p:spTgt spid="2453">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7" st="7"/>
                                            </p:txEl>
                                          </p:spTgt>
                                        </p:tgtEl>
                                        <p:attrNameLst>
                                          <p:attrName>style.visibility</p:attrName>
                                        </p:attrNameLst>
                                      </p:cBhvr>
                                      <p:to>
                                        <p:strVal val="visible"/>
                                      </p:to>
                                    </p:set>
                                    <p:anim calcmode="lin" valueType="num">
                                      <p:cBhvr additive="base">
                                        <p:cTn dur="500"/>
                                        <p:tgtEl>
                                          <p:spTgt spid="2453">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8" st="8"/>
                                            </p:txEl>
                                          </p:spTgt>
                                        </p:tgtEl>
                                        <p:attrNameLst>
                                          <p:attrName>style.visibility</p:attrName>
                                        </p:attrNameLst>
                                      </p:cBhvr>
                                      <p:to>
                                        <p:strVal val="visible"/>
                                      </p:to>
                                    </p:set>
                                    <p:anim calcmode="lin" valueType="num">
                                      <p:cBhvr additive="base">
                                        <p:cTn dur="500"/>
                                        <p:tgtEl>
                                          <p:spTgt spid="2453">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9" st="9"/>
                                            </p:txEl>
                                          </p:spTgt>
                                        </p:tgtEl>
                                        <p:attrNameLst>
                                          <p:attrName>style.visibility</p:attrName>
                                        </p:attrNameLst>
                                      </p:cBhvr>
                                      <p:to>
                                        <p:strVal val="visible"/>
                                      </p:to>
                                    </p:set>
                                    <p:anim calcmode="lin" valueType="num">
                                      <p:cBhvr additive="base">
                                        <p:cTn dur="500"/>
                                        <p:tgtEl>
                                          <p:spTgt spid="2453">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10" st="10"/>
                                            </p:txEl>
                                          </p:spTgt>
                                        </p:tgtEl>
                                        <p:attrNameLst>
                                          <p:attrName>style.visibility</p:attrName>
                                        </p:attrNameLst>
                                      </p:cBhvr>
                                      <p:to>
                                        <p:strVal val="visible"/>
                                      </p:to>
                                    </p:set>
                                    <p:anim calcmode="lin" valueType="num">
                                      <p:cBhvr additive="base">
                                        <p:cTn dur="500"/>
                                        <p:tgtEl>
                                          <p:spTgt spid="2453">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11" st="11"/>
                                            </p:txEl>
                                          </p:spTgt>
                                        </p:tgtEl>
                                        <p:attrNameLst>
                                          <p:attrName>style.visibility</p:attrName>
                                        </p:attrNameLst>
                                      </p:cBhvr>
                                      <p:to>
                                        <p:strVal val="visible"/>
                                      </p:to>
                                    </p:set>
                                    <p:anim calcmode="lin" valueType="num">
                                      <p:cBhvr additive="base">
                                        <p:cTn dur="500"/>
                                        <p:tgtEl>
                                          <p:spTgt spid="2453">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12" st="12"/>
                                            </p:txEl>
                                          </p:spTgt>
                                        </p:tgtEl>
                                        <p:attrNameLst>
                                          <p:attrName>style.visibility</p:attrName>
                                        </p:attrNameLst>
                                      </p:cBhvr>
                                      <p:to>
                                        <p:strVal val="visible"/>
                                      </p:to>
                                    </p:set>
                                    <p:anim calcmode="lin" valueType="num">
                                      <p:cBhvr additive="base">
                                        <p:cTn dur="500"/>
                                        <p:tgtEl>
                                          <p:spTgt spid="2453">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13" st="13"/>
                                            </p:txEl>
                                          </p:spTgt>
                                        </p:tgtEl>
                                        <p:attrNameLst>
                                          <p:attrName>style.visibility</p:attrName>
                                        </p:attrNameLst>
                                      </p:cBhvr>
                                      <p:to>
                                        <p:strVal val="visible"/>
                                      </p:to>
                                    </p:set>
                                    <p:anim calcmode="lin" valueType="num">
                                      <p:cBhvr additive="base">
                                        <p:cTn dur="500"/>
                                        <p:tgtEl>
                                          <p:spTgt spid="2453">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3">
                                            <p:txEl>
                                              <p:pRg end="14" st="14"/>
                                            </p:txEl>
                                          </p:spTgt>
                                        </p:tgtEl>
                                        <p:attrNameLst>
                                          <p:attrName>style.visibility</p:attrName>
                                        </p:attrNameLst>
                                      </p:cBhvr>
                                      <p:to>
                                        <p:strVal val="visible"/>
                                      </p:to>
                                    </p:set>
                                    <p:anim calcmode="lin" valueType="num">
                                      <p:cBhvr additive="base">
                                        <p:cTn dur="500"/>
                                        <p:tgtEl>
                                          <p:spTgt spid="2453">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26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Multiple inheritance in Java by interface</a:t>
            </a:r>
            <a:br>
              <a:rPr lang="en-US"/>
            </a:br>
            <a:endParaRPr/>
          </a:p>
        </p:txBody>
      </p:sp>
      <p:pic>
        <p:nvPicPr>
          <p:cNvPr id="2462" name="Google Shape;2462;p260"/>
          <p:cNvPicPr preferRelativeResize="0"/>
          <p:nvPr>
            <p:ph idx="1" type="body"/>
          </p:nvPr>
        </p:nvPicPr>
        <p:blipFill rotWithShape="1">
          <a:blip r:embed="rId3">
            <a:alphaModFix/>
          </a:blip>
          <a:srcRect b="0" l="0" r="0" t="0"/>
          <a:stretch/>
        </p:blipFill>
        <p:spPr>
          <a:xfrm>
            <a:off x="2087788" y="3125862"/>
            <a:ext cx="5776461" cy="1950889"/>
          </a:xfrm>
          <a:prstGeom prst="rect">
            <a:avLst/>
          </a:prstGeom>
          <a:noFill/>
          <a:ln>
            <a:noFill/>
          </a:ln>
        </p:spPr>
      </p:pic>
      <p:sp>
        <p:nvSpPr>
          <p:cNvPr id="2463" name="Google Shape;2463;p26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64" name="Google Shape;2464;p26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65" name="Google Shape;2465;p26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62"/>
                                        </p:tgtEl>
                                        <p:attrNameLst>
                                          <p:attrName>style.visibility</p:attrName>
                                        </p:attrNameLst>
                                      </p:cBhvr>
                                      <p:to>
                                        <p:strVal val="visible"/>
                                      </p:to>
                                    </p:set>
                                    <p:anim calcmode="lin" valueType="num">
                                      <p:cBhvr additive="base">
                                        <p:cTn dur="500"/>
                                        <p:tgtEl>
                                          <p:spTgt spid="24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26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Multiple inheritance is not supported through class in java but it is possible by interface, why?</a:t>
            </a:r>
            <a:endParaRPr/>
          </a:p>
        </p:txBody>
      </p:sp>
      <p:sp>
        <p:nvSpPr>
          <p:cNvPr id="2471" name="Google Shape;2471;p26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sz="2000"/>
          </a:p>
          <a:p>
            <a:pPr indent="-342900" lvl="0" marL="342900" rtl="0" algn="l">
              <a:spcBef>
                <a:spcPts val="1000"/>
              </a:spcBef>
              <a:spcAft>
                <a:spcPts val="0"/>
              </a:spcAft>
              <a:buSzPts val="1600"/>
              <a:buChar char="►"/>
            </a:pPr>
            <a:r>
              <a:rPr lang="en-US" sz="2000"/>
              <a:t>There is no ambiguity as implementation is provided by the implementation class</a:t>
            </a:r>
            <a:endParaRPr/>
          </a:p>
        </p:txBody>
      </p:sp>
      <p:sp>
        <p:nvSpPr>
          <p:cNvPr id="2472" name="Google Shape;2472;p26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73" name="Google Shape;2473;p26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74" name="Google Shape;2474;p26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Accessing  object data</a:t>
            </a:r>
            <a:endParaRPr/>
          </a:p>
        </p:txBody>
      </p:sp>
      <p:sp>
        <p:nvSpPr>
          <p:cNvPr id="376" name="Google Shape;376;p2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Variables and methods in the class are accessible through object</a:t>
            </a:r>
            <a:endParaRPr/>
          </a:p>
          <a:p>
            <a:pPr indent="-342900" lvl="0" marL="342900" rtl="0" algn="l">
              <a:spcBef>
                <a:spcPts val="1000"/>
              </a:spcBef>
              <a:spcAft>
                <a:spcPts val="0"/>
              </a:spcAft>
              <a:buSzPts val="1440"/>
              <a:buChar char="►"/>
            </a:pPr>
            <a:r>
              <a:rPr lang="en-US"/>
              <a:t>Syntax:</a:t>
            </a:r>
            <a:endParaRPr/>
          </a:p>
          <a:p>
            <a:pPr indent="-342900" lvl="0" marL="342900" rtl="0" algn="l">
              <a:spcBef>
                <a:spcPts val="1000"/>
              </a:spcBef>
              <a:spcAft>
                <a:spcPts val="0"/>
              </a:spcAft>
              <a:buSzPts val="1440"/>
              <a:buChar char="►"/>
            </a:pPr>
            <a:r>
              <a:rPr lang="en-US"/>
              <a:t>Objectname/referencevariablename.</a:t>
            </a:r>
            <a:r>
              <a:rPr lang="en-US">
                <a:solidFill>
                  <a:srgbClr val="FF0000"/>
                </a:solidFill>
              </a:rPr>
              <a:t>variableName;</a:t>
            </a:r>
            <a:endParaRPr/>
          </a:p>
          <a:p>
            <a:pPr indent="-342900" lvl="0" marL="342900" rtl="0" algn="l">
              <a:spcBef>
                <a:spcPts val="1000"/>
              </a:spcBef>
              <a:spcAft>
                <a:spcPts val="0"/>
              </a:spcAft>
              <a:buSzPts val="1440"/>
              <a:buChar char="►"/>
            </a:pPr>
            <a:r>
              <a:rPr lang="en-US"/>
              <a:t>Objectname/referencelvariablename.</a:t>
            </a:r>
            <a:r>
              <a:rPr lang="en-US">
                <a:solidFill>
                  <a:srgbClr val="FF0000"/>
                </a:solidFill>
              </a:rPr>
              <a:t>methodName()</a:t>
            </a:r>
            <a:r>
              <a:rPr lang="en-US"/>
              <a:t>;</a:t>
            </a:r>
            <a:endParaRPr/>
          </a:p>
          <a:p>
            <a:pPr indent="-342900" lvl="0" marL="342900" rtl="0" algn="l">
              <a:spcBef>
                <a:spcPts val="1000"/>
              </a:spcBef>
              <a:spcAft>
                <a:spcPts val="0"/>
              </a:spcAft>
              <a:buSzPts val="1440"/>
              <a:buChar char="►"/>
            </a:pPr>
            <a:r>
              <a:rPr lang="en-US"/>
              <a:t>Ex:</a:t>
            </a:r>
            <a:endParaRPr/>
          </a:p>
          <a:p>
            <a:pPr indent="-342900" lvl="0" marL="342900" rtl="0" algn="l">
              <a:spcBef>
                <a:spcPts val="1000"/>
              </a:spcBef>
              <a:spcAft>
                <a:spcPts val="0"/>
              </a:spcAft>
              <a:buSzPts val="1440"/>
              <a:buChar char="►"/>
            </a:pPr>
            <a:r>
              <a:rPr lang="en-US"/>
              <a:t>Student stud = new Student();</a:t>
            </a:r>
            <a:endParaRPr/>
          </a:p>
          <a:p>
            <a:pPr indent="-342900" lvl="0" marL="342900" rtl="0" algn="l">
              <a:spcBef>
                <a:spcPts val="1000"/>
              </a:spcBef>
              <a:spcAft>
                <a:spcPts val="0"/>
              </a:spcAft>
              <a:buSzPts val="1440"/>
              <a:buChar char="►"/>
            </a:pPr>
            <a:r>
              <a:rPr lang="en-US"/>
              <a:t>stud.id;</a:t>
            </a:r>
            <a:endParaRPr/>
          </a:p>
          <a:p>
            <a:pPr indent="-342900" lvl="0" marL="342900" rtl="0" algn="l">
              <a:spcBef>
                <a:spcPts val="1000"/>
              </a:spcBef>
              <a:spcAft>
                <a:spcPts val="0"/>
              </a:spcAft>
              <a:buSzPts val="1440"/>
              <a:buChar char="►"/>
            </a:pPr>
            <a:r>
              <a:rPr lang="en-US"/>
              <a:t>stud.displayStudentDetails();</a:t>
            </a:r>
            <a:endParaRPr/>
          </a:p>
        </p:txBody>
      </p:sp>
      <p:sp>
        <p:nvSpPr>
          <p:cNvPr id="377" name="Google Shape;377;p2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78" name="Google Shape;378;p2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79" name="Google Shape;379;p2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26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Multiple Inheritance Example with interfaces</a:t>
            </a:r>
            <a:endParaRPr/>
          </a:p>
        </p:txBody>
      </p:sp>
      <p:sp>
        <p:nvSpPr>
          <p:cNvPr id="2480" name="Google Shape;2480;p26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62500" lnSpcReduction="20000"/>
          </a:bodyPr>
          <a:lstStyle/>
          <a:p>
            <a:pPr indent="-342900" lvl="0" marL="342900" rtl="0" algn="l">
              <a:spcBef>
                <a:spcPts val="0"/>
              </a:spcBef>
              <a:spcAft>
                <a:spcPts val="0"/>
              </a:spcAft>
              <a:buSzPct val="79999"/>
              <a:buChar char="►"/>
            </a:pPr>
            <a:r>
              <a:rPr b="1" lang="en-US"/>
              <a:t>interface</a:t>
            </a:r>
            <a:r>
              <a:rPr lang="en-US"/>
              <a:t> Printable{  </a:t>
            </a:r>
            <a:endParaRPr/>
          </a:p>
          <a:p>
            <a:pPr indent="-342900" lvl="0" marL="342900" rtl="0" algn="l">
              <a:spcBef>
                <a:spcPts val="1000"/>
              </a:spcBef>
              <a:spcAft>
                <a:spcPts val="0"/>
              </a:spcAft>
              <a:buSzPct val="79999"/>
              <a:buChar char="►"/>
            </a:pPr>
            <a:r>
              <a:rPr b="1" lang="en-US">
                <a:solidFill>
                  <a:srgbClr val="FF0000"/>
                </a:solidFill>
              </a:rPr>
              <a:t>void</a:t>
            </a:r>
            <a:r>
              <a:rPr lang="en-US">
                <a:solidFill>
                  <a:srgbClr val="FF0000"/>
                </a:solidFill>
              </a:rPr>
              <a:t> print();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interface</a:t>
            </a:r>
            <a:r>
              <a:rPr lang="en-US"/>
              <a:t> Showable{  </a:t>
            </a:r>
            <a:endParaRPr/>
          </a:p>
          <a:p>
            <a:pPr indent="-342900" lvl="0" marL="342900" rtl="0" algn="l">
              <a:spcBef>
                <a:spcPts val="1000"/>
              </a:spcBef>
              <a:spcAft>
                <a:spcPts val="0"/>
              </a:spcAft>
              <a:buSzPct val="79999"/>
              <a:buChar char="►"/>
            </a:pPr>
            <a:r>
              <a:rPr b="1" lang="en-US">
                <a:solidFill>
                  <a:srgbClr val="FF0000"/>
                </a:solidFill>
              </a:rPr>
              <a:t>void</a:t>
            </a:r>
            <a:r>
              <a:rPr lang="en-US">
                <a:solidFill>
                  <a:srgbClr val="FF0000"/>
                </a:solidFill>
              </a:rPr>
              <a:t> print();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class</a:t>
            </a:r>
            <a:r>
              <a:rPr lang="en-US"/>
              <a:t> TestTnterface </a:t>
            </a:r>
            <a:r>
              <a:rPr b="1" lang="en-US"/>
              <a:t>implements</a:t>
            </a:r>
            <a:r>
              <a:rPr lang="en-US"/>
              <a:t> Printable,Showable{  </a:t>
            </a:r>
            <a:endParaRPr/>
          </a:p>
          <a:p>
            <a:pPr indent="-342900" lvl="0" marL="342900" rtl="0" algn="l">
              <a:spcBef>
                <a:spcPts val="1000"/>
              </a:spcBef>
              <a:spcAft>
                <a:spcPts val="0"/>
              </a:spcAft>
              <a:buSzPct val="79999"/>
              <a:buChar char="►"/>
            </a:pPr>
            <a:r>
              <a:rPr b="1" lang="en-US">
                <a:solidFill>
                  <a:srgbClr val="FF0000"/>
                </a:solidFill>
              </a:rPr>
              <a:t>public</a:t>
            </a:r>
            <a:r>
              <a:rPr lang="en-US">
                <a:solidFill>
                  <a:srgbClr val="FF0000"/>
                </a:solidFill>
              </a:rPr>
              <a:t> </a:t>
            </a:r>
            <a:r>
              <a:rPr b="1" lang="en-US">
                <a:solidFill>
                  <a:srgbClr val="FF0000"/>
                </a:solidFill>
              </a:rPr>
              <a:t>void</a:t>
            </a:r>
            <a:r>
              <a:rPr lang="en-US">
                <a:solidFill>
                  <a:srgbClr val="FF0000"/>
                </a:solidFill>
              </a:rPr>
              <a:t> print(){System.out.println("Hello");}  </a:t>
            </a:r>
            <a:endParaRPr/>
          </a:p>
          <a:p>
            <a:pPr indent="-342900" lvl="0" marL="342900" rtl="0" algn="l">
              <a:spcBef>
                <a:spcPts val="1000"/>
              </a:spcBef>
              <a:spcAft>
                <a:spcPts val="0"/>
              </a:spcAft>
              <a:buSzPct val="79999"/>
              <a:buChar char="►"/>
            </a:pP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ct val="79999"/>
              <a:buChar char="►"/>
            </a:pPr>
            <a:r>
              <a:rPr lang="en-US"/>
              <a:t>TestTnterface obj = </a:t>
            </a:r>
            <a:r>
              <a:rPr b="1" lang="en-US"/>
              <a:t>new</a:t>
            </a:r>
            <a:r>
              <a:rPr lang="en-US"/>
              <a:t> TestTnterface();  </a:t>
            </a:r>
            <a:endParaRPr/>
          </a:p>
          <a:p>
            <a:pPr indent="-342900" lvl="0" marL="342900" rtl="0" algn="l">
              <a:spcBef>
                <a:spcPts val="1000"/>
              </a:spcBef>
              <a:spcAft>
                <a:spcPts val="0"/>
              </a:spcAft>
              <a:buSzPct val="79999"/>
              <a:buChar char="►"/>
            </a:pPr>
            <a:r>
              <a:rPr lang="en-US"/>
              <a:t>obj.print();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a:t>
            </a:r>
            <a:endParaRPr/>
          </a:p>
          <a:p>
            <a:pPr indent="-285750" lvl="0" marL="342900" rtl="0" algn="l">
              <a:spcBef>
                <a:spcPts val="1000"/>
              </a:spcBef>
              <a:spcAft>
                <a:spcPts val="0"/>
              </a:spcAft>
              <a:buSzPct val="79999"/>
              <a:buNone/>
            </a:pPr>
            <a:r>
              <a:t/>
            </a:r>
            <a:endParaRPr/>
          </a:p>
        </p:txBody>
      </p:sp>
      <p:sp>
        <p:nvSpPr>
          <p:cNvPr id="2481" name="Google Shape;2481;p26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82" name="Google Shape;2482;p26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83" name="Google Shape;2483;p26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0" st="0"/>
                                            </p:txEl>
                                          </p:spTgt>
                                        </p:tgtEl>
                                        <p:attrNameLst>
                                          <p:attrName>style.visibility</p:attrName>
                                        </p:attrNameLst>
                                      </p:cBhvr>
                                      <p:to>
                                        <p:strVal val="visible"/>
                                      </p:to>
                                    </p:set>
                                    <p:anim calcmode="lin" valueType="num">
                                      <p:cBhvr additive="base">
                                        <p:cTn dur="500"/>
                                        <p:tgtEl>
                                          <p:spTgt spid="248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1" st="1"/>
                                            </p:txEl>
                                          </p:spTgt>
                                        </p:tgtEl>
                                        <p:attrNameLst>
                                          <p:attrName>style.visibility</p:attrName>
                                        </p:attrNameLst>
                                      </p:cBhvr>
                                      <p:to>
                                        <p:strVal val="visible"/>
                                      </p:to>
                                    </p:set>
                                    <p:anim calcmode="lin" valueType="num">
                                      <p:cBhvr additive="base">
                                        <p:cTn dur="500"/>
                                        <p:tgtEl>
                                          <p:spTgt spid="248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2" st="2"/>
                                            </p:txEl>
                                          </p:spTgt>
                                        </p:tgtEl>
                                        <p:attrNameLst>
                                          <p:attrName>style.visibility</p:attrName>
                                        </p:attrNameLst>
                                      </p:cBhvr>
                                      <p:to>
                                        <p:strVal val="visible"/>
                                      </p:to>
                                    </p:set>
                                    <p:anim calcmode="lin" valueType="num">
                                      <p:cBhvr additive="base">
                                        <p:cTn dur="500"/>
                                        <p:tgtEl>
                                          <p:spTgt spid="248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3" st="3"/>
                                            </p:txEl>
                                          </p:spTgt>
                                        </p:tgtEl>
                                        <p:attrNameLst>
                                          <p:attrName>style.visibility</p:attrName>
                                        </p:attrNameLst>
                                      </p:cBhvr>
                                      <p:to>
                                        <p:strVal val="visible"/>
                                      </p:to>
                                    </p:set>
                                    <p:anim calcmode="lin" valueType="num">
                                      <p:cBhvr additive="base">
                                        <p:cTn dur="500"/>
                                        <p:tgtEl>
                                          <p:spTgt spid="248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4" st="4"/>
                                            </p:txEl>
                                          </p:spTgt>
                                        </p:tgtEl>
                                        <p:attrNameLst>
                                          <p:attrName>style.visibility</p:attrName>
                                        </p:attrNameLst>
                                      </p:cBhvr>
                                      <p:to>
                                        <p:strVal val="visible"/>
                                      </p:to>
                                    </p:set>
                                    <p:anim calcmode="lin" valueType="num">
                                      <p:cBhvr additive="base">
                                        <p:cTn dur="500"/>
                                        <p:tgtEl>
                                          <p:spTgt spid="248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5" st="5"/>
                                            </p:txEl>
                                          </p:spTgt>
                                        </p:tgtEl>
                                        <p:attrNameLst>
                                          <p:attrName>style.visibility</p:attrName>
                                        </p:attrNameLst>
                                      </p:cBhvr>
                                      <p:to>
                                        <p:strVal val="visible"/>
                                      </p:to>
                                    </p:set>
                                    <p:anim calcmode="lin" valueType="num">
                                      <p:cBhvr additive="base">
                                        <p:cTn dur="500"/>
                                        <p:tgtEl>
                                          <p:spTgt spid="248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6" st="6"/>
                                            </p:txEl>
                                          </p:spTgt>
                                        </p:tgtEl>
                                        <p:attrNameLst>
                                          <p:attrName>style.visibility</p:attrName>
                                        </p:attrNameLst>
                                      </p:cBhvr>
                                      <p:to>
                                        <p:strVal val="visible"/>
                                      </p:to>
                                    </p:set>
                                    <p:anim calcmode="lin" valueType="num">
                                      <p:cBhvr additive="base">
                                        <p:cTn dur="500"/>
                                        <p:tgtEl>
                                          <p:spTgt spid="248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7" st="7"/>
                                            </p:txEl>
                                          </p:spTgt>
                                        </p:tgtEl>
                                        <p:attrNameLst>
                                          <p:attrName>style.visibility</p:attrName>
                                        </p:attrNameLst>
                                      </p:cBhvr>
                                      <p:to>
                                        <p:strVal val="visible"/>
                                      </p:to>
                                    </p:set>
                                    <p:anim calcmode="lin" valueType="num">
                                      <p:cBhvr additive="base">
                                        <p:cTn dur="500"/>
                                        <p:tgtEl>
                                          <p:spTgt spid="2480">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8" st="8"/>
                                            </p:txEl>
                                          </p:spTgt>
                                        </p:tgtEl>
                                        <p:attrNameLst>
                                          <p:attrName>style.visibility</p:attrName>
                                        </p:attrNameLst>
                                      </p:cBhvr>
                                      <p:to>
                                        <p:strVal val="visible"/>
                                      </p:to>
                                    </p:set>
                                    <p:anim calcmode="lin" valueType="num">
                                      <p:cBhvr additive="base">
                                        <p:cTn dur="500"/>
                                        <p:tgtEl>
                                          <p:spTgt spid="2480">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9" st="9"/>
                                            </p:txEl>
                                          </p:spTgt>
                                        </p:tgtEl>
                                        <p:attrNameLst>
                                          <p:attrName>style.visibility</p:attrName>
                                        </p:attrNameLst>
                                      </p:cBhvr>
                                      <p:to>
                                        <p:strVal val="visible"/>
                                      </p:to>
                                    </p:set>
                                    <p:anim calcmode="lin" valueType="num">
                                      <p:cBhvr additive="base">
                                        <p:cTn dur="500"/>
                                        <p:tgtEl>
                                          <p:spTgt spid="2480">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10" st="10"/>
                                            </p:txEl>
                                          </p:spTgt>
                                        </p:tgtEl>
                                        <p:attrNameLst>
                                          <p:attrName>style.visibility</p:attrName>
                                        </p:attrNameLst>
                                      </p:cBhvr>
                                      <p:to>
                                        <p:strVal val="visible"/>
                                      </p:to>
                                    </p:set>
                                    <p:anim calcmode="lin" valueType="num">
                                      <p:cBhvr additive="base">
                                        <p:cTn dur="500"/>
                                        <p:tgtEl>
                                          <p:spTgt spid="2480">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11" st="11"/>
                                            </p:txEl>
                                          </p:spTgt>
                                        </p:tgtEl>
                                        <p:attrNameLst>
                                          <p:attrName>style.visibility</p:attrName>
                                        </p:attrNameLst>
                                      </p:cBhvr>
                                      <p:to>
                                        <p:strVal val="visible"/>
                                      </p:to>
                                    </p:set>
                                    <p:anim calcmode="lin" valueType="num">
                                      <p:cBhvr additive="base">
                                        <p:cTn dur="500"/>
                                        <p:tgtEl>
                                          <p:spTgt spid="2480">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12" st="12"/>
                                            </p:txEl>
                                          </p:spTgt>
                                        </p:tgtEl>
                                        <p:attrNameLst>
                                          <p:attrName>style.visibility</p:attrName>
                                        </p:attrNameLst>
                                      </p:cBhvr>
                                      <p:to>
                                        <p:strVal val="visible"/>
                                      </p:to>
                                    </p:set>
                                    <p:anim calcmode="lin" valueType="num">
                                      <p:cBhvr additive="base">
                                        <p:cTn dur="500"/>
                                        <p:tgtEl>
                                          <p:spTgt spid="2480">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13" st="13"/>
                                            </p:txEl>
                                          </p:spTgt>
                                        </p:tgtEl>
                                        <p:attrNameLst>
                                          <p:attrName>style.visibility</p:attrName>
                                        </p:attrNameLst>
                                      </p:cBhvr>
                                      <p:to>
                                        <p:strVal val="visible"/>
                                      </p:to>
                                    </p:set>
                                    <p:anim calcmode="lin" valueType="num">
                                      <p:cBhvr additive="base">
                                        <p:cTn dur="500"/>
                                        <p:tgtEl>
                                          <p:spTgt spid="2480">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0">
                                            <p:txEl>
                                              <p:pRg end="14" st="14"/>
                                            </p:txEl>
                                          </p:spTgt>
                                        </p:tgtEl>
                                        <p:attrNameLst>
                                          <p:attrName>style.visibility</p:attrName>
                                        </p:attrNameLst>
                                      </p:cBhvr>
                                      <p:to>
                                        <p:strVal val="visible"/>
                                      </p:to>
                                    </p:set>
                                    <p:anim calcmode="lin" valueType="num">
                                      <p:cBhvr additive="base">
                                        <p:cTn dur="500"/>
                                        <p:tgtEl>
                                          <p:spTgt spid="2480">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26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2489" name="Google Shape;2489;p26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As you can see in the above example, Printable and Showable interface have same methods but its implementation is provided by class TestTnterface, so there is no ambiguity.</a:t>
            </a:r>
            <a:endParaRPr/>
          </a:p>
        </p:txBody>
      </p:sp>
      <p:sp>
        <p:nvSpPr>
          <p:cNvPr id="2490" name="Google Shape;2490;p26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491" name="Google Shape;2491;p26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492" name="Google Shape;2492;p26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9">
                                            <p:txEl>
                                              <p:pRg end="0" st="0"/>
                                            </p:txEl>
                                          </p:spTgt>
                                        </p:tgtEl>
                                        <p:attrNameLst>
                                          <p:attrName>style.visibility</p:attrName>
                                        </p:attrNameLst>
                                      </p:cBhvr>
                                      <p:to>
                                        <p:strVal val="visible"/>
                                      </p:to>
                                    </p:set>
                                    <p:anim calcmode="lin" valueType="num">
                                      <p:cBhvr additive="base">
                                        <p:cTn dur="500"/>
                                        <p:tgtEl>
                                          <p:spTgt spid="248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26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Interface inheritance</a:t>
            </a:r>
            <a:br>
              <a:rPr lang="en-US"/>
            </a:br>
            <a:endParaRPr/>
          </a:p>
        </p:txBody>
      </p:sp>
      <p:sp>
        <p:nvSpPr>
          <p:cNvPr id="2498" name="Google Shape;2498;p26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class implements interface but one interface extends another interface .</a:t>
            </a:r>
            <a:endParaRPr/>
          </a:p>
        </p:txBody>
      </p:sp>
      <p:sp>
        <p:nvSpPr>
          <p:cNvPr id="2499" name="Google Shape;2499;p26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00" name="Google Shape;2500;p26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01" name="Google Shape;2501;p26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98">
                                            <p:txEl>
                                              <p:pRg end="0" st="0"/>
                                            </p:txEl>
                                          </p:spTgt>
                                        </p:tgtEl>
                                        <p:attrNameLst>
                                          <p:attrName>style.visibility</p:attrName>
                                        </p:attrNameLst>
                                      </p:cBhvr>
                                      <p:to>
                                        <p:strVal val="visible"/>
                                      </p:to>
                                    </p:set>
                                    <p:anim calcmode="lin" valueType="num">
                                      <p:cBhvr additive="base">
                                        <p:cTn dur="500"/>
                                        <p:tgtEl>
                                          <p:spTgt spid="249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265"/>
          <p:cNvSpPr txBox="1"/>
          <p:nvPr>
            <p:ph type="title"/>
          </p:nvPr>
        </p:nvSpPr>
        <p:spPr>
          <a:xfrm>
            <a:off x="1061382" y="0"/>
            <a:ext cx="8393514" cy="588264"/>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Example</a:t>
            </a:r>
            <a:endParaRPr/>
          </a:p>
        </p:txBody>
      </p:sp>
      <p:sp>
        <p:nvSpPr>
          <p:cNvPr id="2507" name="Google Shape;2507;p265"/>
          <p:cNvSpPr txBox="1"/>
          <p:nvPr>
            <p:ph idx="1" type="body"/>
          </p:nvPr>
        </p:nvSpPr>
        <p:spPr>
          <a:xfrm>
            <a:off x="677334" y="521209"/>
            <a:ext cx="9472506" cy="5520154"/>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79999"/>
              <a:buChar char="►"/>
            </a:pPr>
            <a:r>
              <a:rPr b="1" lang="en-US"/>
              <a:t>interface</a:t>
            </a:r>
            <a:r>
              <a:rPr lang="en-US"/>
              <a:t> Printable{  </a:t>
            </a:r>
            <a:endParaRPr/>
          </a:p>
          <a:p>
            <a:pPr indent="-342900" lvl="0" marL="342900" rtl="0" algn="l">
              <a:spcBef>
                <a:spcPts val="1000"/>
              </a:spcBef>
              <a:spcAft>
                <a:spcPts val="0"/>
              </a:spcAft>
              <a:buSzPct val="79999"/>
              <a:buChar char="►"/>
            </a:pPr>
            <a:r>
              <a:rPr b="1" lang="en-US">
                <a:solidFill>
                  <a:srgbClr val="FF0000"/>
                </a:solidFill>
              </a:rPr>
              <a:t>void</a:t>
            </a:r>
            <a:r>
              <a:rPr lang="en-US">
                <a:solidFill>
                  <a:srgbClr val="FF0000"/>
                </a:solidFill>
              </a:rPr>
              <a:t> print();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interface</a:t>
            </a:r>
            <a:r>
              <a:rPr lang="en-US"/>
              <a:t> Showable </a:t>
            </a:r>
            <a:r>
              <a:rPr b="1" lang="en-US"/>
              <a:t>extends</a:t>
            </a:r>
            <a:r>
              <a:rPr lang="en-US"/>
              <a:t> Printable{  </a:t>
            </a:r>
            <a:endParaRPr/>
          </a:p>
          <a:p>
            <a:pPr indent="-342900" lvl="0" marL="342900" rtl="0" algn="l">
              <a:spcBef>
                <a:spcPts val="1000"/>
              </a:spcBef>
              <a:spcAft>
                <a:spcPts val="0"/>
              </a:spcAft>
              <a:buSzPct val="79999"/>
              <a:buChar char="►"/>
            </a:pPr>
            <a:r>
              <a:rPr b="1" lang="en-US">
                <a:solidFill>
                  <a:srgbClr val="FF0000"/>
                </a:solidFill>
              </a:rPr>
              <a:t>void</a:t>
            </a:r>
            <a:r>
              <a:rPr lang="en-US">
                <a:solidFill>
                  <a:srgbClr val="FF0000"/>
                </a:solidFill>
              </a:rPr>
              <a:t> show(); </a:t>
            </a:r>
            <a:r>
              <a:rPr lang="en-US"/>
              <a: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class</a:t>
            </a:r>
            <a:r>
              <a:rPr lang="en-US"/>
              <a:t> Testinterface </a:t>
            </a:r>
            <a:r>
              <a:rPr b="1" lang="en-US"/>
              <a:t>implements</a:t>
            </a:r>
            <a:r>
              <a:rPr lang="en-US"/>
              <a:t> Showable{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public</a:t>
            </a:r>
            <a:r>
              <a:rPr lang="en-US"/>
              <a:t> </a:t>
            </a:r>
            <a:r>
              <a:rPr b="1" lang="en-US"/>
              <a:t>void</a:t>
            </a:r>
            <a:r>
              <a:rPr lang="en-US"/>
              <a:t> print(){System.out.println("Hello");}  </a:t>
            </a:r>
            <a:endParaRPr/>
          </a:p>
          <a:p>
            <a:pPr indent="-342900" lvl="0" marL="342900" rtl="0" algn="l">
              <a:spcBef>
                <a:spcPts val="1000"/>
              </a:spcBef>
              <a:spcAft>
                <a:spcPts val="0"/>
              </a:spcAft>
              <a:buSzPct val="79999"/>
              <a:buChar char="►"/>
            </a:pPr>
            <a:r>
              <a:rPr b="1" lang="en-US"/>
              <a:t>public</a:t>
            </a:r>
            <a:r>
              <a:rPr lang="en-US"/>
              <a:t> </a:t>
            </a:r>
            <a:r>
              <a:rPr b="1" lang="en-US"/>
              <a:t>void</a:t>
            </a:r>
            <a:r>
              <a:rPr lang="en-US"/>
              <a:t> show(){System.out.println("Welcome");}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ct val="79999"/>
              <a:buChar char="►"/>
            </a:pPr>
            <a:r>
              <a:rPr lang="en-US"/>
              <a:t>Testinterface obj = </a:t>
            </a:r>
            <a:r>
              <a:rPr b="1" lang="en-US"/>
              <a:t>new</a:t>
            </a:r>
            <a:r>
              <a:rPr lang="en-US"/>
              <a:t> Testinterface();  </a:t>
            </a:r>
            <a:endParaRPr/>
          </a:p>
          <a:p>
            <a:pPr indent="-342900" lvl="0" marL="342900" rtl="0" algn="l">
              <a:spcBef>
                <a:spcPts val="1000"/>
              </a:spcBef>
              <a:spcAft>
                <a:spcPts val="0"/>
              </a:spcAft>
              <a:buSzPct val="79999"/>
              <a:buChar char="►"/>
            </a:pPr>
            <a:r>
              <a:rPr lang="en-US"/>
              <a:t>obj.print();  </a:t>
            </a:r>
            <a:endParaRPr/>
          </a:p>
          <a:p>
            <a:pPr indent="-342900" lvl="0" marL="342900" rtl="0" algn="l">
              <a:spcBef>
                <a:spcPts val="1000"/>
              </a:spcBef>
              <a:spcAft>
                <a:spcPts val="0"/>
              </a:spcAft>
              <a:buSzPct val="79999"/>
              <a:buChar char="►"/>
            </a:pPr>
            <a:r>
              <a:rPr lang="en-US"/>
              <a:t>obj.show();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65176" lvl="0" marL="342900" rtl="0" algn="l">
              <a:spcBef>
                <a:spcPts val="1000"/>
              </a:spcBef>
              <a:spcAft>
                <a:spcPts val="0"/>
              </a:spcAft>
              <a:buSzPct val="79999"/>
              <a:buNone/>
            </a:pPr>
            <a:r>
              <a:t/>
            </a:r>
            <a:endParaRPr/>
          </a:p>
        </p:txBody>
      </p:sp>
      <p:sp>
        <p:nvSpPr>
          <p:cNvPr id="2508" name="Google Shape;2508;p26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09" name="Google Shape;2509;p26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10" name="Google Shape;2510;p26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26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What is marker or tagged interface?</a:t>
            </a:r>
            <a:br>
              <a:rPr lang="en-US"/>
            </a:br>
            <a:endParaRPr/>
          </a:p>
        </p:txBody>
      </p:sp>
      <p:sp>
        <p:nvSpPr>
          <p:cNvPr id="2516" name="Google Shape;2516;p26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solidFill>
                  <a:srgbClr val="FF0000"/>
                </a:solidFill>
              </a:rPr>
              <a:t>An interface that has no methods </a:t>
            </a:r>
            <a:r>
              <a:rPr lang="en-US"/>
              <a:t>is known as marker or tagged interface. For example: </a:t>
            </a:r>
            <a:endParaRPr/>
          </a:p>
          <a:p>
            <a:pPr indent="-342900" lvl="0" marL="342900" rtl="0" algn="l">
              <a:spcBef>
                <a:spcPts val="1000"/>
              </a:spcBef>
              <a:spcAft>
                <a:spcPts val="0"/>
              </a:spcAft>
              <a:buSzPts val="1440"/>
              <a:buChar char="►"/>
            </a:pPr>
            <a:r>
              <a:rPr lang="en-US"/>
              <a:t>1. Serializable,</a:t>
            </a:r>
            <a:endParaRPr/>
          </a:p>
          <a:p>
            <a:pPr indent="-342900" lvl="0" marL="342900" rtl="0" algn="l">
              <a:spcBef>
                <a:spcPts val="1000"/>
              </a:spcBef>
              <a:spcAft>
                <a:spcPts val="0"/>
              </a:spcAft>
              <a:buSzPts val="1440"/>
              <a:buChar char="►"/>
            </a:pPr>
            <a:r>
              <a:rPr lang="en-US"/>
              <a:t>2. Cloneable</a:t>
            </a:r>
            <a:endParaRPr/>
          </a:p>
          <a:p>
            <a:pPr indent="-342900" lvl="0" marL="342900" rtl="0" algn="l">
              <a:spcBef>
                <a:spcPts val="1000"/>
              </a:spcBef>
              <a:spcAft>
                <a:spcPts val="0"/>
              </a:spcAft>
              <a:buSzPts val="1440"/>
              <a:buChar char="►"/>
            </a:pPr>
            <a:r>
              <a:rPr lang="en-US"/>
              <a:t>3.  Remote etc. </a:t>
            </a:r>
            <a:endParaRPr/>
          </a:p>
          <a:p>
            <a:pPr indent="-342900" lvl="0" marL="342900" rtl="0" algn="l">
              <a:spcBef>
                <a:spcPts val="1000"/>
              </a:spcBef>
              <a:spcAft>
                <a:spcPts val="0"/>
              </a:spcAft>
              <a:buSzPts val="1440"/>
              <a:buChar char="►"/>
            </a:pPr>
            <a:r>
              <a:rPr lang="en-US"/>
              <a:t>They are used to provide some essential information to the JVM so that JVM may perform some useful operation</a:t>
            </a:r>
            <a:endParaRPr/>
          </a:p>
          <a:p>
            <a:pPr indent="-251459" lvl="0" marL="342900" rtl="0" algn="l">
              <a:spcBef>
                <a:spcPts val="1000"/>
              </a:spcBef>
              <a:spcAft>
                <a:spcPts val="0"/>
              </a:spcAft>
              <a:buSzPts val="1440"/>
              <a:buNone/>
            </a:pPr>
            <a:r>
              <a:t/>
            </a:r>
            <a:endParaRPr/>
          </a:p>
        </p:txBody>
      </p:sp>
      <p:sp>
        <p:nvSpPr>
          <p:cNvPr id="2517" name="Google Shape;2517;p26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18" name="Google Shape;2518;p26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19" name="Google Shape;2519;p26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6">
                                            <p:txEl>
                                              <p:pRg end="0" st="0"/>
                                            </p:txEl>
                                          </p:spTgt>
                                        </p:tgtEl>
                                        <p:attrNameLst>
                                          <p:attrName>style.visibility</p:attrName>
                                        </p:attrNameLst>
                                      </p:cBhvr>
                                      <p:to>
                                        <p:strVal val="visible"/>
                                      </p:to>
                                    </p:set>
                                    <p:anim calcmode="lin" valueType="num">
                                      <p:cBhvr additive="base">
                                        <p:cTn dur="500"/>
                                        <p:tgtEl>
                                          <p:spTgt spid="251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6">
                                            <p:txEl>
                                              <p:pRg end="1" st="1"/>
                                            </p:txEl>
                                          </p:spTgt>
                                        </p:tgtEl>
                                        <p:attrNameLst>
                                          <p:attrName>style.visibility</p:attrName>
                                        </p:attrNameLst>
                                      </p:cBhvr>
                                      <p:to>
                                        <p:strVal val="visible"/>
                                      </p:to>
                                    </p:set>
                                    <p:anim calcmode="lin" valueType="num">
                                      <p:cBhvr additive="base">
                                        <p:cTn dur="500"/>
                                        <p:tgtEl>
                                          <p:spTgt spid="251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6">
                                            <p:txEl>
                                              <p:pRg end="2" st="2"/>
                                            </p:txEl>
                                          </p:spTgt>
                                        </p:tgtEl>
                                        <p:attrNameLst>
                                          <p:attrName>style.visibility</p:attrName>
                                        </p:attrNameLst>
                                      </p:cBhvr>
                                      <p:to>
                                        <p:strVal val="visible"/>
                                      </p:to>
                                    </p:set>
                                    <p:anim calcmode="lin" valueType="num">
                                      <p:cBhvr additive="base">
                                        <p:cTn dur="500"/>
                                        <p:tgtEl>
                                          <p:spTgt spid="251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6">
                                            <p:txEl>
                                              <p:pRg end="3" st="3"/>
                                            </p:txEl>
                                          </p:spTgt>
                                        </p:tgtEl>
                                        <p:attrNameLst>
                                          <p:attrName>style.visibility</p:attrName>
                                        </p:attrNameLst>
                                      </p:cBhvr>
                                      <p:to>
                                        <p:strVal val="visible"/>
                                      </p:to>
                                    </p:set>
                                    <p:anim calcmode="lin" valueType="num">
                                      <p:cBhvr additive="base">
                                        <p:cTn dur="500"/>
                                        <p:tgtEl>
                                          <p:spTgt spid="251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6">
                                            <p:txEl>
                                              <p:pRg end="4" st="4"/>
                                            </p:txEl>
                                          </p:spTgt>
                                        </p:tgtEl>
                                        <p:attrNameLst>
                                          <p:attrName>style.visibility</p:attrName>
                                        </p:attrNameLst>
                                      </p:cBhvr>
                                      <p:to>
                                        <p:strVal val="visible"/>
                                      </p:to>
                                    </p:set>
                                    <p:anim calcmode="lin" valueType="num">
                                      <p:cBhvr additive="base">
                                        <p:cTn dur="500"/>
                                        <p:tgtEl>
                                          <p:spTgt spid="251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6">
                                            <p:txEl>
                                              <p:pRg end="5" st="5"/>
                                            </p:txEl>
                                          </p:spTgt>
                                        </p:tgtEl>
                                        <p:attrNameLst>
                                          <p:attrName>style.visibility</p:attrName>
                                        </p:attrNameLst>
                                      </p:cBhvr>
                                      <p:to>
                                        <p:strVal val="visible"/>
                                      </p:to>
                                    </p:set>
                                    <p:anim calcmode="lin" valueType="num">
                                      <p:cBhvr additive="base">
                                        <p:cTn dur="500"/>
                                        <p:tgtEl>
                                          <p:spTgt spid="2516">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sp>
        <p:nvSpPr>
          <p:cNvPr id="2524" name="Google Shape;2524;p26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How Serializable interface is written?  </a:t>
            </a:r>
            <a:br>
              <a:rPr lang="en-US"/>
            </a:br>
            <a:endParaRPr/>
          </a:p>
        </p:txBody>
      </p:sp>
      <p:sp>
        <p:nvSpPr>
          <p:cNvPr id="2525" name="Google Shape;2525;p26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public</a:t>
            </a:r>
            <a:r>
              <a:rPr lang="en-US"/>
              <a:t> </a:t>
            </a:r>
            <a:r>
              <a:rPr b="1" lang="en-US"/>
              <a:t>interface</a:t>
            </a:r>
            <a:r>
              <a:rPr lang="en-US"/>
              <a:t> Serializable{  </a:t>
            </a:r>
            <a:endParaRPr/>
          </a:p>
          <a:p>
            <a:pPr indent="-342900" lvl="0" marL="342900" rtl="0" algn="l">
              <a:spcBef>
                <a:spcPts val="1000"/>
              </a:spcBef>
              <a:spcAft>
                <a:spcPts val="0"/>
              </a:spcAft>
              <a:buSzPts val="1440"/>
              <a:buChar char="►"/>
            </a:pPr>
            <a:r>
              <a:rPr lang="en-US"/>
              <a:t>}  </a:t>
            </a:r>
            <a:endParaRPr/>
          </a:p>
          <a:p>
            <a:pPr indent="-251459" lvl="0" marL="342900" rtl="0" algn="l">
              <a:spcBef>
                <a:spcPts val="1000"/>
              </a:spcBef>
              <a:spcAft>
                <a:spcPts val="0"/>
              </a:spcAft>
              <a:buSzPts val="1440"/>
              <a:buNone/>
            </a:pPr>
            <a:r>
              <a:t/>
            </a:r>
            <a:endParaRPr/>
          </a:p>
        </p:txBody>
      </p:sp>
      <p:sp>
        <p:nvSpPr>
          <p:cNvPr id="2526" name="Google Shape;2526;p26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27" name="Google Shape;2527;p26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28" name="Google Shape;2528;p26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25">
                                            <p:txEl>
                                              <p:pRg end="0" st="0"/>
                                            </p:txEl>
                                          </p:spTgt>
                                        </p:tgtEl>
                                        <p:attrNameLst>
                                          <p:attrName>style.visibility</p:attrName>
                                        </p:attrNameLst>
                                      </p:cBhvr>
                                      <p:to>
                                        <p:strVal val="visible"/>
                                      </p:to>
                                    </p:set>
                                    <p:anim calcmode="lin" valueType="num">
                                      <p:cBhvr additive="base">
                                        <p:cTn dur="500"/>
                                        <p:tgtEl>
                                          <p:spTgt spid="252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25">
                                            <p:txEl>
                                              <p:pRg end="1" st="1"/>
                                            </p:txEl>
                                          </p:spTgt>
                                        </p:tgtEl>
                                        <p:attrNameLst>
                                          <p:attrName>style.visibility</p:attrName>
                                        </p:attrNameLst>
                                      </p:cBhvr>
                                      <p:to>
                                        <p:strVal val="visible"/>
                                      </p:to>
                                    </p:set>
                                    <p:anim calcmode="lin" valueType="num">
                                      <p:cBhvr additive="base">
                                        <p:cTn dur="500"/>
                                        <p:tgtEl>
                                          <p:spTgt spid="252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25">
                                            <p:txEl>
                                              <p:pRg end="2" st="2"/>
                                            </p:txEl>
                                          </p:spTgt>
                                        </p:tgtEl>
                                        <p:attrNameLst>
                                          <p:attrName>style.visibility</p:attrName>
                                        </p:attrNameLst>
                                      </p:cBhvr>
                                      <p:to>
                                        <p:strVal val="visible"/>
                                      </p:to>
                                    </p:set>
                                    <p:anim calcmode="lin" valueType="num">
                                      <p:cBhvr additive="base">
                                        <p:cTn dur="500"/>
                                        <p:tgtEl>
                                          <p:spTgt spid="252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26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Nested Interface in Java</a:t>
            </a:r>
            <a:endParaRPr/>
          </a:p>
        </p:txBody>
      </p:sp>
      <p:sp>
        <p:nvSpPr>
          <p:cNvPr id="2534" name="Google Shape;2534;p26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An interface can have another interface i.e. known as nested interface</a:t>
            </a:r>
            <a:endParaRPr/>
          </a:p>
          <a:p>
            <a:pPr indent="-342900" lvl="0" marL="342900" rtl="0" algn="l">
              <a:spcBef>
                <a:spcPts val="1000"/>
              </a:spcBef>
              <a:spcAft>
                <a:spcPts val="0"/>
              </a:spcAft>
              <a:buSzPts val="1440"/>
              <a:buChar char="►"/>
            </a:pPr>
            <a:r>
              <a:rPr b="1" lang="en-US"/>
              <a:t>interface</a:t>
            </a:r>
            <a:r>
              <a:rPr lang="en-US"/>
              <a:t> printable{  </a:t>
            </a:r>
            <a:endParaRPr/>
          </a:p>
          <a:p>
            <a:pPr indent="-342900" lvl="0" marL="342900" rtl="0" algn="l">
              <a:spcBef>
                <a:spcPts val="1000"/>
              </a:spcBef>
              <a:spcAft>
                <a:spcPts val="0"/>
              </a:spcAft>
              <a:buSzPts val="1440"/>
              <a:buChar char="►"/>
            </a:pPr>
            <a:r>
              <a:rPr lang="en-US"/>
              <a:t> </a:t>
            </a:r>
            <a:r>
              <a:rPr b="1" lang="en-US"/>
              <a:t>void</a:t>
            </a:r>
            <a:r>
              <a:rPr lang="en-US"/>
              <a:t> print();  </a:t>
            </a:r>
            <a:endParaRPr/>
          </a:p>
          <a:p>
            <a:pPr indent="-342900" lvl="0" marL="342900" rtl="0" algn="l">
              <a:spcBef>
                <a:spcPts val="1000"/>
              </a:spcBef>
              <a:spcAft>
                <a:spcPts val="0"/>
              </a:spcAft>
              <a:buSzPts val="1440"/>
              <a:buChar char="►"/>
            </a:pPr>
            <a:r>
              <a:rPr lang="en-US"/>
              <a:t> </a:t>
            </a:r>
            <a:r>
              <a:rPr b="1" lang="en-US"/>
              <a:t>interface</a:t>
            </a:r>
            <a:r>
              <a:rPr lang="en-US"/>
              <a:t> MessagePrintable{  </a:t>
            </a:r>
            <a:endParaRPr/>
          </a:p>
          <a:p>
            <a:pPr indent="-342900" lvl="0" marL="342900" rtl="0" algn="l">
              <a:spcBef>
                <a:spcPts val="1000"/>
              </a:spcBef>
              <a:spcAft>
                <a:spcPts val="0"/>
              </a:spcAft>
              <a:buSzPts val="1440"/>
              <a:buChar char="►"/>
            </a:pPr>
            <a:r>
              <a:rPr lang="en-US"/>
              <a:t>   </a:t>
            </a:r>
            <a:r>
              <a:rPr b="1" lang="en-US"/>
              <a:t>void</a:t>
            </a:r>
            <a:r>
              <a:rPr lang="en-US"/>
              <a:t> msg();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a:t>
            </a:r>
            <a:endParaRPr/>
          </a:p>
          <a:p>
            <a:pPr indent="-251459" lvl="0" marL="342900" rtl="0" algn="l">
              <a:spcBef>
                <a:spcPts val="1000"/>
              </a:spcBef>
              <a:spcAft>
                <a:spcPts val="0"/>
              </a:spcAft>
              <a:buSzPts val="1440"/>
              <a:buNone/>
            </a:pPr>
            <a:r>
              <a:t/>
            </a:r>
            <a:endParaRPr/>
          </a:p>
        </p:txBody>
      </p:sp>
      <p:sp>
        <p:nvSpPr>
          <p:cNvPr id="2535" name="Google Shape;2535;p26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36" name="Google Shape;2536;p26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37" name="Google Shape;2537;p26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34">
                                            <p:txEl>
                                              <p:pRg end="0" st="0"/>
                                            </p:txEl>
                                          </p:spTgt>
                                        </p:tgtEl>
                                        <p:attrNameLst>
                                          <p:attrName>style.visibility</p:attrName>
                                        </p:attrNameLst>
                                      </p:cBhvr>
                                      <p:to>
                                        <p:strVal val="visible"/>
                                      </p:to>
                                    </p:set>
                                    <p:anim calcmode="lin" valueType="num">
                                      <p:cBhvr additive="base">
                                        <p:cTn dur="500"/>
                                        <p:tgtEl>
                                          <p:spTgt spid="253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34">
                                            <p:txEl>
                                              <p:pRg end="1" st="1"/>
                                            </p:txEl>
                                          </p:spTgt>
                                        </p:tgtEl>
                                        <p:attrNameLst>
                                          <p:attrName>style.visibility</p:attrName>
                                        </p:attrNameLst>
                                      </p:cBhvr>
                                      <p:to>
                                        <p:strVal val="visible"/>
                                      </p:to>
                                    </p:set>
                                    <p:anim calcmode="lin" valueType="num">
                                      <p:cBhvr additive="base">
                                        <p:cTn dur="500"/>
                                        <p:tgtEl>
                                          <p:spTgt spid="253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34">
                                            <p:txEl>
                                              <p:pRg end="2" st="2"/>
                                            </p:txEl>
                                          </p:spTgt>
                                        </p:tgtEl>
                                        <p:attrNameLst>
                                          <p:attrName>style.visibility</p:attrName>
                                        </p:attrNameLst>
                                      </p:cBhvr>
                                      <p:to>
                                        <p:strVal val="visible"/>
                                      </p:to>
                                    </p:set>
                                    <p:anim calcmode="lin" valueType="num">
                                      <p:cBhvr additive="base">
                                        <p:cTn dur="500"/>
                                        <p:tgtEl>
                                          <p:spTgt spid="253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34">
                                            <p:txEl>
                                              <p:pRg end="3" st="3"/>
                                            </p:txEl>
                                          </p:spTgt>
                                        </p:tgtEl>
                                        <p:attrNameLst>
                                          <p:attrName>style.visibility</p:attrName>
                                        </p:attrNameLst>
                                      </p:cBhvr>
                                      <p:to>
                                        <p:strVal val="visible"/>
                                      </p:to>
                                    </p:set>
                                    <p:anim calcmode="lin" valueType="num">
                                      <p:cBhvr additive="base">
                                        <p:cTn dur="500"/>
                                        <p:tgtEl>
                                          <p:spTgt spid="253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34">
                                            <p:txEl>
                                              <p:pRg end="4" st="4"/>
                                            </p:txEl>
                                          </p:spTgt>
                                        </p:tgtEl>
                                        <p:attrNameLst>
                                          <p:attrName>style.visibility</p:attrName>
                                        </p:attrNameLst>
                                      </p:cBhvr>
                                      <p:to>
                                        <p:strVal val="visible"/>
                                      </p:to>
                                    </p:set>
                                    <p:anim calcmode="lin" valueType="num">
                                      <p:cBhvr additive="base">
                                        <p:cTn dur="500"/>
                                        <p:tgtEl>
                                          <p:spTgt spid="253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34">
                                            <p:txEl>
                                              <p:pRg end="5" st="5"/>
                                            </p:txEl>
                                          </p:spTgt>
                                        </p:tgtEl>
                                        <p:attrNameLst>
                                          <p:attrName>style.visibility</p:attrName>
                                        </p:attrNameLst>
                                      </p:cBhvr>
                                      <p:to>
                                        <p:strVal val="visible"/>
                                      </p:to>
                                    </p:set>
                                    <p:anim calcmode="lin" valueType="num">
                                      <p:cBhvr additive="base">
                                        <p:cTn dur="500"/>
                                        <p:tgtEl>
                                          <p:spTgt spid="253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34">
                                            <p:txEl>
                                              <p:pRg end="6" st="6"/>
                                            </p:txEl>
                                          </p:spTgt>
                                        </p:tgtEl>
                                        <p:attrNameLst>
                                          <p:attrName>style.visibility</p:attrName>
                                        </p:attrNameLst>
                                      </p:cBhvr>
                                      <p:to>
                                        <p:strVal val="visible"/>
                                      </p:to>
                                    </p:set>
                                    <p:anim calcmode="lin" valueType="num">
                                      <p:cBhvr additive="base">
                                        <p:cTn dur="500"/>
                                        <p:tgtEl>
                                          <p:spTgt spid="253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34">
                                            <p:txEl>
                                              <p:pRg end="7" st="7"/>
                                            </p:txEl>
                                          </p:spTgt>
                                        </p:tgtEl>
                                        <p:attrNameLst>
                                          <p:attrName>style.visibility</p:attrName>
                                        </p:attrNameLst>
                                      </p:cBhvr>
                                      <p:to>
                                        <p:strVal val="visible"/>
                                      </p:to>
                                    </p:set>
                                    <p:anim calcmode="lin" valueType="num">
                                      <p:cBhvr additive="base">
                                        <p:cTn dur="500"/>
                                        <p:tgtEl>
                                          <p:spTgt spid="253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26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Difference between abstract class and interface</a:t>
            </a:r>
            <a:endParaRPr/>
          </a:p>
        </p:txBody>
      </p:sp>
      <p:sp>
        <p:nvSpPr>
          <p:cNvPr id="2543" name="Google Shape;2543;p26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Abstract class and interface both are used to achieve abstraction where we can declare the abstract methods. </a:t>
            </a:r>
            <a:endParaRPr/>
          </a:p>
          <a:p>
            <a:pPr indent="-342900" lvl="0" marL="342900" rtl="0" algn="l">
              <a:spcBef>
                <a:spcPts val="1000"/>
              </a:spcBef>
              <a:spcAft>
                <a:spcPts val="0"/>
              </a:spcAft>
              <a:buSzPts val="1440"/>
              <a:buChar char="►"/>
            </a:pPr>
            <a:r>
              <a:rPr lang="en-US"/>
              <a:t>Abstract class and interface both can't be instantiated.</a:t>
            </a:r>
            <a:endParaRPr/>
          </a:p>
          <a:p>
            <a:pPr indent="-251459" lvl="0" marL="342900" rtl="0" algn="l">
              <a:spcBef>
                <a:spcPts val="1000"/>
              </a:spcBef>
              <a:spcAft>
                <a:spcPts val="0"/>
              </a:spcAft>
              <a:buSzPts val="1440"/>
              <a:buNone/>
            </a:pPr>
            <a:r>
              <a:t/>
            </a:r>
            <a:endParaRPr/>
          </a:p>
        </p:txBody>
      </p:sp>
      <p:sp>
        <p:nvSpPr>
          <p:cNvPr id="2544" name="Google Shape;2544;p26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45" name="Google Shape;2545;p26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46" name="Google Shape;2546;p26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43">
                                            <p:txEl>
                                              <p:pRg end="0" st="0"/>
                                            </p:txEl>
                                          </p:spTgt>
                                        </p:tgtEl>
                                        <p:attrNameLst>
                                          <p:attrName>style.visibility</p:attrName>
                                        </p:attrNameLst>
                                      </p:cBhvr>
                                      <p:to>
                                        <p:strVal val="visible"/>
                                      </p:to>
                                    </p:set>
                                    <p:anim calcmode="lin" valueType="num">
                                      <p:cBhvr additive="base">
                                        <p:cTn dur="500"/>
                                        <p:tgtEl>
                                          <p:spTgt spid="254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43">
                                            <p:txEl>
                                              <p:pRg end="1" st="1"/>
                                            </p:txEl>
                                          </p:spTgt>
                                        </p:tgtEl>
                                        <p:attrNameLst>
                                          <p:attrName>style.visibility</p:attrName>
                                        </p:attrNameLst>
                                      </p:cBhvr>
                                      <p:to>
                                        <p:strVal val="visible"/>
                                      </p:to>
                                    </p:set>
                                    <p:anim calcmode="lin" valueType="num">
                                      <p:cBhvr additive="base">
                                        <p:cTn dur="500"/>
                                        <p:tgtEl>
                                          <p:spTgt spid="254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43">
                                            <p:txEl>
                                              <p:pRg end="2" st="2"/>
                                            </p:txEl>
                                          </p:spTgt>
                                        </p:tgtEl>
                                        <p:attrNameLst>
                                          <p:attrName>style.visibility</p:attrName>
                                        </p:attrNameLst>
                                      </p:cBhvr>
                                      <p:to>
                                        <p:strVal val="visible"/>
                                      </p:to>
                                    </p:set>
                                    <p:anim calcmode="lin" valueType="num">
                                      <p:cBhvr additive="base">
                                        <p:cTn dur="500"/>
                                        <p:tgtEl>
                                          <p:spTgt spid="254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graphicFrame>
        <p:nvGraphicFramePr>
          <p:cNvPr id="2551" name="Google Shape;2551;p270"/>
          <p:cNvGraphicFramePr/>
          <p:nvPr/>
        </p:nvGraphicFramePr>
        <p:xfrm>
          <a:off x="677334" y="105220"/>
          <a:ext cx="3000000" cy="3000000"/>
        </p:xfrm>
        <a:graphic>
          <a:graphicData uri="http://schemas.openxmlformats.org/drawingml/2006/table">
            <a:tbl>
              <a:tblPr bandRow="1" firstRow="1">
                <a:noFill/>
                <a:tableStyleId>{80BC2543-359E-4803-BDAE-1B827EBF13F4}</a:tableStyleId>
              </a:tblPr>
              <a:tblGrid>
                <a:gridCol w="4539400"/>
                <a:gridCol w="4539400"/>
              </a:tblGrid>
              <a:tr h="228500">
                <a:tc>
                  <a:txBody>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Abstract class</a:t>
                      </a:r>
                      <a:endParaRPr/>
                    </a:p>
                  </a:txBody>
                  <a:tcPr marT="38100" marB="38100" marR="38100" marL="38100"/>
                </a:tc>
                <a:tc>
                  <a:txBody>
                    <a:bodyPr/>
                    <a:lstStyle/>
                    <a:p>
                      <a:pPr indent="0" lvl="0" marL="0" marR="0" rtl="0" algn="l">
                        <a:spcBef>
                          <a:spcPts val="0"/>
                        </a:spcBef>
                        <a:spcAft>
                          <a:spcPts val="0"/>
                        </a:spcAft>
                        <a:buNone/>
                      </a:pPr>
                      <a:r>
                        <a:rPr lang="en-US" sz="1800">
                          <a:solidFill>
                            <a:srgbClr val="000000"/>
                          </a:solidFill>
                          <a:latin typeface="times new roman"/>
                          <a:ea typeface="times new roman"/>
                          <a:cs typeface="times new roman"/>
                          <a:sym typeface="times new roman"/>
                        </a:rPr>
                        <a:t>Interface</a:t>
                      </a:r>
                      <a:endParaRPr/>
                    </a:p>
                  </a:txBody>
                  <a:tcPr marT="38100" marB="38100" marR="38100" marL="38100"/>
                </a:tc>
              </a:tr>
              <a:tr h="407350">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1) Abstract class can </a:t>
                      </a:r>
                      <a:r>
                        <a:rPr b="1" i="0" lang="en-US" sz="1800">
                          <a:solidFill>
                            <a:srgbClr val="000000"/>
                          </a:solidFill>
                          <a:latin typeface="verdana"/>
                          <a:ea typeface="verdana"/>
                          <a:cs typeface="verdana"/>
                          <a:sym typeface="verdana"/>
                        </a:rPr>
                        <a:t>have abstract and non-abstract</a:t>
                      </a:r>
                      <a:r>
                        <a:rPr b="0" i="0" lang="en-US" sz="1800">
                          <a:solidFill>
                            <a:srgbClr val="000000"/>
                          </a:solidFill>
                          <a:latin typeface="verdana"/>
                          <a:ea typeface="verdana"/>
                          <a:cs typeface="verdana"/>
                          <a:sym typeface="verdana"/>
                        </a:rPr>
                        <a:t> methods.</a:t>
                      </a:r>
                      <a:endParaRPr/>
                    </a:p>
                  </a:txBody>
                  <a:tcPr marT="38100" marB="38100" marR="38100" marL="38100"/>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Interface can have </a:t>
                      </a:r>
                      <a:r>
                        <a:rPr b="1" i="0" lang="en-US" sz="1800">
                          <a:solidFill>
                            <a:srgbClr val="000000"/>
                          </a:solidFill>
                          <a:latin typeface="verdana"/>
                          <a:ea typeface="verdana"/>
                          <a:cs typeface="verdana"/>
                          <a:sym typeface="verdana"/>
                        </a:rPr>
                        <a:t>only abstract</a:t>
                      </a:r>
                      <a:r>
                        <a:rPr b="0" i="0" lang="en-US" sz="1800">
                          <a:solidFill>
                            <a:srgbClr val="000000"/>
                          </a:solidFill>
                          <a:latin typeface="verdana"/>
                          <a:ea typeface="verdana"/>
                          <a:cs typeface="verdana"/>
                          <a:sym typeface="verdana"/>
                        </a:rPr>
                        <a:t> methods.</a:t>
                      </a:r>
                      <a:endParaRPr/>
                    </a:p>
                  </a:txBody>
                  <a:tcPr marT="38100" marB="38100" marR="38100" marL="38100"/>
                </a:tc>
              </a:tr>
              <a:tr h="407350">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2) Abstract class </a:t>
                      </a:r>
                      <a:r>
                        <a:rPr b="1" i="0" lang="en-US" sz="1800">
                          <a:solidFill>
                            <a:srgbClr val="000000"/>
                          </a:solidFill>
                          <a:latin typeface="verdana"/>
                          <a:ea typeface="verdana"/>
                          <a:cs typeface="verdana"/>
                          <a:sym typeface="verdana"/>
                        </a:rPr>
                        <a:t>doesn't support multiple inheritance</a:t>
                      </a:r>
                      <a:r>
                        <a:rPr b="0" i="0" lang="en-US" sz="1800">
                          <a:solidFill>
                            <a:srgbClr val="000000"/>
                          </a:solidFill>
                          <a:latin typeface="verdana"/>
                          <a:ea typeface="verdana"/>
                          <a:cs typeface="verdana"/>
                          <a:sym typeface="verdana"/>
                        </a:rPr>
                        <a:t>.</a:t>
                      </a:r>
                      <a:endParaRPr/>
                    </a:p>
                  </a:txBody>
                  <a:tcPr marT="38100" marB="38100" marR="38100" marL="38100"/>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Interface </a:t>
                      </a:r>
                      <a:r>
                        <a:rPr b="1" i="0" lang="en-US" sz="1800">
                          <a:solidFill>
                            <a:srgbClr val="000000"/>
                          </a:solidFill>
                          <a:latin typeface="verdana"/>
                          <a:ea typeface="verdana"/>
                          <a:cs typeface="verdana"/>
                          <a:sym typeface="verdana"/>
                        </a:rPr>
                        <a:t>supports multiple inheritance</a:t>
                      </a:r>
                      <a:r>
                        <a:rPr b="0" i="0" lang="en-US" sz="1800">
                          <a:solidFill>
                            <a:srgbClr val="000000"/>
                          </a:solidFill>
                          <a:latin typeface="verdana"/>
                          <a:ea typeface="verdana"/>
                          <a:cs typeface="verdana"/>
                          <a:sym typeface="verdana"/>
                        </a:rPr>
                        <a:t>.</a:t>
                      </a:r>
                      <a:endParaRPr/>
                    </a:p>
                  </a:txBody>
                  <a:tcPr marT="38100" marB="38100" marR="38100" marL="38100"/>
                </a:tc>
              </a:tr>
              <a:tr h="407350">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3) Abstract class </a:t>
                      </a:r>
                      <a:r>
                        <a:rPr b="1" i="0" lang="en-US" sz="1800">
                          <a:solidFill>
                            <a:srgbClr val="000000"/>
                          </a:solidFill>
                          <a:latin typeface="verdana"/>
                          <a:ea typeface="verdana"/>
                          <a:cs typeface="verdana"/>
                          <a:sym typeface="verdana"/>
                        </a:rPr>
                        <a:t>can have final, non-final, static and non-static variables</a:t>
                      </a:r>
                      <a:r>
                        <a:rPr b="0" i="0" lang="en-US" sz="1800">
                          <a:solidFill>
                            <a:srgbClr val="000000"/>
                          </a:solidFill>
                          <a:latin typeface="verdana"/>
                          <a:ea typeface="verdana"/>
                          <a:cs typeface="verdana"/>
                          <a:sym typeface="verdana"/>
                        </a:rPr>
                        <a:t>.</a:t>
                      </a:r>
                      <a:endParaRPr/>
                    </a:p>
                  </a:txBody>
                  <a:tcPr marT="38100" marB="38100" marR="38100" marL="38100"/>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Interface has </a:t>
                      </a:r>
                      <a:r>
                        <a:rPr b="1" i="0" lang="en-US" sz="1800">
                          <a:solidFill>
                            <a:srgbClr val="000000"/>
                          </a:solidFill>
                          <a:latin typeface="verdana"/>
                          <a:ea typeface="verdana"/>
                          <a:cs typeface="verdana"/>
                          <a:sym typeface="verdana"/>
                        </a:rPr>
                        <a:t>only static and final variables</a:t>
                      </a:r>
                      <a:r>
                        <a:rPr b="0" i="0" lang="en-US" sz="1800">
                          <a:solidFill>
                            <a:srgbClr val="000000"/>
                          </a:solidFill>
                          <a:latin typeface="verdana"/>
                          <a:ea typeface="verdana"/>
                          <a:cs typeface="verdana"/>
                          <a:sym typeface="verdana"/>
                        </a:rPr>
                        <a:t>.</a:t>
                      </a:r>
                      <a:endParaRPr/>
                    </a:p>
                  </a:txBody>
                  <a:tcPr marT="38100" marB="38100" marR="38100" marL="38100"/>
                </a:tc>
              </a:tr>
              <a:tr h="586175">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4) Abstract class </a:t>
                      </a:r>
                      <a:r>
                        <a:rPr b="1" i="0" lang="en-US" sz="1800">
                          <a:solidFill>
                            <a:srgbClr val="000000"/>
                          </a:solidFill>
                          <a:latin typeface="verdana"/>
                          <a:ea typeface="verdana"/>
                          <a:cs typeface="verdana"/>
                          <a:sym typeface="verdana"/>
                        </a:rPr>
                        <a:t>can have static methods, main method and constructor</a:t>
                      </a:r>
                      <a:r>
                        <a:rPr b="0" i="0" lang="en-US" sz="1800">
                          <a:solidFill>
                            <a:srgbClr val="000000"/>
                          </a:solidFill>
                          <a:latin typeface="verdana"/>
                          <a:ea typeface="verdana"/>
                          <a:cs typeface="verdana"/>
                          <a:sym typeface="verdana"/>
                        </a:rPr>
                        <a:t>.</a:t>
                      </a:r>
                      <a:endParaRPr/>
                    </a:p>
                  </a:txBody>
                  <a:tcPr marT="38100" marB="38100" marR="38100" marL="38100"/>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Interface </a:t>
                      </a:r>
                      <a:r>
                        <a:rPr b="1" i="0" lang="en-US" sz="1800">
                          <a:solidFill>
                            <a:srgbClr val="000000"/>
                          </a:solidFill>
                          <a:latin typeface="verdana"/>
                          <a:ea typeface="verdana"/>
                          <a:cs typeface="verdana"/>
                          <a:sym typeface="verdana"/>
                        </a:rPr>
                        <a:t>can't have static methods, main method or constructor</a:t>
                      </a:r>
                      <a:r>
                        <a:rPr b="0" i="0" lang="en-US" sz="1800">
                          <a:solidFill>
                            <a:srgbClr val="000000"/>
                          </a:solidFill>
                          <a:latin typeface="verdana"/>
                          <a:ea typeface="verdana"/>
                          <a:cs typeface="verdana"/>
                          <a:sym typeface="verdana"/>
                        </a:rPr>
                        <a:t>.</a:t>
                      </a:r>
                      <a:endParaRPr/>
                    </a:p>
                  </a:txBody>
                  <a:tcPr marT="38100" marB="38100" marR="38100" marL="38100"/>
                </a:tc>
              </a:tr>
              <a:tr h="407350">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5) Abstract class </a:t>
                      </a:r>
                      <a:r>
                        <a:rPr b="1" i="0" lang="en-US" sz="1800">
                          <a:solidFill>
                            <a:srgbClr val="000000"/>
                          </a:solidFill>
                          <a:latin typeface="verdana"/>
                          <a:ea typeface="verdana"/>
                          <a:cs typeface="verdana"/>
                          <a:sym typeface="verdana"/>
                        </a:rPr>
                        <a:t>can provide the implementation of interface</a:t>
                      </a:r>
                      <a:r>
                        <a:rPr b="0" i="0" lang="en-US" sz="1800">
                          <a:solidFill>
                            <a:srgbClr val="000000"/>
                          </a:solidFill>
                          <a:latin typeface="verdana"/>
                          <a:ea typeface="verdana"/>
                          <a:cs typeface="verdana"/>
                          <a:sym typeface="verdana"/>
                        </a:rPr>
                        <a:t>.</a:t>
                      </a:r>
                      <a:endParaRPr/>
                    </a:p>
                  </a:txBody>
                  <a:tcPr marT="38100" marB="38100" marR="38100" marL="38100"/>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Interface </a:t>
                      </a:r>
                      <a:r>
                        <a:rPr b="1" i="0" lang="en-US" sz="1800">
                          <a:solidFill>
                            <a:srgbClr val="000000"/>
                          </a:solidFill>
                          <a:latin typeface="verdana"/>
                          <a:ea typeface="verdana"/>
                          <a:cs typeface="verdana"/>
                          <a:sym typeface="verdana"/>
                        </a:rPr>
                        <a:t>can't provide the implementation of abstract class</a:t>
                      </a:r>
                      <a:r>
                        <a:rPr b="0" i="0" lang="en-US" sz="1800">
                          <a:solidFill>
                            <a:srgbClr val="000000"/>
                          </a:solidFill>
                          <a:latin typeface="verdana"/>
                          <a:ea typeface="verdana"/>
                          <a:cs typeface="verdana"/>
                          <a:sym typeface="verdana"/>
                        </a:rPr>
                        <a:t>.</a:t>
                      </a:r>
                      <a:endParaRPr/>
                    </a:p>
                  </a:txBody>
                  <a:tcPr marT="38100" marB="38100" marR="38100" marL="38100"/>
                </a:tc>
              </a:tr>
              <a:tr h="407350">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6) The </a:t>
                      </a:r>
                      <a:r>
                        <a:rPr b="1" i="0" lang="en-US" sz="1800">
                          <a:solidFill>
                            <a:srgbClr val="000000"/>
                          </a:solidFill>
                          <a:latin typeface="verdana"/>
                          <a:ea typeface="verdana"/>
                          <a:cs typeface="verdana"/>
                          <a:sym typeface="verdana"/>
                        </a:rPr>
                        <a:t>abstract keyword</a:t>
                      </a:r>
                      <a:r>
                        <a:rPr b="0" i="0" lang="en-US" sz="1800">
                          <a:solidFill>
                            <a:srgbClr val="000000"/>
                          </a:solidFill>
                          <a:latin typeface="verdana"/>
                          <a:ea typeface="verdana"/>
                          <a:cs typeface="verdana"/>
                          <a:sym typeface="verdana"/>
                        </a:rPr>
                        <a:t> is used to declare abstract class.</a:t>
                      </a:r>
                      <a:endParaRPr/>
                    </a:p>
                  </a:txBody>
                  <a:tcPr marT="38100" marB="38100" marR="38100" marL="38100"/>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The </a:t>
                      </a:r>
                      <a:r>
                        <a:rPr b="1" i="0" lang="en-US" sz="1800">
                          <a:solidFill>
                            <a:srgbClr val="000000"/>
                          </a:solidFill>
                          <a:latin typeface="verdana"/>
                          <a:ea typeface="verdana"/>
                          <a:cs typeface="verdana"/>
                          <a:sym typeface="verdana"/>
                        </a:rPr>
                        <a:t>interface keyword</a:t>
                      </a:r>
                      <a:r>
                        <a:rPr b="0" i="0" lang="en-US" sz="1800">
                          <a:solidFill>
                            <a:srgbClr val="000000"/>
                          </a:solidFill>
                          <a:latin typeface="verdana"/>
                          <a:ea typeface="verdana"/>
                          <a:cs typeface="verdana"/>
                          <a:sym typeface="verdana"/>
                        </a:rPr>
                        <a:t> is used to declare interface.</a:t>
                      </a:r>
                      <a:endParaRPr/>
                    </a:p>
                  </a:txBody>
                  <a:tcPr marT="38100" marB="38100" marR="38100" marL="38100"/>
                </a:tc>
              </a:tr>
              <a:tr h="765000">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7) </a:t>
                      </a:r>
                      <a:r>
                        <a:rPr b="1" i="0" lang="en-US" sz="1800">
                          <a:solidFill>
                            <a:srgbClr val="000000"/>
                          </a:solidFill>
                          <a:latin typeface="verdana"/>
                          <a:ea typeface="verdana"/>
                          <a:cs typeface="verdana"/>
                          <a:sym typeface="verdana"/>
                        </a:rPr>
                        <a:t>Example:</a:t>
                      </a:r>
                      <a:br>
                        <a:rPr b="0" i="0" lang="en-US" sz="1800">
                          <a:solidFill>
                            <a:srgbClr val="000000"/>
                          </a:solidFill>
                          <a:latin typeface="verdana"/>
                          <a:ea typeface="verdana"/>
                          <a:cs typeface="verdana"/>
                          <a:sym typeface="verdana"/>
                        </a:rPr>
                      </a:br>
                      <a:r>
                        <a:rPr b="0" i="0" lang="en-US" sz="1800">
                          <a:solidFill>
                            <a:srgbClr val="000000"/>
                          </a:solidFill>
                          <a:latin typeface="verdana"/>
                          <a:ea typeface="verdana"/>
                          <a:cs typeface="verdana"/>
                          <a:sym typeface="verdana"/>
                        </a:rPr>
                        <a:t>public abstract class Shape{</a:t>
                      </a:r>
                      <a:br>
                        <a:rPr b="0" i="0" lang="en-US" sz="1800">
                          <a:solidFill>
                            <a:srgbClr val="000000"/>
                          </a:solidFill>
                          <a:latin typeface="verdana"/>
                          <a:ea typeface="verdana"/>
                          <a:cs typeface="verdana"/>
                          <a:sym typeface="verdana"/>
                        </a:rPr>
                      </a:br>
                      <a:r>
                        <a:rPr b="0" i="0" lang="en-US" sz="1800">
                          <a:solidFill>
                            <a:srgbClr val="000000"/>
                          </a:solidFill>
                          <a:latin typeface="verdana"/>
                          <a:ea typeface="verdana"/>
                          <a:cs typeface="verdana"/>
                          <a:sym typeface="verdana"/>
                        </a:rPr>
                        <a:t>public abstract void draw();</a:t>
                      </a:r>
                      <a:br>
                        <a:rPr b="0" i="0" lang="en-US" sz="1800">
                          <a:solidFill>
                            <a:srgbClr val="000000"/>
                          </a:solidFill>
                          <a:latin typeface="verdana"/>
                          <a:ea typeface="verdana"/>
                          <a:cs typeface="verdana"/>
                          <a:sym typeface="verdana"/>
                        </a:rPr>
                      </a:br>
                      <a:r>
                        <a:rPr b="0" i="0" lang="en-US" sz="1800">
                          <a:solidFill>
                            <a:srgbClr val="000000"/>
                          </a:solidFill>
                          <a:latin typeface="verdana"/>
                          <a:ea typeface="verdana"/>
                          <a:cs typeface="verdana"/>
                          <a:sym typeface="verdana"/>
                        </a:rPr>
                        <a:t>}</a:t>
                      </a:r>
                      <a:endParaRPr/>
                    </a:p>
                  </a:txBody>
                  <a:tcPr marT="38100" marB="38100" marR="38100" marL="38100"/>
                </a:tc>
                <a:tc>
                  <a:txBody>
                    <a:bodyPr/>
                    <a:lstStyle/>
                    <a:p>
                      <a:pPr indent="0" lvl="0" marL="0" marR="0" rtl="0" algn="l">
                        <a:spcBef>
                          <a:spcPts val="0"/>
                        </a:spcBef>
                        <a:spcAft>
                          <a:spcPts val="0"/>
                        </a:spcAft>
                        <a:buNone/>
                      </a:pPr>
                      <a:r>
                        <a:rPr b="1" i="0" lang="en-US" sz="1800">
                          <a:solidFill>
                            <a:srgbClr val="000000"/>
                          </a:solidFill>
                          <a:latin typeface="verdana"/>
                          <a:ea typeface="verdana"/>
                          <a:cs typeface="verdana"/>
                          <a:sym typeface="verdana"/>
                        </a:rPr>
                        <a:t>Example:</a:t>
                      </a:r>
                      <a:br>
                        <a:rPr b="0" i="0" lang="en-US" sz="1800">
                          <a:solidFill>
                            <a:srgbClr val="000000"/>
                          </a:solidFill>
                          <a:latin typeface="verdana"/>
                          <a:ea typeface="verdana"/>
                          <a:cs typeface="verdana"/>
                          <a:sym typeface="verdana"/>
                        </a:rPr>
                      </a:br>
                      <a:r>
                        <a:rPr b="0" i="0" lang="en-US" sz="1800">
                          <a:solidFill>
                            <a:srgbClr val="000000"/>
                          </a:solidFill>
                          <a:latin typeface="verdana"/>
                          <a:ea typeface="verdana"/>
                          <a:cs typeface="verdana"/>
                          <a:sym typeface="verdana"/>
                        </a:rPr>
                        <a:t>public interface Drawable{</a:t>
                      </a:r>
                      <a:br>
                        <a:rPr b="0" i="0" lang="en-US" sz="1800">
                          <a:solidFill>
                            <a:srgbClr val="000000"/>
                          </a:solidFill>
                          <a:latin typeface="verdana"/>
                          <a:ea typeface="verdana"/>
                          <a:cs typeface="verdana"/>
                          <a:sym typeface="verdana"/>
                        </a:rPr>
                      </a:br>
                      <a:r>
                        <a:rPr b="0" i="0" lang="en-US" sz="1800">
                          <a:solidFill>
                            <a:srgbClr val="000000"/>
                          </a:solidFill>
                          <a:latin typeface="verdana"/>
                          <a:ea typeface="verdana"/>
                          <a:cs typeface="verdana"/>
                          <a:sym typeface="verdana"/>
                        </a:rPr>
                        <a:t>void draw();</a:t>
                      </a:r>
                      <a:br>
                        <a:rPr b="0" i="0" lang="en-US" sz="1800">
                          <a:solidFill>
                            <a:srgbClr val="000000"/>
                          </a:solidFill>
                          <a:latin typeface="verdana"/>
                          <a:ea typeface="verdana"/>
                          <a:cs typeface="verdana"/>
                          <a:sym typeface="verdana"/>
                        </a:rPr>
                      </a:br>
                      <a:r>
                        <a:rPr b="0" i="0" lang="en-US" sz="1800">
                          <a:solidFill>
                            <a:srgbClr val="000000"/>
                          </a:solidFill>
                          <a:latin typeface="verdana"/>
                          <a:ea typeface="verdana"/>
                          <a:cs typeface="verdana"/>
                          <a:sym typeface="verdana"/>
                        </a:rPr>
                        <a:t>}</a:t>
                      </a:r>
                      <a:endParaRPr/>
                    </a:p>
                  </a:txBody>
                  <a:tcPr marT="38100" marB="38100" marR="38100" marL="38100"/>
                </a:tc>
              </a:tr>
            </a:tbl>
          </a:graphicData>
        </a:graphic>
      </p:graphicFrame>
      <p:sp>
        <p:nvSpPr>
          <p:cNvPr id="2552" name="Google Shape;2552;p27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53" name="Google Shape;2553;p27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54" name="Google Shape;2554;p27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51"/>
                                        </p:tgtEl>
                                        <p:attrNameLst>
                                          <p:attrName>style.visibility</p:attrName>
                                        </p:attrNameLst>
                                      </p:cBhvr>
                                      <p:to>
                                        <p:strVal val="visible"/>
                                      </p:to>
                                    </p:set>
                                    <p:anim calcmode="lin" valueType="num">
                                      <p:cBhvr additive="base">
                                        <p:cTn dur="500"/>
                                        <p:tgtEl>
                                          <p:spTgt spid="25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sp>
        <p:nvSpPr>
          <p:cNvPr id="2559" name="Google Shape;2559;p271"/>
          <p:cNvSpPr txBox="1"/>
          <p:nvPr>
            <p:ph type="ctrTitle"/>
          </p:nvPr>
        </p:nvSpPr>
        <p:spPr>
          <a:xfrm>
            <a:off x="1507066" y="1243584"/>
            <a:ext cx="8094133" cy="280725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Example of abstract class and interface in Java</a:t>
            </a:r>
            <a:br>
              <a:rPr lang="en-US"/>
            </a:br>
            <a:endParaRPr/>
          </a:p>
        </p:txBody>
      </p:sp>
      <p:sp>
        <p:nvSpPr>
          <p:cNvPr id="2560" name="Google Shape;2560;p271"/>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Let’s see the example where how we are using both interface and abstract class</a:t>
            </a:r>
            <a:endParaRPr/>
          </a:p>
        </p:txBody>
      </p:sp>
      <p:sp>
        <p:nvSpPr>
          <p:cNvPr id="2561" name="Google Shape;2561;p27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62" name="Google Shape;2562;p27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63" name="Google Shape;2563;p27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Simple Example of Object and Class</a:t>
            </a:r>
            <a:br>
              <a:rPr b="1" lang="en-US"/>
            </a:br>
            <a:endParaRPr/>
          </a:p>
        </p:txBody>
      </p:sp>
      <p:sp>
        <p:nvSpPr>
          <p:cNvPr id="385" name="Google Shape;385;p30"/>
          <p:cNvSpPr txBox="1"/>
          <p:nvPr>
            <p:ph idx="1" type="body"/>
          </p:nvPr>
        </p:nvSpPr>
        <p:spPr>
          <a:xfrm>
            <a:off x="677334" y="844075"/>
            <a:ext cx="6756738" cy="5509200"/>
          </a:xfrm>
          <a:prstGeom prst="rect">
            <a:avLst/>
          </a:prstGeom>
          <a:noFill/>
          <a:ln>
            <a:noFill/>
          </a:ln>
        </p:spPr>
        <p:txBody>
          <a:bodyPr anchorCtr="0" anchor="ctr" bIns="45700" lIns="91425" spcFirstLastPara="1" rIns="91425" wrap="square" tIns="45700">
            <a:spAutoFit/>
          </a:bodyPr>
          <a:lstStyle/>
          <a:p>
            <a:pPr indent="-251459" lvl="0" marL="342900" rtl="0" algn="l">
              <a:spcBef>
                <a:spcPts val="0"/>
              </a:spcBef>
              <a:spcAft>
                <a:spcPts val="0"/>
              </a:spcAft>
              <a:buSzPts val="1440"/>
              <a:buNone/>
            </a:pPr>
            <a:r>
              <a:t/>
            </a:r>
            <a:endParaRPr>
              <a:latin typeface="Courier New"/>
              <a:ea typeface="Courier New"/>
              <a:cs typeface="Courier New"/>
              <a:sym typeface="Courier New"/>
            </a:endParaRPr>
          </a:p>
          <a:p>
            <a:pPr indent="-251459" lvl="0" marL="342900" rtl="0" algn="l">
              <a:spcBef>
                <a:spcPts val="1000"/>
              </a:spcBef>
              <a:spcAft>
                <a:spcPts val="0"/>
              </a:spcAft>
              <a:buSzPts val="1440"/>
              <a:buNone/>
            </a:pPr>
            <a:r>
              <a:t/>
            </a:r>
            <a:endParaRPr b="1">
              <a:solidFill>
                <a:srgbClr val="7F0055"/>
              </a:solidFill>
              <a:latin typeface="Courier New"/>
              <a:ea typeface="Courier New"/>
              <a:cs typeface="Courier New"/>
              <a:sym typeface="Courier New"/>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Student {</a:t>
            </a:r>
            <a:endParaRPr>
              <a:latin typeface="Courier New"/>
              <a:ea typeface="Courier New"/>
              <a:cs typeface="Courier New"/>
              <a:sym typeface="Courier New"/>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int</a:t>
            </a:r>
            <a:r>
              <a:rPr b="1" lang="en-US">
                <a:solidFill>
                  <a:srgbClr val="000000"/>
                </a:solidFill>
                <a:latin typeface="Courier New"/>
                <a:ea typeface="Courier New"/>
                <a:cs typeface="Courier New"/>
                <a:sym typeface="Courier New"/>
              </a:rPr>
              <a:t> </a:t>
            </a:r>
            <a:r>
              <a:rPr b="1" lang="en-US">
                <a:solidFill>
                  <a:srgbClr val="0000C0"/>
                </a:solidFill>
                <a:latin typeface="Courier New"/>
                <a:ea typeface="Courier New"/>
                <a:cs typeface="Courier New"/>
                <a:sym typeface="Courier New"/>
              </a:rPr>
              <a:t>id</a:t>
            </a:r>
            <a:r>
              <a:rPr b="1" lang="en-US">
                <a:solidFill>
                  <a:srgbClr val="000000"/>
                </a:solidFill>
                <a:latin typeface="Courier New"/>
                <a:ea typeface="Courier New"/>
                <a:cs typeface="Courier New"/>
                <a:sym typeface="Courier New"/>
              </a:rPr>
              <a:t> = 101;</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String </a:t>
            </a:r>
            <a:r>
              <a:rPr lang="en-US">
                <a:solidFill>
                  <a:srgbClr val="0000C0"/>
                </a:solidFill>
                <a:latin typeface="Courier New"/>
                <a:ea typeface="Courier New"/>
                <a:cs typeface="Courier New"/>
                <a:sym typeface="Courier New"/>
              </a:rPr>
              <a:t>name</a:t>
            </a:r>
            <a:r>
              <a:rPr lang="en-US">
                <a:solidFill>
                  <a:srgbClr val="000000"/>
                </a:solidFill>
                <a:latin typeface="Courier New"/>
                <a:ea typeface="Courier New"/>
                <a:cs typeface="Courier New"/>
                <a:sym typeface="Courier New"/>
              </a:rPr>
              <a:t>=</a:t>
            </a:r>
            <a:r>
              <a:rPr lang="en-US">
                <a:solidFill>
                  <a:srgbClr val="2A00FF"/>
                </a:solidFill>
                <a:latin typeface="Courier New"/>
                <a:ea typeface="Courier New"/>
                <a:cs typeface="Courier New"/>
                <a:sym typeface="Courier New"/>
              </a:rPr>
              <a:t>"James"</a:t>
            </a:r>
            <a:r>
              <a:rPr lang="en-US">
                <a:solidFill>
                  <a:srgbClr val="000000"/>
                </a:solidFill>
                <a:latin typeface="Courier New"/>
                <a:ea typeface="Courier New"/>
                <a:cs typeface="Courier New"/>
                <a:sym typeface="Courier New"/>
              </a:rPr>
              <a:t>;</a:t>
            </a:r>
            <a:endParaRPr/>
          </a:p>
          <a:p>
            <a:pPr indent="-251459" lvl="0" marL="342900" rtl="0" algn="l">
              <a:spcBef>
                <a:spcPts val="1000"/>
              </a:spcBef>
              <a:spcAft>
                <a:spcPts val="0"/>
              </a:spcAft>
              <a:buSzPts val="1440"/>
              <a:buNone/>
            </a:pPr>
            <a:r>
              <a:t/>
            </a:r>
            <a:endParaRPr>
              <a:latin typeface="Courier New"/>
              <a:ea typeface="Courier New"/>
              <a:cs typeface="Courier New"/>
              <a:sym typeface="Courier New"/>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void</a:t>
            </a:r>
            <a:r>
              <a:rPr b="1" lang="en-US">
                <a:solidFill>
                  <a:srgbClr val="000000"/>
                </a:solidFill>
                <a:latin typeface="Courier New"/>
                <a:ea typeface="Courier New"/>
                <a:cs typeface="Courier New"/>
                <a:sym typeface="Courier New"/>
              </a:rPr>
              <a:t> main(String[] </a:t>
            </a:r>
            <a:r>
              <a:rPr b="1" lang="en-US">
                <a:solidFill>
                  <a:srgbClr val="6A3E3E"/>
                </a:solidFill>
                <a:latin typeface="Courier New"/>
                <a:ea typeface="Courier New"/>
                <a:cs typeface="Courier New"/>
                <a:sym typeface="Courier New"/>
              </a:rPr>
              <a:t>args</a:t>
            </a:r>
            <a:r>
              <a:rPr b="1" lang="en-US">
                <a:solidFill>
                  <a:srgbClr val="000000"/>
                </a:solidFill>
                <a:latin typeface="Courier New"/>
                <a:ea typeface="Courier New"/>
                <a:cs typeface="Courier New"/>
                <a:sym typeface="Courier New"/>
              </a:rPr>
              <a:t>) {</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Student </a:t>
            </a:r>
            <a:r>
              <a:rPr lang="en-US">
                <a:solidFill>
                  <a:srgbClr val="6A3E3E"/>
                </a:solidFill>
                <a:latin typeface="Courier New"/>
                <a:ea typeface="Courier New"/>
                <a:cs typeface="Courier New"/>
                <a:sym typeface="Courier New"/>
              </a:rPr>
              <a:t>stud</a:t>
            </a:r>
            <a:r>
              <a:rPr lang="en-US">
                <a:solidFill>
                  <a:srgbClr val="000000"/>
                </a:solidFill>
                <a:latin typeface="Courier New"/>
                <a:ea typeface="Courier New"/>
                <a:cs typeface="Courier New"/>
                <a:sym typeface="Courier New"/>
              </a:rPr>
              <a:t> = </a:t>
            </a:r>
            <a:r>
              <a:rPr b="1" lang="en-US">
                <a:solidFill>
                  <a:srgbClr val="7F0055"/>
                </a:solidFill>
                <a:latin typeface="Courier New"/>
                <a:ea typeface="Courier New"/>
                <a:cs typeface="Courier New"/>
                <a:sym typeface="Courier New"/>
              </a:rPr>
              <a:t>new</a:t>
            </a:r>
            <a:r>
              <a:rPr b="1" lang="en-US">
                <a:solidFill>
                  <a:srgbClr val="000000"/>
                </a:solidFill>
                <a:latin typeface="Courier New"/>
                <a:ea typeface="Courier New"/>
                <a:cs typeface="Courier New"/>
                <a:sym typeface="Courier New"/>
              </a:rPr>
              <a:t> Student();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6A3E3E"/>
                </a:solidFill>
                <a:latin typeface="Courier New"/>
                <a:ea typeface="Courier New"/>
                <a:cs typeface="Courier New"/>
                <a:sym typeface="Courier New"/>
              </a:rPr>
              <a:t>stud</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"Student id: "</a:t>
            </a:r>
            <a:r>
              <a:rPr b="1" i="1" lang="en-US">
                <a:solidFill>
                  <a:srgbClr val="000000"/>
                </a:solidFill>
                <a:latin typeface="Courier New"/>
                <a:ea typeface="Courier New"/>
                <a:cs typeface="Courier New"/>
                <a:sym typeface="Courier New"/>
              </a:rPr>
              <a:t>+</a:t>
            </a:r>
            <a:r>
              <a:rPr b="1" i="1" lang="en-US">
                <a:solidFill>
                  <a:srgbClr val="6A3E3E"/>
                </a:solidFill>
                <a:latin typeface="Courier New"/>
                <a:ea typeface="Courier New"/>
                <a:cs typeface="Courier New"/>
                <a:sym typeface="Courier New"/>
              </a:rPr>
              <a:t>stud</a:t>
            </a:r>
            <a:r>
              <a:rPr b="1" i="1" lang="en-US">
                <a:solidFill>
                  <a:srgbClr val="000000"/>
                </a:solidFill>
                <a:latin typeface="Courier New"/>
                <a:ea typeface="Courier New"/>
                <a:cs typeface="Courier New"/>
                <a:sym typeface="Courier New"/>
              </a:rPr>
              <a:t>.</a:t>
            </a:r>
            <a:r>
              <a:rPr b="1" i="1" lang="en-US">
                <a:solidFill>
                  <a:srgbClr val="0000C0"/>
                </a:solidFill>
                <a:latin typeface="Courier New"/>
                <a:ea typeface="Courier New"/>
                <a:cs typeface="Courier New"/>
                <a:sym typeface="Courier New"/>
              </a:rPr>
              <a:t>id</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"Student name: "</a:t>
            </a:r>
            <a:r>
              <a:rPr b="1" i="1" lang="en-US">
                <a:solidFill>
                  <a:srgbClr val="000000"/>
                </a:solidFill>
                <a:latin typeface="Courier New"/>
                <a:ea typeface="Courier New"/>
                <a:cs typeface="Courier New"/>
                <a:sym typeface="Courier New"/>
              </a:rPr>
              <a:t>+</a:t>
            </a:r>
            <a:r>
              <a:rPr b="1" i="1" lang="en-US">
                <a:solidFill>
                  <a:srgbClr val="6A3E3E"/>
                </a:solidFill>
                <a:latin typeface="Courier New"/>
                <a:ea typeface="Courier New"/>
                <a:cs typeface="Courier New"/>
                <a:sym typeface="Courier New"/>
              </a:rPr>
              <a:t>stud</a:t>
            </a:r>
            <a:r>
              <a:rPr b="1" i="1" lang="en-US">
                <a:solidFill>
                  <a:srgbClr val="000000"/>
                </a:solidFill>
                <a:latin typeface="Courier New"/>
                <a:ea typeface="Courier New"/>
                <a:cs typeface="Courier New"/>
                <a:sym typeface="Courier New"/>
              </a:rPr>
              <a:t>.</a:t>
            </a:r>
            <a:r>
              <a:rPr b="1" i="1" lang="en-US">
                <a:solidFill>
                  <a:srgbClr val="0000C0"/>
                </a:solidFill>
                <a:latin typeface="Courier New"/>
                <a:ea typeface="Courier New"/>
                <a:cs typeface="Courier New"/>
                <a:sym typeface="Courier New"/>
              </a:rPr>
              <a:t>name</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251459" lvl="0" marL="342900" rtl="0" algn="l">
              <a:spcBef>
                <a:spcPts val="1000"/>
              </a:spcBef>
              <a:spcAft>
                <a:spcPts val="0"/>
              </a:spcAft>
              <a:buSzPts val="1440"/>
              <a:buNone/>
            </a:pPr>
            <a:r>
              <a:t/>
            </a:r>
            <a:endParaRPr/>
          </a:p>
        </p:txBody>
      </p:sp>
      <p:sp>
        <p:nvSpPr>
          <p:cNvPr id="386" name="Google Shape;386;p3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87" name="Google Shape;387;p3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88" name="Google Shape;388;p3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272"/>
          <p:cNvSpPr txBox="1"/>
          <p:nvPr>
            <p:ph idx="1" type="body"/>
          </p:nvPr>
        </p:nvSpPr>
        <p:spPr>
          <a:xfrm>
            <a:off x="677334" y="0"/>
            <a:ext cx="10825818" cy="6857999"/>
          </a:xfrm>
          <a:prstGeom prst="rect">
            <a:avLst/>
          </a:prstGeom>
          <a:noFill/>
          <a:ln>
            <a:noFill/>
          </a:ln>
        </p:spPr>
        <p:txBody>
          <a:bodyPr anchorCtr="0" anchor="t" bIns="45700" lIns="91425" spcFirstLastPara="1" rIns="91425" wrap="square" tIns="45700">
            <a:normAutofit fontScale="47500" lnSpcReduction="20000"/>
          </a:bodyPr>
          <a:lstStyle/>
          <a:p>
            <a:pPr indent="-342900" lvl="0" marL="342900" rtl="0" algn="l">
              <a:spcBef>
                <a:spcPts val="0"/>
              </a:spcBef>
              <a:spcAft>
                <a:spcPts val="0"/>
              </a:spcAft>
              <a:buSzPct val="79999"/>
              <a:buChar char="►"/>
            </a:pPr>
            <a:r>
              <a:rPr b="1" lang="en-US"/>
              <a:t>//Creating interface that has 4 methods  </a:t>
            </a:r>
            <a:endParaRPr/>
          </a:p>
          <a:p>
            <a:pPr indent="-342900" lvl="0" marL="342900" rtl="0" algn="l">
              <a:spcBef>
                <a:spcPts val="1000"/>
              </a:spcBef>
              <a:spcAft>
                <a:spcPts val="0"/>
              </a:spcAft>
              <a:buSzPct val="79999"/>
              <a:buChar char="►"/>
            </a:pPr>
            <a:r>
              <a:rPr b="1" lang="en-US"/>
              <a:t>interface A{  </a:t>
            </a:r>
            <a:endParaRPr/>
          </a:p>
          <a:p>
            <a:pPr indent="-342900" lvl="0" marL="342900" rtl="0" algn="l">
              <a:spcBef>
                <a:spcPts val="1000"/>
              </a:spcBef>
              <a:spcAft>
                <a:spcPts val="0"/>
              </a:spcAft>
              <a:buSzPct val="79999"/>
              <a:buChar char="►"/>
            </a:pPr>
            <a:r>
              <a:rPr b="1" lang="en-US"/>
              <a:t>void a();//bydefault, public and abstract  </a:t>
            </a:r>
            <a:endParaRPr/>
          </a:p>
          <a:p>
            <a:pPr indent="-342900" lvl="0" marL="342900" rtl="0" algn="l">
              <a:spcBef>
                <a:spcPts val="1000"/>
              </a:spcBef>
              <a:spcAft>
                <a:spcPts val="0"/>
              </a:spcAft>
              <a:buSzPct val="79999"/>
              <a:buChar char="►"/>
            </a:pPr>
            <a:r>
              <a:rPr b="1" lang="en-US"/>
              <a:t>void b();  </a:t>
            </a:r>
            <a:endParaRPr/>
          </a:p>
          <a:p>
            <a:pPr indent="-342900" lvl="0" marL="342900" rtl="0" algn="l">
              <a:spcBef>
                <a:spcPts val="1000"/>
              </a:spcBef>
              <a:spcAft>
                <a:spcPts val="0"/>
              </a:spcAft>
              <a:buSzPct val="79999"/>
              <a:buChar char="►"/>
            </a:pPr>
            <a:r>
              <a:rPr b="1" lang="en-US"/>
              <a:t>void c();  </a:t>
            </a:r>
            <a:endParaRPr/>
          </a:p>
          <a:p>
            <a:pPr indent="-342900" lvl="0" marL="342900" rtl="0" algn="l">
              <a:spcBef>
                <a:spcPts val="1000"/>
              </a:spcBef>
              <a:spcAft>
                <a:spcPts val="0"/>
              </a:spcAft>
              <a:buSzPct val="79999"/>
              <a:buChar char="►"/>
            </a:pPr>
            <a:r>
              <a:rPr b="1" lang="en-US"/>
              <a:t>void d();  </a:t>
            </a:r>
            <a:endParaRPr/>
          </a:p>
          <a:p>
            <a:pPr indent="-342900" lvl="0" marL="342900" rtl="0" algn="l">
              <a:spcBef>
                <a:spcPts val="1000"/>
              </a:spcBef>
              <a:spcAft>
                <a:spcPts val="0"/>
              </a:spcAft>
              <a:buSzPct val="79999"/>
              <a:buChar char="►"/>
            </a:pPr>
            <a:r>
              <a:rPr b="1" lang="en-US"/>
              <a:t>}  </a:t>
            </a:r>
            <a:endParaRPr/>
          </a:p>
          <a:p>
            <a:pPr indent="-342900" lvl="0" marL="342900" rtl="0" algn="l">
              <a:spcBef>
                <a:spcPts val="1000"/>
              </a:spcBef>
              <a:spcAft>
                <a:spcPts val="0"/>
              </a:spcAft>
              <a:buSzPct val="79999"/>
              <a:buChar char="►"/>
            </a:pPr>
            <a:r>
              <a:rPr b="1" lang="en-US"/>
              <a:t>  </a:t>
            </a:r>
            <a:endParaRPr/>
          </a:p>
          <a:p>
            <a:pPr indent="-342900" lvl="0" marL="342900" rtl="0" algn="l">
              <a:spcBef>
                <a:spcPts val="1000"/>
              </a:spcBef>
              <a:spcAft>
                <a:spcPts val="0"/>
              </a:spcAft>
              <a:buSzPct val="79999"/>
              <a:buChar char="►"/>
            </a:pPr>
            <a:r>
              <a:rPr b="1" lang="en-US"/>
              <a:t>//Creating abstract class that provides the implementation of one method of A interface  </a:t>
            </a:r>
            <a:endParaRPr/>
          </a:p>
          <a:p>
            <a:pPr indent="-342900" lvl="0" marL="342900" rtl="0" algn="l">
              <a:spcBef>
                <a:spcPts val="1000"/>
              </a:spcBef>
              <a:spcAft>
                <a:spcPts val="0"/>
              </a:spcAft>
              <a:buSzPct val="79999"/>
              <a:buChar char="►"/>
            </a:pPr>
            <a:r>
              <a:rPr b="1" lang="en-US"/>
              <a:t>abstract class B implements A{  </a:t>
            </a:r>
            <a:endParaRPr/>
          </a:p>
          <a:p>
            <a:pPr indent="-342900" lvl="0" marL="342900" rtl="0" algn="l">
              <a:spcBef>
                <a:spcPts val="1000"/>
              </a:spcBef>
              <a:spcAft>
                <a:spcPts val="0"/>
              </a:spcAft>
              <a:buSzPct val="79999"/>
              <a:buChar char="►"/>
            </a:pPr>
            <a:r>
              <a:rPr b="1" lang="en-US"/>
              <a:t>public void c(){System.out.println("I am C");}  </a:t>
            </a:r>
            <a:endParaRPr/>
          </a:p>
          <a:p>
            <a:pPr indent="-342900" lvl="0" marL="342900" rtl="0" algn="l">
              <a:spcBef>
                <a:spcPts val="1000"/>
              </a:spcBef>
              <a:spcAft>
                <a:spcPts val="0"/>
              </a:spcAft>
              <a:buSzPct val="79999"/>
              <a:buChar char="►"/>
            </a:pPr>
            <a:r>
              <a:rPr b="1" lang="en-US"/>
              <a:t>}  </a:t>
            </a:r>
            <a:endParaRPr/>
          </a:p>
          <a:p>
            <a:pPr indent="-342900" lvl="0" marL="342900" rtl="0" algn="l">
              <a:spcBef>
                <a:spcPts val="1000"/>
              </a:spcBef>
              <a:spcAft>
                <a:spcPts val="0"/>
              </a:spcAft>
              <a:buSzPct val="79999"/>
              <a:buChar char="►"/>
            </a:pPr>
            <a:r>
              <a:rPr b="1" lang="en-US"/>
              <a:t>  </a:t>
            </a:r>
            <a:endParaRPr/>
          </a:p>
          <a:p>
            <a:pPr indent="-342900" lvl="0" marL="342900" rtl="0" algn="l">
              <a:spcBef>
                <a:spcPts val="1000"/>
              </a:spcBef>
              <a:spcAft>
                <a:spcPts val="0"/>
              </a:spcAft>
              <a:buSzPct val="79999"/>
              <a:buChar char="►"/>
            </a:pPr>
            <a:r>
              <a:rPr b="1" lang="en-US"/>
              <a:t>//Creating subclass of abstract class, now we need to provide the implementation of rest of the methods  </a:t>
            </a:r>
            <a:endParaRPr/>
          </a:p>
          <a:p>
            <a:pPr indent="-342900" lvl="0" marL="342900" rtl="0" algn="l">
              <a:spcBef>
                <a:spcPts val="1000"/>
              </a:spcBef>
              <a:spcAft>
                <a:spcPts val="0"/>
              </a:spcAft>
              <a:buSzPct val="79999"/>
              <a:buChar char="►"/>
            </a:pPr>
            <a:r>
              <a:rPr b="1" lang="en-US"/>
              <a:t>class M extends B{  </a:t>
            </a:r>
            <a:endParaRPr/>
          </a:p>
          <a:p>
            <a:pPr indent="-342900" lvl="0" marL="342900" rtl="0" algn="l">
              <a:spcBef>
                <a:spcPts val="1000"/>
              </a:spcBef>
              <a:spcAft>
                <a:spcPts val="0"/>
              </a:spcAft>
              <a:buSzPct val="79999"/>
              <a:buChar char="►"/>
            </a:pPr>
            <a:r>
              <a:rPr b="1" lang="en-US"/>
              <a:t>public void a(){System.out.println("I am a");}  </a:t>
            </a:r>
            <a:endParaRPr/>
          </a:p>
          <a:p>
            <a:pPr indent="-342900" lvl="0" marL="342900" rtl="0" algn="l">
              <a:spcBef>
                <a:spcPts val="1000"/>
              </a:spcBef>
              <a:spcAft>
                <a:spcPts val="0"/>
              </a:spcAft>
              <a:buSzPct val="79999"/>
              <a:buChar char="►"/>
            </a:pPr>
            <a:r>
              <a:rPr b="1" lang="en-US"/>
              <a:t>public void b(){System.out.println("I am b");}  </a:t>
            </a:r>
            <a:endParaRPr/>
          </a:p>
          <a:p>
            <a:pPr indent="-342900" lvl="0" marL="342900" rtl="0" algn="l">
              <a:spcBef>
                <a:spcPts val="1000"/>
              </a:spcBef>
              <a:spcAft>
                <a:spcPts val="0"/>
              </a:spcAft>
              <a:buSzPct val="79999"/>
              <a:buChar char="►"/>
            </a:pPr>
            <a:r>
              <a:rPr b="1" lang="en-US"/>
              <a:t>public void d(){System.out.println("I am d");}  </a:t>
            </a:r>
            <a:endParaRPr/>
          </a:p>
          <a:p>
            <a:pPr indent="-342900" lvl="0" marL="342900" rtl="0" algn="l">
              <a:spcBef>
                <a:spcPts val="1000"/>
              </a:spcBef>
              <a:spcAft>
                <a:spcPts val="0"/>
              </a:spcAft>
              <a:buSzPct val="79999"/>
              <a:buChar char="►"/>
            </a:pPr>
            <a:r>
              <a:rPr b="1" lang="en-US"/>
              <a:t>}  </a:t>
            </a:r>
            <a:endParaRPr/>
          </a:p>
          <a:p>
            <a:pPr indent="-342900" lvl="0" marL="342900" rtl="0" algn="l">
              <a:spcBef>
                <a:spcPts val="1000"/>
              </a:spcBef>
              <a:spcAft>
                <a:spcPts val="0"/>
              </a:spcAft>
              <a:buSzPct val="79999"/>
              <a:buChar char="►"/>
            </a:pPr>
            <a:r>
              <a:rPr b="1" lang="en-US"/>
              <a:t>  </a:t>
            </a:r>
            <a:endParaRPr/>
          </a:p>
          <a:p>
            <a:pPr indent="-342900" lvl="0" marL="342900" rtl="0" algn="l">
              <a:spcBef>
                <a:spcPts val="1000"/>
              </a:spcBef>
              <a:spcAft>
                <a:spcPts val="0"/>
              </a:spcAft>
              <a:buSzPct val="79999"/>
              <a:buChar char="►"/>
            </a:pPr>
            <a:r>
              <a:rPr b="1" lang="en-US"/>
              <a:t>//Creating a test class that calls the methods of A interface  </a:t>
            </a:r>
            <a:endParaRPr/>
          </a:p>
          <a:p>
            <a:pPr indent="-342900" lvl="0" marL="342900" rtl="0" algn="l">
              <a:spcBef>
                <a:spcPts val="1000"/>
              </a:spcBef>
              <a:spcAft>
                <a:spcPts val="0"/>
              </a:spcAft>
              <a:buSzPct val="79999"/>
              <a:buChar char="►"/>
            </a:pPr>
            <a:r>
              <a:rPr b="1" lang="en-US"/>
              <a:t>class Test5{  </a:t>
            </a:r>
            <a:endParaRPr/>
          </a:p>
          <a:p>
            <a:pPr indent="-342900" lvl="0" marL="342900" rtl="0" algn="l">
              <a:spcBef>
                <a:spcPts val="1000"/>
              </a:spcBef>
              <a:spcAft>
                <a:spcPts val="0"/>
              </a:spcAft>
              <a:buSzPct val="79999"/>
              <a:buChar char="►"/>
            </a:pPr>
            <a:r>
              <a:rPr b="1" lang="en-US"/>
              <a:t>public static void main(String args[]){  </a:t>
            </a:r>
            <a:endParaRPr/>
          </a:p>
          <a:p>
            <a:pPr indent="-342900" lvl="0" marL="342900" rtl="0" algn="l">
              <a:spcBef>
                <a:spcPts val="1000"/>
              </a:spcBef>
              <a:spcAft>
                <a:spcPts val="0"/>
              </a:spcAft>
              <a:buSzPct val="79999"/>
              <a:buChar char="►"/>
            </a:pPr>
            <a:r>
              <a:rPr b="1" lang="en-US"/>
              <a:t>A a=new M();  </a:t>
            </a:r>
            <a:endParaRPr/>
          </a:p>
          <a:p>
            <a:pPr indent="-342900" lvl="0" marL="342900" rtl="0" algn="l">
              <a:spcBef>
                <a:spcPts val="1000"/>
              </a:spcBef>
              <a:spcAft>
                <a:spcPts val="0"/>
              </a:spcAft>
              <a:buSzPct val="79999"/>
              <a:buChar char="►"/>
            </a:pPr>
            <a:r>
              <a:rPr b="1" lang="en-US"/>
              <a:t>a.a();  </a:t>
            </a:r>
            <a:endParaRPr/>
          </a:p>
          <a:p>
            <a:pPr indent="-342900" lvl="0" marL="342900" rtl="0" algn="l">
              <a:spcBef>
                <a:spcPts val="1000"/>
              </a:spcBef>
              <a:spcAft>
                <a:spcPts val="0"/>
              </a:spcAft>
              <a:buSzPct val="79999"/>
              <a:buChar char="►"/>
            </a:pPr>
            <a:r>
              <a:rPr b="1" lang="en-US"/>
              <a:t>a.b();  </a:t>
            </a:r>
            <a:endParaRPr/>
          </a:p>
          <a:p>
            <a:pPr indent="-342900" lvl="0" marL="342900" rtl="0" algn="l">
              <a:spcBef>
                <a:spcPts val="1000"/>
              </a:spcBef>
              <a:spcAft>
                <a:spcPts val="0"/>
              </a:spcAft>
              <a:buSzPct val="79999"/>
              <a:buChar char="►"/>
            </a:pPr>
            <a:r>
              <a:rPr b="1" lang="en-US"/>
              <a:t>a.c();  </a:t>
            </a:r>
            <a:endParaRPr/>
          </a:p>
          <a:p>
            <a:pPr indent="-342900" lvl="0" marL="342900" rtl="0" algn="l">
              <a:spcBef>
                <a:spcPts val="1000"/>
              </a:spcBef>
              <a:spcAft>
                <a:spcPts val="0"/>
              </a:spcAft>
              <a:buSzPct val="79999"/>
              <a:buChar char="►"/>
            </a:pPr>
            <a:r>
              <a:rPr b="1" lang="en-US"/>
              <a:t>a.d();  </a:t>
            </a:r>
            <a:endParaRPr/>
          </a:p>
          <a:p>
            <a:pPr indent="-342900" lvl="0" marL="342900" rtl="0" algn="l">
              <a:spcBef>
                <a:spcPts val="1000"/>
              </a:spcBef>
              <a:spcAft>
                <a:spcPts val="0"/>
              </a:spcAft>
              <a:buSzPct val="79999"/>
              <a:buChar char="►"/>
            </a:pPr>
            <a:r>
              <a:rPr b="1" lang="en-US"/>
              <a:t>}}  </a:t>
            </a:r>
            <a:endParaRPr/>
          </a:p>
          <a:p>
            <a:pPr indent="-299466" lvl="0" marL="342900" rtl="0" algn="l">
              <a:spcBef>
                <a:spcPts val="1000"/>
              </a:spcBef>
              <a:spcAft>
                <a:spcPts val="0"/>
              </a:spcAft>
              <a:buSzPct val="79999"/>
              <a:buNone/>
            </a:pPr>
            <a:r>
              <a:t/>
            </a:r>
            <a:endParaRPr b="1"/>
          </a:p>
        </p:txBody>
      </p:sp>
      <p:sp>
        <p:nvSpPr>
          <p:cNvPr id="2569" name="Google Shape;2569;p27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70" name="Google Shape;2570;p27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71" name="Google Shape;2571;p27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273"/>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Packages</a:t>
            </a:r>
            <a:endParaRPr/>
          </a:p>
        </p:txBody>
      </p:sp>
      <p:sp>
        <p:nvSpPr>
          <p:cNvPr id="2577" name="Google Shape;2577;p273"/>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Java Package</a:t>
            </a:r>
            <a:endParaRPr/>
          </a:p>
        </p:txBody>
      </p:sp>
      <p:sp>
        <p:nvSpPr>
          <p:cNvPr id="2578" name="Google Shape;2578;p27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79" name="Google Shape;2579;p27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80" name="Google Shape;2580;p27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p27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Packages</a:t>
            </a:r>
            <a:endParaRPr/>
          </a:p>
        </p:txBody>
      </p:sp>
      <p:sp>
        <p:nvSpPr>
          <p:cNvPr id="2586" name="Google Shape;2586;p27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a:t>
            </a:r>
            <a:r>
              <a:rPr b="1" lang="en-US"/>
              <a:t>java package</a:t>
            </a:r>
            <a:r>
              <a:rPr lang="en-US"/>
              <a:t> is a group of classes, interfaces and sub-packages.</a:t>
            </a:r>
            <a:endParaRPr/>
          </a:p>
          <a:p>
            <a:pPr indent="-342900" lvl="0" marL="342900" rtl="0" algn="l">
              <a:spcBef>
                <a:spcPts val="1000"/>
              </a:spcBef>
              <a:spcAft>
                <a:spcPts val="0"/>
              </a:spcAft>
              <a:buSzPts val="1440"/>
              <a:buChar char="►"/>
            </a:pPr>
            <a:r>
              <a:rPr lang="en-US"/>
              <a:t>Package in java can be categorized in two form, built-in package and user-defined package.</a:t>
            </a:r>
            <a:endParaRPr/>
          </a:p>
          <a:p>
            <a:pPr indent="-342900" lvl="0" marL="342900" rtl="0" algn="l">
              <a:spcBef>
                <a:spcPts val="1000"/>
              </a:spcBef>
              <a:spcAft>
                <a:spcPts val="0"/>
              </a:spcAft>
              <a:buSzPts val="1440"/>
              <a:buChar char="►"/>
            </a:pPr>
            <a:r>
              <a:rPr lang="en-US"/>
              <a:t>There are many built-in packages such as java, lang, awt, javax, swing, net, io, util, sql etc.</a:t>
            </a:r>
            <a:endParaRPr/>
          </a:p>
          <a:p>
            <a:pPr indent="-342900" lvl="0" marL="342900" rtl="0" algn="l">
              <a:spcBef>
                <a:spcPts val="1000"/>
              </a:spcBef>
              <a:spcAft>
                <a:spcPts val="0"/>
              </a:spcAft>
              <a:buSzPts val="1440"/>
              <a:buChar char="►"/>
            </a:pPr>
            <a:r>
              <a:rPr lang="en-US"/>
              <a:t>Here, we will have the detailed learning of creating and using user-defined packages.</a:t>
            </a:r>
            <a:endParaRPr/>
          </a:p>
          <a:p>
            <a:pPr indent="-251459" lvl="0" marL="342900" rtl="0" algn="l">
              <a:spcBef>
                <a:spcPts val="1000"/>
              </a:spcBef>
              <a:spcAft>
                <a:spcPts val="0"/>
              </a:spcAft>
              <a:buSzPts val="1440"/>
              <a:buNone/>
            </a:pPr>
            <a:r>
              <a:t/>
            </a:r>
            <a:endParaRPr/>
          </a:p>
        </p:txBody>
      </p:sp>
      <p:sp>
        <p:nvSpPr>
          <p:cNvPr id="2587" name="Google Shape;2587;p27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88" name="Google Shape;2588;p27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89" name="Google Shape;2589;p27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6">
                                            <p:txEl>
                                              <p:pRg end="0" st="0"/>
                                            </p:txEl>
                                          </p:spTgt>
                                        </p:tgtEl>
                                        <p:attrNameLst>
                                          <p:attrName>style.visibility</p:attrName>
                                        </p:attrNameLst>
                                      </p:cBhvr>
                                      <p:to>
                                        <p:strVal val="visible"/>
                                      </p:to>
                                    </p:set>
                                    <p:anim calcmode="lin" valueType="num">
                                      <p:cBhvr additive="base">
                                        <p:cTn dur="500"/>
                                        <p:tgtEl>
                                          <p:spTgt spid="258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6">
                                            <p:txEl>
                                              <p:pRg end="1" st="1"/>
                                            </p:txEl>
                                          </p:spTgt>
                                        </p:tgtEl>
                                        <p:attrNameLst>
                                          <p:attrName>style.visibility</p:attrName>
                                        </p:attrNameLst>
                                      </p:cBhvr>
                                      <p:to>
                                        <p:strVal val="visible"/>
                                      </p:to>
                                    </p:set>
                                    <p:anim calcmode="lin" valueType="num">
                                      <p:cBhvr additive="base">
                                        <p:cTn dur="500"/>
                                        <p:tgtEl>
                                          <p:spTgt spid="258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6">
                                            <p:txEl>
                                              <p:pRg end="2" st="2"/>
                                            </p:txEl>
                                          </p:spTgt>
                                        </p:tgtEl>
                                        <p:attrNameLst>
                                          <p:attrName>style.visibility</p:attrName>
                                        </p:attrNameLst>
                                      </p:cBhvr>
                                      <p:to>
                                        <p:strVal val="visible"/>
                                      </p:to>
                                    </p:set>
                                    <p:anim calcmode="lin" valueType="num">
                                      <p:cBhvr additive="base">
                                        <p:cTn dur="500"/>
                                        <p:tgtEl>
                                          <p:spTgt spid="258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6">
                                            <p:txEl>
                                              <p:pRg end="3" st="3"/>
                                            </p:txEl>
                                          </p:spTgt>
                                        </p:tgtEl>
                                        <p:attrNameLst>
                                          <p:attrName>style.visibility</p:attrName>
                                        </p:attrNameLst>
                                      </p:cBhvr>
                                      <p:to>
                                        <p:strVal val="visible"/>
                                      </p:to>
                                    </p:set>
                                    <p:anim calcmode="lin" valueType="num">
                                      <p:cBhvr additive="base">
                                        <p:cTn dur="500"/>
                                        <p:tgtEl>
                                          <p:spTgt spid="258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6">
                                            <p:txEl>
                                              <p:pRg end="4" st="4"/>
                                            </p:txEl>
                                          </p:spTgt>
                                        </p:tgtEl>
                                        <p:attrNameLst>
                                          <p:attrName>style.visibility</p:attrName>
                                        </p:attrNameLst>
                                      </p:cBhvr>
                                      <p:to>
                                        <p:strVal val="visible"/>
                                      </p:to>
                                    </p:set>
                                    <p:anim calcmode="lin" valueType="num">
                                      <p:cBhvr additive="base">
                                        <p:cTn dur="500"/>
                                        <p:tgtEl>
                                          <p:spTgt spid="258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27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Advantage of Java Package</a:t>
            </a:r>
            <a:endParaRPr/>
          </a:p>
        </p:txBody>
      </p:sp>
      <p:sp>
        <p:nvSpPr>
          <p:cNvPr id="2595" name="Google Shape;2595;p27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1) Java package is used to categorize the classes and interfaces so that they can be easily maintained.</a:t>
            </a:r>
            <a:endParaRPr/>
          </a:p>
          <a:p>
            <a:pPr indent="-342900" lvl="0" marL="342900" rtl="0" algn="l">
              <a:spcBef>
                <a:spcPts val="1000"/>
              </a:spcBef>
              <a:spcAft>
                <a:spcPts val="0"/>
              </a:spcAft>
              <a:buSzPts val="1440"/>
              <a:buChar char="►"/>
            </a:pPr>
            <a:r>
              <a:rPr lang="en-US"/>
              <a:t>2) Java package provides access protection.</a:t>
            </a:r>
            <a:endParaRPr/>
          </a:p>
          <a:p>
            <a:pPr indent="-342900" lvl="0" marL="342900" rtl="0" algn="l">
              <a:spcBef>
                <a:spcPts val="1000"/>
              </a:spcBef>
              <a:spcAft>
                <a:spcPts val="0"/>
              </a:spcAft>
              <a:buSzPts val="1440"/>
              <a:buChar char="►"/>
            </a:pPr>
            <a:r>
              <a:rPr lang="en-US"/>
              <a:t>3) Java package removes naming collision.</a:t>
            </a:r>
            <a:endParaRPr/>
          </a:p>
          <a:p>
            <a:pPr indent="-251459" lvl="0" marL="342900" rtl="0" algn="l">
              <a:spcBef>
                <a:spcPts val="1000"/>
              </a:spcBef>
              <a:spcAft>
                <a:spcPts val="0"/>
              </a:spcAft>
              <a:buSzPts val="1440"/>
              <a:buNone/>
            </a:pPr>
            <a:r>
              <a:t/>
            </a:r>
            <a:endParaRPr/>
          </a:p>
        </p:txBody>
      </p:sp>
      <p:sp>
        <p:nvSpPr>
          <p:cNvPr id="2596" name="Google Shape;2596;p27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597" name="Google Shape;2597;p27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598" name="Google Shape;2598;p27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5">
                                            <p:txEl>
                                              <p:pRg end="0" st="0"/>
                                            </p:txEl>
                                          </p:spTgt>
                                        </p:tgtEl>
                                        <p:attrNameLst>
                                          <p:attrName>style.visibility</p:attrName>
                                        </p:attrNameLst>
                                      </p:cBhvr>
                                      <p:to>
                                        <p:strVal val="visible"/>
                                      </p:to>
                                    </p:set>
                                    <p:anim calcmode="lin" valueType="num">
                                      <p:cBhvr additive="base">
                                        <p:cTn dur="500"/>
                                        <p:tgtEl>
                                          <p:spTgt spid="259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5">
                                            <p:txEl>
                                              <p:pRg end="1" st="1"/>
                                            </p:txEl>
                                          </p:spTgt>
                                        </p:tgtEl>
                                        <p:attrNameLst>
                                          <p:attrName>style.visibility</p:attrName>
                                        </p:attrNameLst>
                                      </p:cBhvr>
                                      <p:to>
                                        <p:strVal val="visible"/>
                                      </p:to>
                                    </p:set>
                                    <p:anim calcmode="lin" valueType="num">
                                      <p:cBhvr additive="base">
                                        <p:cTn dur="500"/>
                                        <p:tgtEl>
                                          <p:spTgt spid="259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5">
                                            <p:txEl>
                                              <p:pRg end="2" st="2"/>
                                            </p:txEl>
                                          </p:spTgt>
                                        </p:tgtEl>
                                        <p:attrNameLst>
                                          <p:attrName>style.visibility</p:attrName>
                                        </p:attrNameLst>
                                      </p:cBhvr>
                                      <p:to>
                                        <p:strVal val="visible"/>
                                      </p:to>
                                    </p:set>
                                    <p:anim calcmode="lin" valueType="num">
                                      <p:cBhvr additive="base">
                                        <p:cTn dur="500"/>
                                        <p:tgtEl>
                                          <p:spTgt spid="259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5">
                                            <p:txEl>
                                              <p:pRg end="3" st="3"/>
                                            </p:txEl>
                                          </p:spTgt>
                                        </p:tgtEl>
                                        <p:attrNameLst>
                                          <p:attrName>style.visibility</p:attrName>
                                        </p:attrNameLst>
                                      </p:cBhvr>
                                      <p:to>
                                        <p:strVal val="visible"/>
                                      </p:to>
                                    </p:set>
                                    <p:anim calcmode="lin" valueType="num">
                                      <p:cBhvr additive="base">
                                        <p:cTn dur="500"/>
                                        <p:tgtEl>
                                          <p:spTgt spid="259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27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Sample Package hierarchy</a:t>
            </a:r>
            <a:endParaRPr/>
          </a:p>
        </p:txBody>
      </p:sp>
      <p:pic>
        <p:nvPicPr>
          <p:cNvPr id="2604" name="Google Shape;2604;p276"/>
          <p:cNvPicPr preferRelativeResize="0"/>
          <p:nvPr>
            <p:ph idx="1" type="body"/>
          </p:nvPr>
        </p:nvPicPr>
        <p:blipFill rotWithShape="1">
          <a:blip r:embed="rId3">
            <a:alphaModFix/>
          </a:blip>
          <a:srcRect b="0" l="0" r="0" t="0"/>
          <a:stretch/>
        </p:blipFill>
        <p:spPr>
          <a:xfrm>
            <a:off x="2221150" y="2527640"/>
            <a:ext cx="5509737" cy="3147333"/>
          </a:xfrm>
          <a:prstGeom prst="rect">
            <a:avLst/>
          </a:prstGeom>
          <a:noFill/>
          <a:ln>
            <a:noFill/>
          </a:ln>
        </p:spPr>
      </p:pic>
      <p:sp>
        <p:nvSpPr>
          <p:cNvPr id="2605" name="Google Shape;2605;p27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06" name="Google Shape;2606;p27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07" name="Google Shape;2607;p27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04"/>
                                        </p:tgtEl>
                                        <p:attrNameLst>
                                          <p:attrName>style.visibility</p:attrName>
                                        </p:attrNameLst>
                                      </p:cBhvr>
                                      <p:to>
                                        <p:strVal val="visible"/>
                                      </p:to>
                                    </p:set>
                                    <p:anim calcmode="lin" valueType="num">
                                      <p:cBhvr additive="base">
                                        <p:cTn dur="500"/>
                                        <p:tgtEl>
                                          <p:spTgt spid="26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27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Package keyword</a:t>
            </a:r>
            <a:endParaRPr/>
          </a:p>
        </p:txBody>
      </p:sp>
      <p:sp>
        <p:nvSpPr>
          <p:cNvPr id="2613" name="Google Shape;2613;p27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a:t>
            </a:r>
            <a:r>
              <a:rPr b="1" lang="en-US"/>
              <a:t>package keyword</a:t>
            </a:r>
            <a:r>
              <a:rPr lang="en-US"/>
              <a:t> is used to create a package in java.</a:t>
            </a:r>
            <a:endParaRPr/>
          </a:p>
        </p:txBody>
      </p:sp>
      <p:sp>
        <p:nvSpPr>
          <p:cNvPr id="2614" name="Google Shape;2614;p27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15" name="Google Shape;2615;p27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16" name="Google Shape;2616;p27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3">
                                            <p:txEl>
                                              <p:pRg end="0" st="0"/>
                                            </p:txEl>
                                          </p:spTgt>
                                        </p:tgtEl>
                                        <p:attrNameLst>
                                          <p:attrName>style.visibility</p:attrName>
                                        </p:attrNameLst>
                                      </p:cBhvr>
                                      <p:to>
                                        <p:strVal val="visible"/>
                                      </p:to>
                                    </p:set>
                                    <p:anim calcmode="lin" valueType="num">
                                      <p:cBhvr additive="base">
                                        <p:cTn dur="500"/>
                                        <p:tgtEl>
                                          <p:spTgt spid="261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sp>
        <p:nvSpPr>
          <p:cNvPr id="2621" name="Google Shape;2621;p27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2622" name="Google Shape;2622;p27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//save as Simple.java  </a:t>
            </a:r>
            <a:endParaRPr/>
          </a:p>
          <a:p>
            <a:pPr indent="-342900" lvl="0" marL="342900" rtl="0" algn="l">
              <a:spcBef>
                <a:spcPts val="1000"/>
              </a:spcBef>
              <a:spcAft>
                <a:spcPts val="0"/>
              </a:spcAft>
              <a:buSzPts val="1440"/>
              <a:buChar char="►"/>
            </a:pPr>
            <a:r>
              <a:rPr b="1" lang="en-US"/>
              <a:t>package</a:t>
            </a:r>
            <a:r>
              <a:rPr lang="en-US"/>
              <a:t> mypack;  </a:t>
            </a:r>
            <a:endParaRPr/>
          </a:p>
          <a:p>
            <a:pPr indent="-342900" lvl="0" marL="342900" rtl="0" algn="l">
              <a:spcBef>
                <a:spcPts val="1000"/>
              </a:spcBef>
              <a:spcAft>
                <a:spcPts val="0"/>
              </a:spcAft>
              <a:buSzPts val="1440"/>
              <a:buChar char="►"/>
            </a:pPr>
            <a:r>
              <a:rPr b="1" lang="en-US"/>
              <a:t>public</a:t>
            </a:r>
            <a:r>
              <a:rPr lang="en-US"/>
              <a:t> </a:t>
            </a:r>
            <a:r>
              <a:rPr b="1" lang="en-US"/>
              <a:t>class</a:t>
            </a:r>
            <a:r>
              <a:rPr lang="en-US"/>
              <a:t> Simple{  </a:t>
            </a:r>
            <a:endParaRPr/>
          </a:p>
          <a:p>
            <a:pPr indent="-342900" lvl="0" marL="342900" rtl="0" algn="l">
              <a:spcBef>
                <a:spcPts val="1000"/>
              </a:spcBef>
              <a:spcAft>
                <a:spcPts val="0"/>
              </a:spcAft>
              <a:buSzPts val="1440"/>
              <a:buChar char="►"/>
            </a:pPr>
            <a:r>
              <a:rPr lang="en-US"/>
              <a:t> </a:t>
            </a: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ts val="1440"/>
              <a:buChar char="►"/>
            </a:pPr>
            <a:r>
              <a:rPr lang="en-US"/>
              <a:t>    System.out.println("Welcome to package");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a:t>
            </a:r>
            <a:endParaRPr/>
          </a:p>
          <a:p>
            <a:pPr indent="-251459" lvl="0" marL="342900" rtl="0" algn="l">
              <a:spcBef>
                <a:spcPts val="1000"/>
              </a:spcBef>
              <a:spcAft>
                <a:spcPts val="0"/>
              </a:spcAft>
              <a:buSzPts val="1440"/>
              <a:buNone/>
            </a:pPr>
            <a:r>
              <a:t/>
            </a:r>
            <a:endParaRPr/>
          </a:p>
        </p:txBody>
      </p:sp>
      <p:sp>
        <p:nvSpPr>
          <p:cNvPr id="2623" name="Google Shape;2623;p27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24" name="Google Shape;2624;p27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25" name="Google Shape;2625;p27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22">
                                            <p:txEl>
                                              <p:pRg end="0" st="0"/>
                                            </p:txEl>
                                          </p:spTgt>
                                        </p:tgtEl>
                                        <p:attrNameLst>
                                          <p:attrName>style.visibility</p:attrName>
                                        </p:attrNameLst>
                                      </p:cBhvr>
                                      <p:to>
                                        <p:strVal val="visible"/>
                                      </p:to>
                                    </p:set>
                                    <p:anim calcmode="lin" valueType="num">
                                      <p:cBhvr additive="base">
                                        <p:cTn dur="500"/>
                                        <p:tgtEl>
                                          <p:spTgt spid="262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22">
                                            <p:txEl>
                                              <p:pRg end="1" st="1"/>
                                            </p:txEl>
                                          </p:spTgt>
                                        </p:tgtEl>
                                        <p:attrNameLst>
                                          <p:attrName>style.visibility</p:attrName>
                                        </p:attrNameLst>
                                      </p:cBhvr>
                                      <p:to>
                                        <p:strVal val="visible"/>
                                      </p:to>
                                    </p:set>
                                    <p:anim calcmode="lin" valueType="num">
                                      <p:cBhvr additive="base">
                                        <p:cTn dur="500"/>
                                        <p:tgtEl>
                                          <p:spTgt spid="262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22">
                                            <p:txEl>
                                              <p:pRg end="2" st="2"/>
                                            </p:txEl>
                                          </p:spTgt>
                                        </p:tgtEl>
                                        <p:attrNameLst>
                                          <p:attrName>style.visibility</p:attrName>
                                        </p:attrNameLst>
                                      </p:cBhvr>
                                      <p:to>
                                        <p:strVal val="visible"/>
                                      </p:to>
                                    </p:set>
                                    <p:anim calcmode="lin" valueType="num">
                                      <p:cBhvr additive="base">
                                        <p:cTn dur="500"/>
                                        <p:tgtEl>
                                          <p:spTgt spid="262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22">
                                            <p:txEl>
                                              <p:pRg end="3" st="3"/>
                                            </p:txEl>
                                          </p:spTgt>
                                        </p:tgtEl>
                                        <p:attrNameLst>
                                          <p:attrName>style.visibility</p:attrName>
                                        </p:attrNameLst>
                                      </p:cBhvr>
                                      <p:to>
                                        <p:strVal val="visible"/>
                                      </p:to>
                                    </p:set>
                                    <p:anim calcmode="lin" valueType="num">
                                      <p:cBhvr additive="base">
                                        <p:cTn dur="500"/>
                                        <p:tgtEl>
                                          <p:spTgt spid="262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22">
                                            <p:txEl>
                                              <p:pRg end="4" st="4"/>
                                            </p:txEl>
                                          </p:spTgt>
                                        </p:tgtEl>
                                        <p:attrNameLst>
                                          <p:attrName>style.visibility</p:attrName>
                                        </p:attrNameLst>
                                      </p:cBhvr>
                                      <p:to>
                                        <p:strVal val="visible"/>
                                      </p:to>
                                    </p:set>
                                    <p:anim calcmode="lin" valueType="num">
                                      <p:cBhvr additive="base">
                                        <p:cTn dur="500"/>
                                        <p:tgtEl>
                                          <p:spTgt spid="262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22">
                                            <p:txEl>
                                              <p:pRg end="5" st="5"/>
                                            </p:txEl>
                                          </p:spTgt>
                                        </p:tgtEl>
                                        <p:attrNameLst>
                                          <p:attrName>style.visibility</p:attrName>
                                        </p:attrNameLst>
                                      </p:cBhvr>
                                      <p:to>
                                        <p:strVal val="visible"/>
                                      </p:to>
                                    </p:set>
                                    <p:anim calcmode="lin" valueType="num">
                                      <p:cBhvr additive="base">
                                        <p:cTn dur="500"/>
                                        <p:tgtEl>
                                          <p:spTgt spid="262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22">
                                            <p:txEl>
                                              <p:pRg end="6" st="6"/>
                                            </p:txEl>
                                          </p:spTgt>
                                        </p:tgtEl>
                                        <p:attrNameLst>
                                          <p:attrName>style.visibility</p:attrName>
                                        </p:attrNameLst>
                                      </p:cBhvr>
                                      <p:to>
                                        <p:strVal val="visible"/>
                                      </p:to>
                                    </p:set>
                                    <p:anim calcmode="lin" valueType="num">
                                      <p:cBhvr additive="base">
                                        <p:cTn dur="500"/>
                                        <p:tgtEl>
                                          <p:spTgt spid="262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22">
                                            <p:txEl>
                                              <p:pRg end="7" st="7"/>
                                            </p:txEl>
                                          </p:spTgt>
                                        </p:tgtEl>
                                        <p:attrNameLst>
                                          <p:attrName>style.visibility</p:attrName>
                                        </p:attrNameLst>
                                      </p:cBhvr>
                                      <p:to>
                                        <p:strVal val="visible"/>
                                      </p:to>
                                    </p:set>
                                    <p:anim calcmode="lin" valueType="num">
                                      <p:cBhvr additive="base">
                                        <p:cTn dur="500"/>
                                        <p:tgtEl>
                                          <p:spTgt spid="262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p27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How to compile java package</a:t>
            </a:r>
            <a:br>
              <a:rPr b="1" lang="en-US"/>
            </a:br>
            <a:endParaRPr/>
          </a:p>
        </p:txBody>
      </p:sp>
      <p:sp>
        <p:nvSpPr>
          <p:cNvPr id="2631" name="Google Shape;2631;p27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you are not using any IDE, you need to follow the </a:t>
            </a:r>
            <a:r>
              <a:rPr b="1" lang="en-US"/>
              <a:t>syntax</a:t>
            </a:r>
            <a:r>
              <a:rPr lang="en-US"/>
              <a:t> given below:</a:t>
            </a:r>
            <a:endParaRPr/>
          </a:p>
          <a:p>
            <a:pPr indent="-342900" lvl="0" marL="342900" rtl="0" algn="l">
              <a:spcBef>
                <a:spcPts val="1000"/>
              </a:spcBef>
              <a:spcAft>
                <a:spcPts val="0"/>
              </a:spcAft>
              <a:buSzPts val="1440"/>
              <a:buChar char="►"/>
            </a:pPr>
            <a:r>
              <a:rPr lang="en-US"/>
              <a:t>Javac –d path Simple.java</a:t>
            </a:r>
            <a:endParaRPr/>
          </a:p>
          <a:p>
            <a:pPr indent="-342900" lvl="0" marL="342900" rtl="0" algn="l">
              <a:spcBef>
                <a:spcPts val="1000"/>
              </a:spcBef>
              <a:spcAft>
                <a:spcPts val="0"/>
              </a:spcAft>
              <a:buSzPts val="1440"/>
              <a:buChar char="►"/>
            </a:pPr>
            <a:r>
              <a:rPr lang="en-US"/>
              <a:t>Javac -d . Simple.java</a:t>
            </a:r>
            <a:endParaRPr/>
          </a:p>
          <a:p>
            <a:pPr indent="-342900" lvl="0" marL="342900" rtl="0" algn="l">
              <a:spcBef>
                <a:spcPts val="1000"/>
              </a:spcBef>
              <a:spcAft>
                <a:spcPts val="0"/>
              </a:spcAft>
              <a:buSzPts val="1440"/>
              <a:buChar char="►"/>
            </a:pPr>
            <a:r>
              <a:rPr lang="en-US"/>
              <a:t>Note: . Represents current directory</a:t>
            </a:r>
            <a:endParaRPr/>
          </a:p>
        </p:txBody>
      </p:sp>
      <p:sp>
        <p:nvSpPr>
          <p:cNvPr id="2632" name="Google Shape;2632;p27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33" name="Google Shape;2633;p27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34" name="Google Shape;2634;p27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1">
                                            <p:txEl>
                                              <p:pRg end="0" st="0"/>
                                            </p:txEl>
                                          </p:spTgt>
                                        </p:tgtEl>
                                        <p:attrNameLst>
                                          <p:attrName>style.visibility</p:attrName>
                                        </p:attrNameLst>
                                      </p:cBhvr>
                                      <p:to>
                                        <p:strVal val="visible"/>
                                      </p:to>
                                    </p:set>
                                    <p:anim calcmode="lin" valueType="num">
                                      <p:cBhvr additive="base">
                                        <p:cTn dur="500"/>
                                        <p:tgtEl>
                                          <p:spTgt spid="263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1">
                                            <p:txEl>
                                              <p:pRg end="1" st="1"/>
                                            </p:txEl>
                                          </p:spTgt>
                                        </p:tgtEl>
                                        <p:attrNameLst>
                                          <p:attrName>style.visibility</p:attrName>
                                        </p:attrNameLst>
                                      </p:cBhvr>
                                      <p:to>
                                        <p:strVal val="visible"/>
                                      </p:to>
                                    </p:set>
                                    <p:anim calcmode="lin" valueType="num">
                                      <p:cBhvr additive="base">
                                        <p:cTn dur="500"/>
                                        <p:tgtEl>
                                          <p:spTgt spid="263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1">
                                            <p:txEl>
                                              <p:pRg end="2" st="2"/>
                                            </p:txEl>
                                          </p:spTgt>
                                        </p:tgtEl>
                                        <p:attrNameLst>
                                          <p:attrName>style.visibility</p:attrName>
                                        </p:attrNameLst>
                                      </p:cBhvr>
                                      <p:to>
                                        <p:strVal val="visible"/>
                                      </p:to>
                                    </p:set>
                                    <p:anim calcmode="lin" valueType="num">
                                      <p:cBhvr additive="base">
                                        <p:cTn dur="500"/>
                                        <p:tgtEl>
                                          <p:spTgt spid="263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1">
                                            <p:txEl>
                                              <p:pRg end="3" st="3"/>
                                            </p:txEl>
                                          </p:spTgt>
                                        </p:tgtEl>
                                        <p:attrNameLst>
                                          <p:attrName>style.visibility</p:attrName>
                                        </p:attrNameLst>
                                      </p:cBhvr>
                                      <p:to>
                                        <p:strVal val="visible"/>
                                      </p:to>
                                    </p:set>
                                    <p:anim calcmode="lin" valueType="num">
                                      <p:cBhvr additive="base">
                                        <p:cTn dur="500"/>
                                        <p:tgtEl>
                                          <p:spTgt spid="263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sp>
        <p:nvSpPr>
          <p:cNvPr id="2639" name="Google Shape;2639;p28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How to run package program</a:t>
            </a:r>
            <a:endParaRPr/>
          </a:p>
        </p:txBody>
      </p:sp>
      <p:sp>
        <p:nvSpPr>
          <p:cNvPr id="2640" name="Google Shape;2640;p28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You need to use fully qualified name e.g. mypack.Simple etc to run the class.</a:t>
            </a:r>
            <a:endParaRPr/>
          </a:p>
          <a:p>
            <a:pPr indent="-342900" lvl="0" marL="342900" rtl="0" algn="l">
              <a:spcBef>
                <a:spcPts val="1000"/>
              </a:spcBef>
              <a:spcAft>
                <a:spcPts val="0"/>
              </a:spcAft>
              <a:buSzPts val="1440"/>
              <a:buChar char="►"/>
            </a:pPr>
            <a:r>
              <a:rPr lang="en-US"/>
              <a:t>Ex:</a:t>
            </a:r>
            <a:endParaRPr/>
          </a:p>
          <a:p>
            <a:pPr indent="-342900" lvl="0" marL="342900" rtl="0" algn="l">
              <a:spcBef>
                <a:spcPts val="1000"/>
              </a:spcBef>
              <a:spcAft>
                <a:spcPts val="0"/>
              </a:spcAft>
              <a:buSzPts val="1440"/>
              <a:buChar char="►"/>
            </a:pPr>
            <a:r>
              <a:rPr lang="en-US"/>
              <a:t>Java myPack.Simple</a:t>
            </a:r>
            <a:endParaRPr/>
          </a:p>
        </p:txBody>
      </p:sp>
      <p:sp>
        <p:nvSpPr>
          <p:cNvPr id="2641" name="Google Shape;2641;p28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42" name="Google Shape;2642;p28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43" name="Google Shape;2643;p28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0">
                                            <p:txEl>
                                              <p:pRg end="0" st="0"/>
                                            </p:txEl>
                                          </p:spTgt>
                                        </p:tgtEl>
                                        <p:attrNameLst>
                                          <p:attrName>style.visibility</p:attrName>
                                        </p:attrNameLst>
                                      </p:cBhvr>
                                      <p:to>
                                        <p:strVal val="visible"/>
                                      </p:to>
                                    </p:set>
                                    <p:anim calcmode="lin" valueType="num">
                                      <p:cBhvr additive="base">
                                        <p:cTn dur="500"/>
                                        <p:tgtEl>
                                          <p:spTgt spid="264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0">
                                            <p:txEl>
                                              <p:pRg end="1" st="1"/>
                                            </p:txEl>
                                          </p:spTgt>
                                        </p:tgtEl>
                                        <p:attrNameLst>
                                          <p:attrName>style.visibility</p:attrName>
                                        </p:attrNameLst>
                                      </p:cBhvr>
                                      <p:to>
                                        <p:strVal val="visible"/>
                                      </p:to>
                                    </p:set>
                                    <p:anim calcmode="lin" valueType="num">
                                      <p:cBhvr additive="base">
                                        <p:cTn dur="500"/>
                                        <p:tgtEl>
                                          <p:spTgt spid="264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0">
                                            <p:txEl>
                                              <p:pRg end="2" st="2"/>
                                            </p:txEl>
                                          </p:spTgt>
                                        </p:tgtEl>
                                        <p:attrNameLst>
                                          <p:attrName>style.visibility</p:attrName>
                                        </p:attrNameLst>
                                      </p:cBhvr>
                                      <p:to>
                                        <p:strVal val="visible"/>
                                      </p:to>
                                    </p:set>
                                    <p:anim calcmode="lin" valueType="num">
                                      <p:cBhvr additive="base">
                                        <p:cTn dur="500"/>
                                        <p:tgtEl>
                                          <p:spTgt spid="264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
        <p:nvSpPr>
          <p:cNvPr id="2648" name="Google Shape;2648;p28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Notes</a:t>
            </a:r>
            <a:endParaRPr/>
          </a:p>
        </p:txBody>
      </p:sp>
      <p:sp>
        <p:nvSpPr>
          <p:cNvPr id="2649" name="Google Shape;2649;p28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To Compile: javac  . Simple.java</a:t>
            </a:r>
            <a:endParaRPr/>
          </a:p>
          <a:p>
            <a:pPr indent="-342900" lvl="0" marL="342900" rtl="0" algn="l">
              <a:spcBef>
                <a:spcPts val="1000"/>
              </a:spcBef>
              <a:spcAft>
                <a:spcPts val="0"/>
              </a:spcAft>
              <a:buSzPts val="1440"/>
              <a:buChar char="►"/>
            </a:pPr>
            <a:r>
              <a:rPr lang="en-US"/>
              <a:t>To Run: java mypack.Simple</a:t>
            </a:r>
            <a:endParaRPr/>
          </a:p>
          <a:p>
            <a:pPr indent="-251459" lvl="0" marL="342900" rtl="0" algn="l">
              <a:spcBef>
                <a:spcPts val="1000"/>
              </a:spcBef>
              <a:spcAft>
                <a:spcPts val="0"/>
              </a:spcAft>
              <a:buSzPts val="1440"/>
              <a:buNone/>
            </a:pPr>
            <a:r>
              <a:t/>
            </a:r>
            <a:endParaRPr/>
          </a:p>
        </p:txBody>
      </p:sp>
      <p:sp>
        <p:nvSpPr>
          <p:cNvPr id="2650" name="Google Shape;2650;p28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51" name="Google Shape;2651;p28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52" name="Google Shape;2652;p28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9">
                                            <p:txEl>
                                              <p:pRg end="0" st="0"/>
                                            </p:txEl>
                                          </p:spTgt>
                                        </p:tgtEl>
                                        <p:attrNameLst>
                                          <p:attrName>style.visibility</p:attrName>
                                        </p:attrNameLst>
                                      </p:cBhvr>
                                      <p:to>
                                        <p:strVal val="visible"/>
                                      </p:to>
                                    </p:set>
                                    <p:anim calcmode="lin" valueType="num">
                                      <p:cBhvr additive="base">
                                        <p:cTn dur="500"/>
                                        <p:tgtEl>
                                          <p:spTgt spid="264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9">
                                            <p:txEl>
                                              <p:pRg end="1" st="1"/>
                                            </p:txEl>
                                          </p:spTgt>
                                        </p:tgtEl>
                                        <p:attrNameLst>
                                          <p:attrName>style.visibility</p:attrName>
                                        </p:attrNameLst>
                                      </p:cBhvr>
                                      <p:to>
                                        <p:strVal val="visible"/>
                                      </p:to>
                                    </p:set>
                                    <p:anim calcmode="lin" valueType="num">
                                      <p:cBhvr additive="base">
                                        <p:cTn dur="500"/>
                                        <p:tgtEl>
                                          <p:spTgt spid="264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9">
                                            <p:txEl>
                                              <p:pRg end="2" st="2"/>
                                            </p:txEl>
                                          </p:spTgt>
                                        </p:tgtEl>
                                        <p:attrNameLst>
                                          <p:attrName>style.visibility</p:attrName>
                                        </p:attrNameLst>
                                      </p:cBhvr>
                                      <p:to>
                                        <p:strVal val="visible"/>
                                      </p:to>
                                    </p:set>
                                    <p:anim calcmode="lin" valueType="num">
                                      <p:cBhvr additive="base">
                                        <p:cTn dur="500"/>
                                        <p:tgtEl>
                                          <p:spTgt spid="264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new Keyword</a:t>
            </a:r>
            <a:endParaRPr/>
          </a:p>
        </p:txBody>
      </p:sp>
      <p:sp>
        <p:nvSpPr>
          <p:cNvPr id="394" name="Google Shape;394;p3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solidFill>
                  <a:srgbClr val="002060"/>
                </a:solidFill>
              </a:rPr>
              <a:t>The new keyword is used to allocate memory at runtime.</a:t>
            </a:r>
            <a:endParaRPr/>
          </a:p>
          <a:p>
            <a:pPr indent="-342900" lvl="0" marL="342900" rtl="0" algn="l">
              <a:spcBef>
                <a:spcPts val="1000"/>
              </a:spcBef>
              <a:spcAft>
                <a:spcPts val="0"/>
              </a:spcAft>
              <a:buSzPts val="1440"/>
              <a:buChar char="►"/>
            </a:pPr>
            <a:r>
              <a:rPr lang="en-US"/>
              <a:t>We are creating the object of the Student class by new keyword and printing the objects value. </a:t>
            </a:r>
            <a:endParaRPr/>
          </a:p>
        </p:txBody>
      </p:sp>
      <p:sp>
        <p:nvSpPr>
          <p:cNvPr id="395" name="Google Shape;395;p3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96" name="Google Shape;396;p3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97" name="Google Shape;397;p3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28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How to access package from another package?</a:t>
            </a:r>
            <a:endParaRPr/>
          </a:p>
        </p:txBody>
      </p:sp>
      <p:sp>
        <p:nvSpPr>
          <p:cNvPr id="2658" name="Google Shape;2658;p28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59" name="Google Shape;2659;p28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60" name="Google Shape;2660;p28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1" name="Google Shape;2661;p28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import package.*;</a:t>
            </a:r>
            <a:endParaRPr/>
          </a:p>
          <a:p>
            <a:pPr indent="-342900" lvl="0" marL="342900" rtl="0" algn="l">
              <a:spcBef>
                <a:spcPts val="1000"/>
              </a:spcBef>
              <a:spcAft>
                <a:spcPts val="0"/>
              </a:spcAft>
              <a:buSzPts val="1440"/>
              <a:buChar char="►"/>
            </a:pPr>
            <a:r>
              <a:rPr lang="en-US"/>
              <a:t>import package.classname;</a:t>
            </a:r>
            <a:endParaRPr/>
          </a:p>
          <a:p>
            <a:pPr indent="-342900" lvl="0" marL="342900" rtl="0" algn="l">
              <a:spcBef>
                <a:spcPts val="1000"/>
              </a:spcBef>
              <a:spcAft>
                <a:spcPts val="0"/>
              </a:spcAft>
              <a:buSzPts val="1440"/>
              <a:buChar char="►"/>
            </a:pPr>
            <a:r>
              <a:rPr lang="en-US"/>
              <a:t>fully qualified name;</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28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1) Using packagename.*</a:t>
            </a:r>
            <a:br>
              <a:rPr lang="en-US"/>
            </a:br>
            <a:endParaRPr/>
          </a:p>
        </p:txBody>
      </p:sp>
      <p:sp>
        <p:nvSpPr>
          <p:cNvPr id="2667" name="Google Shape;2667;p28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t/>
            </a:r>
            <a:endParaRPr/>
          </a:p>
          <a:p>
            <a:pPr indent="-342900" lvl="0" marL="342900" rtl="0" algn="l">
              <a:spcBef>
                <a:spcPts val="1000"/>
              </a:spcBef>
              <a:spcAft>
                <a:spcPts val="0"/>
              </a:spcAft>
              <a:buSzPts val="1440"/>
              <a:buChar char="►"/>
            </a:pPr>
            <a:r>
              <a:rPr lang="en-US"/>
              <a:t>If you use package.* then all the classes and interfaces of this package will be accessible but not sub packages.</a:t>
            </a:r>
            <a:endParaRPr/>
          </a:p>
          <a:p>
            <a:pPr indent="-342900" lvl="0" marL="342900" rtl="0" algn="l">
              <a:spcBef>
                <a:spcPts val="1000"/>
              </a:spcBef>
              <a:spcAft>
                <a:spcPts val="0"/>
              </a:spcAft>
              <a:buSzPts val="1440"/>
              <a:buChar char="►"/>
            </a:pPr>
            <a:r>
              <a:rPr lang="en-US"/>
              <a:t>The import keyword is used to make the classes and interface of another package accessible to the current package.</a:t>
            </a:r>
            <a:endParaRPr/>
          </a:p>
          <a:p>
            <a:pPr indent="-251459" lvl="0" marL="342900" rtl="0" algn="l">
              <a:spcBef>
                <a:spcPts val="1000"/>
              </a:spcBef>
              <a:spcAft>
                <a:spcPts val="0"/>
              </a:spcAft>
              <a:buSzPts val="1440"/>
              <a:buNone/>
            </a:pPr>
            <a:r>
              <a:t/>
            </a:r>
            <a:endParaRPr/>
          </a:p>
        </p:txBody>
      </p:sp>
      <p:sp>
        <p:nvSpPr>
          <p:cNvPr id="2668" name="Google Shape;2668;p28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69" name="Google Shape;2669;p28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70" name="Google Shape;2670;p28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28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Example of package that import the packagename.*</a:t>
            </a:r>
            <a:br>
              <a:rPr lang="en-US"/>
            </a:br>
            <a:endParaRPr/>
          </a:p>
        </p:txBody>
      </p:sp>
      <p:sp>
        <p:nvSpPr>
          <p:cNvPr id="2676" name="Google Shape;2676;p284"/>
          <p:cNvSpPr txBox="1"/>
          <p:nvPr>
            <p:ph idx="1" type="body"/>
          </p:nvPr>
        </p:nvSpPr>
        <p:spPr>
          <a:xfrm>
            <a:off x="677334" y="1810513"/>
            <a:ext cx="8596668" cy="423085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79999"/>
              <a:buChar char="►"/>
            </a:pPr>
            <a:r>
              <a:rPr b="1" lang="en-US"/>
              <a:t>package</a:t>
            </a:r>
            <a:r>
              <a:rPr lang="en-US"/>
              <a:t> pack;  </a:t>
            </a:r>
            <a:endParaRPr/>
          </a:p>
          <a:p>
            <a:pPr indent="-342900" lvl="0" marL="342900" rtl="0" algn="l">
              <a:spcBef>
                <a:spcPts val="1000"/>
              </a:spcBef>
              <a:spcAft>
                <a:spcPts val="0"/>
              </a:spcAft>
              <a:buSzPct val="79999"/>
              <a:buChar char="►"/>
            </a:pPr>
            <a:r>
              <a:rPr b="1" lang="en-US"/>
              <a:t>public</a:t>
            </a:r>
            <a:r>
              <a:rPr lang="en-US"/>
              <a:t> </a:t>
            </a:r>
            <a:r>
              <a:rPr b="1" lang="en-US"/>
              <a:t>class</a:t>
            </a:r>
            <a:r>
              <a:rPr lang="en-US"/>
              <a:t> A{  </a:t>
            </a:r>
            <a:endParaRPr/>
          </a:p>
          <a:p>
            <a:pPr indent="-342900" lvl="0" marL="342900" rtl="0" algn="l">
              <a:spcBef>
                <a:spcPts val="1000"/>
              </a:spcBef>
              <a:spcAft>
                <a:spcPts val="0"/>
              </a:spcAft>
              <a:buSzPct val="79999"/>
              <a:buChar char="►"/>
            </a:pPr>
            <a:r>
              <a:rPr lang="en-US"/>
              <a:t>  </a:t>
            </a:r>
            <a:r>
              <a:rPr b="1" lang="en-US"/>
              <a:t>public</a:t>
            </a:r>
            <a:r>
              <a:rPr lang="en-US"/>
              <a:t> </a:t>
            </a:r>
            <a:r>
              <a:rPr b="1" lang="en-US"/>
              <a:t>void</a:t>
            </a:r>
            <a:r>
              <a:rPr lang="en-US"/>
              <a:t> msg(){System.out.println("Hello");}  </a:t>
            </a:r>
            <a:endParaRPr/>
          </a:p>
          <a:p>
            <a:pPr indent="-342900" lvl="0" marL="342900" rtl="0" algn="l">
              <a:spcBef>
                <a:spcPts val="1000"/>
              </a:spcBef>
              <a:spcAft>
                <a:spcPts val="0"/>
              </a:spcAft>
              <a:buSzPct val="79999"/>
              <a:buChar char="►"/>
            </a:pPr>
            <a:r>
              <a:rPr lang="en-US"/>
              <a:t>}  </a:t>
            </a:r>
            <a:endParaRPr/>
          </a:p>
          <a:p>
            <a:pPr indent="-272034"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b="1" lang="en-US"/>
              <a:t>package</a:t>
            </a:r>
            <a:r>
              <a:rPr lang="en-US"/>
              <a:t> mypack;  </a:t>
            </a:r>
            <a:endParaRPr/>
          </a:p>
          <a:p>
            <a:pPr indent="-342900" lvl="0" marL="342900" rtl="0" algn="l">
              <a:spcBef>
                <a:spcPts val="1000"/>
              </a:spcBef>
              <a:spcAft>
                <a:spcPts val="0"/>
              </a:spcAft>
              <a:buSzPct val="79999"/>
              <a:buChar char="►"/>
            </a:pPr>
            <a:r>
              <a:rPr b="1" lang="en-US">
                <a:solidFill>
                  <a:srgbClr val="7030A0"/>
                </a:solidFill>
              </a:rPr>
              <a:t>import</a:t>
            </a:r>
            <a:r>
              <a:rPr lang="en-US">
                <a:solidFill>
                  <a:srgbClr val="7030A0"/>
                </a:solidFill>
              </a:rPr>
              <a:t> pack.*;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class</a:t>
            </a:r>
            <a:r>
              <a:rPr lang="en-US"/>
              <a:t> B{  </a:t>
            </a:r>
            <a:endParaRPr/>
          </a:p>
          <a:p>
            <a:pPr indent="-342900" lvl="0" marL="342900" rtl="0" algn="l">
              <a:spcBef>
                <a:spcPts val="1000"/>
              </a:spcBef>
              <a:spcAft>
                <a:spcPts val="0"/>
              </a:spcAft>
              <a:buSzPct val="79999"/>
              <a:buChar char="►"/>
            </a:pPr>
            <a:r>
              <a:rPr lang="en-US"/>
              <a:t>  </a:t>
            </a: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ct val="79999"/>
              <a:buChar char="►"/>
            </a:pPr>
            <a:r>
              <a:rPr lang="en-US"/>
              <a:t>   A obj = </a:t>
            </a:r>
            <a:r>
              <a:rPr b="1" lang="en-US"/>
              <a:t>new</a:t>
            </a:r>
            <a:r>
              <a:rPr lang="en-US"/>
              <a:t> A();  </a:t>
            </a:r>
            <a:endParaRPr/>
          </a:p>
          <a:p>
            <a:pPr indent="-342900" lvl="0" marL="342900" rtl="0" algn="l">
              <a:spcBef>
                <a:spcPts val="1000"/>
              </a:spcBef>
              <a:spcAft>
                <a:spcPts val="0"/>
              </a:spcAft>
              <a:buSzPct val="79999"/>
              <a:buChar char="►"/>
            </a:pPr>
            <a:r>
              <a:rPr lang="en-US"/>
              <a:t>   obj.msg();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72034" lvl="0" marL="342900" rtl="0" algn="l">
              <a:spcBef>
                <a:spcPts val="1000"/>
              </a:spcBef>
              <a:spcAft>
                <a:spcPts val="0"/>
              </a:spcAft>
              <a:buSzPct val="79999"/>
              <a:buNone/>
            </a:pPr>
            <a:r>
              <a:t/>
            </a:r>
            <a:endParaRPr/>
          </a:p>
        </p:txBody>
      </p:sp>
      <p:sp>
        <p:nvSpPr>
          <p:cNvPr id="2677" name="Google Shape;2677;p28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78" name="Google Shape;2678;p28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79" name="Google Shape;2679;p28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0" st="0"/>
                                            </p:txEl>
                                          </p:spTgt>
                                        </p:tgtEl>
                                        <p:attrNameLst>
                                          <p:attrName>style.visibility</p:attrName>
                                        </p:attrNameLst>
                                      </p:cBhvr>
                                      <p:to>
                                        <p:strVal val="visible"/>
                                      </p:to>
                                    </p:set>
                                    <p:anim calcmode="lin" valueType="num">
                                      <p:cBhvr additive="base">
                                        <p:cTn dur="500"/>
                                        <p:tgtEl>
                                          <p:spTgt spid="267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1" st="1"/>
                                            </p:txEl>
                                          </p:spTgt>
                                        </p:tgtEl>
                                        <p:attrNameLst>
                                          <p:attrName>style.visibility</p:attrName>
                                        </p:attrNameLst>
                                      </p:cBhvr>
                                      <p:to>
                                        <p:strVal val="visible"/>
                                      </p:to>
                                    </p:set>
                                    <p:anim calcmode="lin" valueType="num">
                                      <p:cBhvr additive="base">
                                        <p:cTn dur="500"/>
                                        <p:tgtEl>
                                          <p:spTgt spid="267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2" st="2"/>
                                            </p:txEl>
                                          </p:spTgt>
                                        </p:tgtEl>
                                        <p:attrNameLst>
                                          <p:attrName>style.visibility</p:attrName>
                                        </p:attrNameLst>
                                      </p:cBhvr>
                                      <p:to>
                                        <p:strVal val="visible"/>
                                      </p:to>
                                    </p:set>
                                    <p:anim calcmode="lin" valueType="num">
                                      <p:cBhvr additive="base">
                                        <p:cTn dur="500"/>
                                        <p:tgtEl>
                                          <p:spTgt spid="267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3" st="3"/>
                                            </p:txEl>
                                          </p:spTgt>
                                        </p:tgtEl>
                                        <p:attrNameLst>
                                          <p:attrName>style.visibility</p:attrName>
                                        </p:attrNameLst>
                                      </p:cBhvr>
                                      <p:to>
                                        <p:strVal val="visible"/>
                                      </p:to>
                                    </p:set>
                                    <p:anim calcmode="lin" valueType="num">
                                      <p:cBhvr additive="base">
                                        <p:cTn dur="500"/>
                                        <p:tgtEl>
                                          <p:spTgt spid="267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4" st="4"/>
                                            </p:txEl>
                                          </p:spTgt>
                                        </p:tgtEl>
                                        <p:attrNameLst>
                                          <p:attrName>style.visibility</p:attrName>
                                        </p:attrNameLst>
                                      </p:cBhvr>
                                      <p:to>
                                        <p:strVal val="visible"/>
                                      </p:to>
                                    </p:set>
                                    <p:anim calcmode="lin" valueType="num">
                                      <p:cBhvr additive="base">
                                        <p:cTn dur="500"/>
                                        <p:tgtEl>
                                          <p:spTgt spid="267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5" st="5"/>
                                            </p:txEl>
                                          </p:spTgt>
                                        </p:tgtEl>
                                        <p:attrNameLst>
                                          <p:attrName>style.visibility</p:attrName>
                                        </p:attrNameLst>
                                      </p:cBhvr>
                                      <p:to>
                                        <p:strVal val="visible"/>
                                      </p:to>
                                    </p:set>
                                    <p:anim calcmode="lin" valueType="num">
                                      <p:cBhvr additive="base">
                                        <p:cTn dur="500"/>
                                        <p:tgtEl>
                                          <p:spTgt spid="2676">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6" st="6"/>
                                            </p:txEl>
                                          </p:spTgt>
                                        </p:tgtEl>
                                        <p:attrNameLst>
                                          <p:attrName>style.visibility</p:attrName>
                                        </p:attrNameLst>
                                      </p:cBhvr>
                                      <p:to>
                                        <p:strVal val="visible"/>
                                      </p:to>
                                    </p:set>
                                    <p:anim calcmode="lin" valueType="num">
                                      <p:cBhvr additive="base">
                                        <p:cTn dur="500"/>
                                        <p:tgtEl>
                                          <p:spTgt spid="2676">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7" st="7"/>
                                            </p:txEl>
                                          </p:spTgt>
                                        </p:tgtEl>
                                        <p:attrNameLst>
                                          <p:attrName>style.visibility</p:attrName>
                                        </p:attrNameLst>
                                      </p:cBhvr>
                                      <p:to>
                                        <p:strVal val="visible"/>
                                      </p:to>
                                    </p:set>
                                    <p:anim calcmode="lin" valueType="num">
                                      <p:cBhvr additive="base">
                                        <p:cTn dur="500"/>
                                        <p:tgtEl>
                                          <p:spTgt spid="2676">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8" st="8"/>
                                            </p:txEl>
                                          </p:spTgt>
                                        </p:tgtEl>
                                        <p:attrNameLst>
                                          <p:attrName>style.visibility</p:attrName>
                                        </p:attrNameLst>
                                      </p:cBhvr>
                                      <p:to>
                                        <p:strVal val="visible"/>
                                      </p:to>
                                    </p:set>
                                    <p:anim calcmode="lin" valueType="num">
                                      <p:cBhvr additive="base">
                                        <p:cTn dur="500"/>
                                        <p:tgtEl>
                                          <p:spTgt spid="2676">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9" st="9"/>
                                            </p:txEl>
                                          </p:spTgt>
                                        </p:tgtEl>
                                        <p:attrNameLst>
                                          <p:attrName>style.visibility</p:attrName>
                                        </p:attrNameLst>
                                      </p:cBhvr>
                                      <p:to>
                                        <p:strVal val="visible"/>
                                      </p:to>
                                    </p:set>
                                    <p:anim calcmode="lin" valueType="num">
                                      <p:cBhvr additive="base">
                                        <p:cTn dur="500"/>
                                        <p:tgtEl>
                                          <p:spTgt spid="2676">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10" st="10"/>
                                            </p:txEl>
                                          </p:spTgt>
                                        </p:tgtEl>
                                        <p:attrNameLst>
                                          <p:attrName>style.visibility</p:attrName>
                                        </p:attrNameLst>
                                      </p:cBhvr>
                                      <p:to>
                                        <p:strVal val="visible"/>
                                      </p:to>
                                    </p:set>
                                    <p:anim calcmode="lin" valueType="num">
                                      <p:cBhvr additive="base">
                                        <p:cTn dur="500"/>
                                        <p:tgtEl>
                                          <p:spTgt spid="2676">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11" st="11"/>
                                            </p:txEl>
                                          </p:spTgt>
                                        </p:tgtEl>
                                        <p:attrNameLst>
                                          <p:attrName>style.visibility</p:attrName>
                                        </p:attrNameLst>
                                      </p:cBhvr>
                                      <p:to>
                                        <p:strVal val="visible"/>
                                      </p:to>
                                    </p:set>
                                    <p:anim calcmode="lin" valueType="num">
                                      <p:cBhvr additive="base">
                                        <p:cTn dur="500"/>
                                        <p:tgtEl>
                                          <p:spTgt spid="2676">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12" st="12"/>
                                            </p:txEl>
                                          </p:spTgt>
                                        </p:tgtEl>
                                        <p:attrNameLst>
                                          <p:attrName>style.visibility</p:attrName>
                                        </p:attrNameLst>
                                      </p:cBhvr>
                                      <p:to>
                                        <p:strVal val="visible"/>
                                      </p:to>
                                    </p:set>
                                    <p:anim calcmode="lin" valueType="num">
                                      <p:cBhvr additive="base">
                                        <p:cTn dur="500"/>
                                        <p:tgtEl>
                                          <p:spTgt spid="2676">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13" st="13"/>
                                            </p:txEl>
                                          </p:spTgt>
                                        </p:tgtEl>
                                        <p:attrNameLst>
                                          <p:attrName>style.visibility</p:attrName>
                                        </p:attrNameLst>
                                      </p:cBhvr>
                                      <p:to>
                                        <p:strVal val="visible"/>
                                      </p:to>
                                    </p:set>
                                    <p:anim calcmode="lin" valueType="num">
                                      <p:cBhvr additive="base">
                                        <p:cTn dur="500"/>
                                        <p:tgtEl>
                                          <p:spTgt spid="2676">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76">
                                            <p:txEl>
                                              <p:pRg end="14" st="14"/>
                                            </p:txEl>
                                          </p:spTgt>
                                        </p:tgtEl>
                                        <p:attrNameLst>
                                          <p:attrName>style.visibility</p:attrName>
                                        </p:attrNameLst>
                                      </p:cBhvr>
                                      <p:to>
                                        <p:strVal val="visible"/>
                                      </p:to>
                                    </p:set>
                                    <p:anim calcmode="lin" valueType="num">
                                      <p:cBhvr additive="base">
                                        <p:cTn dur="500"/>
                                        <p:tgtEl>
                                          <p:spTgt spid="2676">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28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2) Using packagename.classname</a:t>
            </a:r>
            <a:br>
              <a:rPr lang="en-US"/>
            </a:br>
            <a:endParaRPr/>
          </a:p>
        </p:txBody>
      </p:sp>
      <p:sp>
        <p:nvSpPr>
          <p:cNvPr id="2685" name="Google Shape;2685;p28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you import package.classname then only declared class of this package will be accessible.</a:t>
            </a:r>
            <a:endParaRPr/>
          </a:p>
        </p:txBody>
      </p:sp>
      <p:sp>
        <p:nvSpPr>
          <p:cNvPr id="2686" name="Google Shape;2686;p28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87" name="Google Shape;2687;p28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88" name="Google Shape;2688;p28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85">
                                            <p:txEl>
                                              <p:pRg end="0" st="0"/>
                                            </p:txEl>
                                          </p:spTgt>
                                        </p:tgtEl>
                                        <p:attrNameLst>
                                          <p:attrName>style.visibility</p:attrName>
                                        </p:attrNameLst>
                                      </p:cBhvr>
                                      <p:to>
                                        <p:strVal val="visible"/>
                                      </p:to>
                                    </p:set>
                                    <p:anim calcmode="lin" valueType="num">
                                      <p:cBhvr additive="base">
                                        <p:cTn dur="500"/>
                                        <p:tgtEl>
                                          <p:spTgt spid="268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28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package by import package.classname</a:t>
            </a:r>
            <a:endParaRPr/>
          </a:p>
        </p:txBody>
      </p:sp>
      <p:sp>
        <p:nvSpPr>
          <p:cNvPr id="2694" name="Google Shape;2694;p286"/>
          <p:cNvSpPr txBox="1"/>
          <p:nvPr>
            <p:ph idx="1" type="body"/>
          </p:nvPr>
        </p:nvSpPr>
        <p:spPr>
          <a:xfrm>
            <a:off x="677334" y="1755649"/>
            <a:ext cx="9024450" cy="428571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960"/>
              <a:buChar char="►"/>
            </a:pPr>
            <a:r>
              <a:rPr b="1" lang="en-US" sz="1200"/>
              <a:t>package pack;  </a:t>
            </a:r>
            <a:endParaRPr/>
          </a:p>
          <a:p>
            <a:pPr indent="-342900" lvl="0" marL="342900" rtl="0" algn="l">
              <a:spcBef>
                <a:spcPts val="1000"/>
              </a:spcBef>
              <a:spcAft>
                <a:spcPts val="0"/>
              </a:spcAft>
              <a:buSzPts val="960"/>
              <a:buChar char="►"/>
            </a:pPr>
            <a:r>
              <a:rPr b="1" lang="en-US" sz="1200"/>
              <a:t>public class A{  </a:t>
            </a:r>
            <a:endParaRPr/>
          </a:p>
          <a:p>
            <a:pPr indent="-342900" lvl="0" marL="342900" rtl="0" algn="l">
              <a:spcBef>
                <a:spcPts val="1000"/>
              </a:spcBef>
              <a:spcAft>
                <a:spcPts val="0"/>
              </a:spcAft>
              <a:buSzPts val="960"/>
              <a:buChar char="►"/>
            </a:pPr>
            <a:r>
              <a:rPr b="1" lang="en-US" sz="1200"/>
              <a:t>  public void msg(){System.</a:t>
            </a:r>
            <a:r>
              <a:rPr b="1" i="1" lang="en-US" sz="1200"/>
              <a:t>out.println("Hello");}  </a:t>
            </a:r>
            <a:endParaRPr/>
          </a:p>
          <a:p>
            <a:pPr indent="-342900" lvl="0" marL="342900" rtl="0" algn="l">
              <a:spcBef>
                <a:spcPts val="1000"/>
              </a:spcBef>
              <a:spcAft>
                <a:spcPts val="0"/>
              </a:spcAft>
              <a:buSzPts val="960"/>
              <a:buChar char="►"/>
            </a:pPr>
            <a:r>
              <a:rPr b="1" lang="en-US" sz="1200"/>
              <a:t>} </a:t>
            </a:r>
            <a:endParaRPr b="1" sz="1200"/>
          </a:p>
          <a:p>
            <a:pPr indent="-281940" lvl="0" marL="342900" rtl="0" algn="l">
              <a:spcBef>
                <a:spcPts val="1000"/>
              </a:spcBef>
              <a:spcAft>
                <a:spcPts val="0"/>
              </a:spcAft>
              <a:buSzPts val="960"/>
              <a:buNone/>
            </a:pPr>
            <a:r>
              <a:t/>
            </a:r>
            <a:endParaRPr b="1" sz="1200"/>
          </a:p>
          <a:p>
            <a:pPr indent="-342900" lvl="0" marL="342900" rtl="0" algn="l">
              <a:spcBef>
                <a:spcPts val="1000"/>
              </a:spcBef>
              <a:spcAft>
                <a:spcPts val="0"/>
              </a:spcAft>
              <a:buSzPts val="960"/>
              <a:buChar char="►"/>
            </a:pPr>
            <a:r>
              <a:rPr b="1" lang="en-US" sz="1200"/>
              <a:t>package mypack;  </a:t>
            </a:r>
            <a:endParaRPr/>
          </a:p>
          <a:p>
            <a:pPr indent="-342900" lvl="0" marL="342900" rtl="0" algn="l">
              <a:spcBef>
                <a:spcPts val="1000"/>
              </a:spcBef>
              <a:spcAft>
                <a:spcPts val="0"/>
              </a:spcAft>
              <a:buSzPts val="960"/>
              <a:buChar char="►"/>
            </a:pPr>
            <a:r>
              <a:rPr b="1" lang="en-US" sz="1200">
                <a:solidFill>
                  <a:srgbClr val="7030A0"/>
                </a:solidFill>
              </a:rPr>
              <a:t>import pack.A;  </a:t>
            </a:r>
            <a:endParaRPr/>
          </a:p>
          <a:p>
            <a:pPr indent="-342900" lvl="0" marL="342900" rtl="0" algn="l">
              <a:spcBef>
                <a:spcPts val="1000"/>
              </a:spcBef>
              <a:spcAft>
                <a:spcPts val="0"/>
              </a:spcAft>
              <a:buSzPts val="960"/>
              <a:buChar char="►"/>
            </a:pPr>
            <a:r>
              <a:rPr b="1" lang="en-US" sz="1200"/>
              <a:t>  </a:t>
            </a:r>
            <a:endParaRPr/>
          </a:p>
          <a:p>
            <a:pPr indent="-342900" lvl="0" marL="342900" rtl="0" algn="l">
              <a:spcBef>
                <a:spcPts val="1000"/>
              </a:spcBef>
              <a:spcAft>
                <a:spcPts val="0"/>
              </a:spcAft>
              <a:buSzPts val="960"/>
              <a:buChar char="►"/>
            </a:pPr>
            <a:r>
              <a:rPr b="1" lang="en-US" sz="1200"/>
              <a:t>class B{  </a:t>
            </a:r>
            <a:endParaRPr/>
          </a:p>
          <a:p>
            <a:pPr indent="-342900" lvl="0" marL="342900" rtl="0" algn="l">
              <a:spcBef>
                <a:spcPts val="1000"/>
              </a:spcBef>
              <a:spcAft>
                <a:spcPts val="0"/>
              </a:spcAft>
              <a:buSzPts val="960"/>
              <a:buChar char="►"/>
            </a:pPr>
            <a:r>
              <a:rPr b="1" lang="en-US" sz="1200"/>
              <a:t>  public static void main(String args[]){  </a:t>
            </a:r>
            <a:endParaRPr/>
          </a:p>
          <a:p>
            <a:pPr indent="-342900" lvl="0" marL="342900" rtl="0" algn="l">
              <a:spcBef>
                <a:spcPts val="1000"/>
              </a:spcBef>
              <a:spcAft>
                <a:spcPts val="0"/>
              </a:spcAft>
              <a:buSzPts val="960"/>
              <a:buChar char="►"/>
            </a:pPr>
            <a:r>
              <a:rPr b="1" lang="en-US" sz="1200"/>
              <a:t>   A obj = new A();  </a:t>
            </a:r>
            <a:endParaRPr/>
          </a:p>
          <a:p>
            <a:pPr indent="-342900" lvl="0" marL="342900" rtl="0" algn="l">
              <a:spcBef>
                <a:spcPts val="1000"/>
              </a:spcBef>
              <a:spcAft>
                <a:spcPts val="0"/>
              </a:spcAft>
              <a:buSzPts val="960"/>
              <a:buChar char="►"/>
            </a:pPr>
            <a:r>
              <a:rPr b="1" lang="en-US" sz="1200"/>
              <a:t>   obj.msg();  </a:t>
            </a:r>
            <a:endParaRPr/>
          </a:p>
          <a:p>
            <a:pPr indent="-342900" lvl="0" marL="342900" rtl="0" algn="l">
              <a:spcBef>
                <a:spcPts val="1000"/>
              </a:spcBef>
              <a:spcAft>
                <a:spcPts val="0"/>
              </a:spcAft>
              <a:buSzPts val="960"/>
              <a:buChar char="►"/>
            </a:pPr>
            <a:r>
              <a:rPr b="1" lang="en-US" sz="1200"/>
              <a:t>  }  </a:t>
            </a:r>
            <a:endParaRPr/>
          </a:p>
          <a:p>
            <a:pPr indent="-342900" lvl="0" marL="342900" rtl="0" algn="l">
              <a:spcBef>
                <a:spcPts val="1000"/>
              </a:spcBef>
              <a:spcAft>
                <a:spcPts val="0"/>
              </a:spcAft>
              <a:buSzPts val="960"/>
              <a:buChar char="►"/>
            </a:pPr>
            <a:r>
              <a:rPr b="1" lang="en-US" sz="1200"/>
              <a:t>} </a:t>
            </a:r>
            <a:endParaRPr/>
          </a:p>
        </p:txBody>
      </p:sp>
      <p:sp>
        <p:nvSpPr>
          <p:cNvPr id="2695" name="Google Shape;2695;p28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696" name="Google Shape;2696;p28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697" name="Google Shape;2697;p28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0" st="0"/>
                                            </p:txEl>
                                          </p:spTgt>
                                        </p:tgtEl>
                                        <p:attrNameLst>
                                          <p:attrName>style.visibility</p:attrName>
                                        </p:attrNameLst>
                                      </p:cBhvr>
                                      <p:to>
                                        <p:strVal val="visible"/>
                                      </p:to>
                                    </p:set>
                                    <p:anim calcmode="lin" valueType="num">
                                      <p:cBhvr additive="base">
                                        <p:cTn dur="500"/>
                                        <p:tgtEl>
                                          <p:spTgt spid="269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1" st="1"/>
                                            </p:txEl>
                                          </p:spTgt>
                                        </p:tgtEl>
                                        <p:attrNameLst>
                                          <p:attrName>style.visibility</p:attrName>
                                        </p:attrNameLst>
                                      </p:cBhvr>
                                      <p:to>
                                        <p:strVal val="visible"/>
                                      </p:to>
                                    </p:set>
                                    <p:anim calcmode="lin" valueType="num">
                                      <p:cBhvr additive="base">
                                        <p:cTn dur="500"/>
                                        <p:tgtEl>
                                          <p:spTgt spid="269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2" st="2"/>
                                            </p:txEl>
                                          </p:spTgt>
                                        </p:tgtEl>
                                        <p:attrNameLst>
                                          <p:attrName>style.visibility</p:attrName>
                                        </p:attrNameLst>
                                      </p:cBhvr>
                                      <p:to>
                                        <p:strVal val="visible"/>
                                      </p:to>
                                    </p:set>
                                    <p:anim calcmode="lin" valueType="num">
                                      <p:cBhvr additive="base">
                                        <p:cTn dur="500"/>
                                        <p:tgtEl>
                                          <p:spTgt spid="269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3" st="3"/>
                                            </p:txEl>
                                          </p:spTgt>
                                        </p:tgtEl>
                                        <p:attrNameLst>
                                          <p:attrName>style.visibility</p:attrName>
                                        </p:attrNameLst>
                                      </p:cBhvr>
                                      <p:to>
                                        <p:strVal val="visible"/>
                                      </p:to>
                                    </p:set>
                                    <p:anim calcmode="lin" valueType="num">
                                      <p:cBhvr additive="base">
                                        <p:cTn dur="500"/>
                                        <p:tgtEl>
                                          <p:spTgt spid="269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4" st="4"/>
                                            </p:txEl>
                                          </p:spTgt>
                                        </p:tgtEl>
                                        <p:attrNameLst>
                                          <p:attrName>style.visibility</p:attrName>
                                        </p:attrNameLst>
                                      </p:cBhvr>
                                      <p:to>
                                        <p:strVal val="visible"/>
                                      </p:to>
                                    </p:set>
                                    <p:anim calcmode="lin" valueType="num">
                                      <p:cBhvr additive="base">
                                        <p:cTn dur="500"/>
                                        <p:tgtEl>
                                          <p:spTgt spid="269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5" st="5"/>
                                            </p:txEl>
                                          </p:spTgt>
                                        </p:tgtEl>
                                        <p:attrNameLst>
                                          <p:attrName>style.visibility</p:attrName>
                                        </p:attrNameLst>
                                      </p:cBhvr>
                                      <p:to>
                                        <p:strVal val="visible"/>
                                      </p:to>
                                    </p:set>
                                    <p:anim calcmode="lin" valueType="num">
                                      <p:cBhvr additive="base">
                                        <p:cTn dur="500"/>
                                        <p:tgtEl>
                                          <p:spTgt spid="269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6" st="6"/>
                                            </p:txEl>
                                          </p:spTgt>
                                        </p:tgtEl>
                                        <p:attrNameLst>
                                          <p:attrName>style.visibility</p:attrName>
                                        </p:attrNameLst>
                                      </p:cBhvr>
                                      <p:to>
                                        <p:strVal val="visible"/>
                                      </p:to>
                                    </p:set>
                                    <p:anim calcmode="lin" valueType="num">
                                      <p:cBhvr additive="base">
                                        <p:cTn dur="500"/>
                                        <p:tgtEl>
                                          <p:spTgt spid="269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7" st="7"/>
                                            </p:txEl>
                                          </p:spTgt>
                                        </p:tgtEl>
                                        <p:attrNameLst>
                                          <p:attrName>style.visibility</p:attrName>
                                        </p:attrNameLst>
                                      </p:cBhvr>
                                      <p:to>
                                        <p:strVal val="visible"/>
                                      </p:to>
                                    </p:set>
                                    <p:anim calcmode="lin" valueType="num">
                                      <p:cBhvr additive="base">
                                        <p:cTn dur="500"/>
                                        <p:tgtEl>
                                          <p:spTgt spid="269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8" st="8"/>
                                            </p:txEl>
                                          </p:spTgt>
                                        </p:tgtEl>
                                        <p:attrNameLst>
                                          <p:attrName>style.visibility</p:attrName>
                                        </p:attrNameLst>
                                      </p:cBhvr>
                                      <p:to>
                                        <p:strVal val="visible"/>
                                      </p:to>
                                    </p:set>
                                    <p:anim calcmode="lin" valueType="num">
                                      <p:cBhvr additive="base">
                                        <p:cTn dur="500"/>
                                        <p:tgtEl>
                                          <p:spTgt spid="2694">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9" st="9"/>
                                            </p:txEl>
                                          </p:spTgt>
                                        </p:tgtEl>
                                        <p:attrNameLst>
                                          <p:attrName>style.visibility</p:attrName>
                                        </p:attrNameLst>
                                      </p:cBhvr>
                                      <p:to>
                                        <p:strVal val="visible"/>
                                      </p:to>
                                    </p:set>
                                    <p:anim calcmode="lin" valueType="num">
                                      <p:cBhvr additive="base">
                                        <p:cTn dur="500"/>
                                        <p:tgtEl>
                                          <p:spTgt spid="2694">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10" st="10"/>
                                            </p:txEl>
                                          </p:spTgt>
                                        </p:tgtEl>
                                        <p:attrNameLst>
                                          <p:attrName>style.visibility</p:attrName>
                                        </p:attrNameLst>
                                      </p:cBhvr>
                                      <p:to>
                                        <p:strVal val="visible"/>
                                      </p:to>
                                    </p:set>
                                    <p:anim calcmode="lin" valueType="num">
                                      <p:cBhvr additive="base">
                                        <p:cTn dur="500"/>
                                        <p:tgtEl>
                                          <p:spTgt spid="2694">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11" st="11"/>
                                            </p:txEl>
                                          </p:spTgt>
                                        </p:tgtEl>
                                        <p:attrNameLst>
                                          <p:attrName>style.visibility</p:attrName>
                                        </p:attrNameLst>
                                      </p:cBhvr>
                                      <p:to>
                                        <p:strVal val="visible"/>
                                      </p:to>
                                    </p:set>
                                    <p:anim calcmode="lin" valueType="num">
                                      <p:cBhvr additive="base">
                                        <p:cTn dur="500"/>
                                        <p:tgtEl>
                                          <p:spTgt spid="2694">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12" st="12"/>
                                            </p:txEl>
                                          </p:spTgt>
                                        </p:tgtEl>
                                        <p:attrNameLst>
                                          <p:attrName>style.visibility</p:attrName>
                                        </p:attrNameLst>
                                      </p:cBhvr>
                                      <p:to>
                                        <p:strVal val="visible"/>
                                      </p:to>
                                    </p:set>
                                    <p:anim calcmode="lin" valueType="num">
                                      <p:cBhvr additive="base">
                                        <p:cTn dur="500"/>
                                        <p:tgtEl>
                                          <p:spTgt spid="2694">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94">
                                            <p:txEl>
                                              <p:pRg end="13" st="13"/>
                                            </p:txEl>
                                          </p:spTgt>
                                        </p:tgtEl>
                                        <p:attrNameLst>
                                          <p:attrName>style.visibility</p:attrName>
                                        </p:attrNameLst>
                                      </p:cBhvr>
                                      <p:to>
                                        <p:strVal val="visible"/>
                                      </p:to>
                                    </p:set>
                                    <p:anim calcmode="lin" valueType="num">
                                      <p:cBhvr additive="base">
                                        <p:cTn dur="500"/>
                                        <p:tgtEl>
                                          <p:spTgt spid="2694">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28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3) Using fully qualified name</a:t>
            </a:r>
            <a:br>
              <a:rPr lang="en-US"/>
            </a:br>
            <a:endParaRPr/>
          </a:p>
        </p:txBody>
      </p:sp>
      <p:sp>
        <p:nvSpPr>
          <p:cNvPr id="2703" name="Google Shape;2703;p28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you use fully qualified name then only declared class of this package will be accessible. Now there is no need to import. But you need to use fully qualified name every time when you are accessing the class or interface.</a:t>
            </a:r>
            <a:endParaRPr/>
          </a:p>
          <a:p>
            <a:pPr indent="-342900" lvl="0" marL="342900" rtl="0" algn="l">
              <a:spcBef>
                <a:spcPts val="1000"/>
              </a:spcBef>
              <a:spcAft>
                <a:spcPts val="0"/>
              </a:spcAft>
              <a:buSzPts val="1440"/>
              <a:buChar char="►"/>
            </a:pPr>
            <a:r>
              <a:rPr lang="en-US"/>
              <a:t>It is generally used when two packages have same class name e.g. java.util and java.sql packages contain Date class.</a:t>
            </a:r>
            <a:endParaRPr/>
          </a:p>
          <a:p>
            <a:pPr indent="-251459" lvl="0" marL="342900" rtl="0" algn="l">
              <a:spcBef>
                <a:spcPts val="1000"/>
              </a:spcBef>
              <a:spcAft>
                <a:spcPts val="0"/>
              </a:spcAft>
              <a:buSzPts val="1440"/>
              <a:buNone/>
            </a:pPr>
            <a:r>
              <a:t/>
            </a:r>
            <a:endParaRPr/>
          </a:p>
        </p:txBody>
      </p:sp>
      <p:sp>
        <p:nvSpPr>
          <p:cNvPr id="2704" name="Google Shape;2704;p28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05" name="Google Shape;2705;p28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06" name="Google Shape;2706;p28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3">
                                            <p:txEl>
                                              <p:pRg end="0" st="0"/>
                                            </p:txEl>
                                          </p:spTgt>
                                        </p:tgtEl>
                                        <p:attrNameLst>
                                          <p:attrName>style.visibility</p:attrName>
                                        </p:attrNameLst>
                                      </p:cBhvr>
                                      <p:to>
                                        <p:strVal val="visible"/>
                                      </p:to>
                                    </p:set>
                                    <p:anim calcmode="lin" valueType="num">
                                      <p:cBhvr additive="base">
                                        <p:cTn dur="500"/>
                                        <p:tgtEl>
                                          <p:spTgt spid="270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3">
                                            <p:txEl>
                                              <p:pRg end="1" st="1"/>
                                            </p:txEl>
                                          </p:spTgt>
                                        </p:tgtEl>
                                        <p:attrNameLst>
                                          <p:attrName>style.visibility</p:attrName>
                                        </p:attrNameLst>
                                      </p:cBhvr>
                                      <p:to>
                                        <p:strVal val="visible"/>
                                      </p:to>
                                    </p:set>
                                    <p:anim calcmode="lin" valueType="num">
                                      <p:cBhvr additive="base">
                                        <p:cTn dur="500"/>
                                        <p:tgtEl>
                                          <p:spTgt spid="270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3">
                                            <p:txEl>
                                              <p:pRg end="2" st="2"/>
                                            </p:txEl>
                                          </p:spTgt>
                                        </p:tgtEl>
                                        <p:attrNameLst>
                                          <p:attrName>style.visibility</p:attrName>
                                        </p:attrNameLst>
                                      </p:cBhvr>
                                      <p:to>
                                        <p:strVal val="visible"/>
                                      </p:to>
                                    </p:set>
                                    <p:anim calcmode="lin" valueType="num">
                                      <p:cBhvr additive="base">
                                        <p:cTn dur="500"/>
                                        <p:tgtEl>
                                          <p:spTgt spid="270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288"/>
          <p:cNvSpPr txBox="1"/>
          <p:nvPr>
            <p:ph type="title"/>
          </p:nvPr>
        </p:nvSpPr>
        <p:spPr>
          <a:xfrm>
            <a:off x="677334" y="225552"/>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package by import fully qualified name</a:t>
            </a:r>
            <a:endParaRPr/>
          </a:p>
        </p:txBody>
      </p:sp>
      <p:sp>
        <p:nvSpPr>
          <p:cNvPr id="2712" name="Google Shape;2712;p288"/>
          <p:cNvSpPr txBox="1"/>
          <p:nvPr>
            <p:ph idx="1" type="body"/>
          </p:nvPr>
        </p:nvSpPr>
        <p:spPr>
          <a:xfrm>
            <a:off x="677334" y="1709929"/>
            <a:ext cx="9115890" cy="4331434"/>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79999"/>
              <a:buChar char="►"/>
            </a:pPr>
            <a:r>
              <a:rPr b="1" lang="en-US"/>
              <a:t>package pack;  </a:t>
            </a:r>
            <a:endParaRPr/>
          </a:p>
          <a:p>
            <a:pPr indent="-342900" lvl="0" marL="342900" rtl="0" algn="l">
              <a:spcBef>
                <a:spcPts val="1000"/>
              </a:spcBef>
              <a:spcAft>
                <a:spcPts val="0"/>
              </a:spcAft>
              <a:buSzPct val="79999"/>
              <a:buChar char="►"/>
            </a:pPr>
            <a:r>
              <a:rPr b="1" lang="en-US"/>
              <a:t>public class A{  </a:t>
            </a:r>
            <a:endParaRPr/>
          </a:p>
          <a:p>
            <a:pPr indent="-342900" lvl="0" marL="342900" rtl="0" algn="l">
              <a:spcBef>
                <a:spcPts val="1000"/>
              </a:spcBef>
              <a:spcAft>
                <a:spcPts val="0"/>
              </a:spcAft>
              <a:buSzPct val="79999"/>
              <a:buChar char="►"/>
            </a:pPr>
            <a:r>
              <a:rPr b="1" lang="en-US"/>
              <a:t>  public void msg(){System.</a:t>
            </a:r>
            <a:r>
              <a:rPr b="1" i="1" lang="en-US"/>
              <a:t>out.println("Hello");}  </a:t>
            </a:r>
            <a:endParaRPr/>
          </a:p>
          <a:p>
            <a:pPr indent="-342900" lvl="0" marL="342900" rtl="0" algn="l">
              <a:spcBef>
                <a:spcPts val="1000"/>
              </a:spcBef>
              <a:spcAft>
                <a:spcPts val="0"/>
              </a:spcAft>
              <a:buSzPct val="79999"/>
              <a:buChar char="►"/>
            </a:pPr>
            <a:r>
              <a:rPr b="1" lang="en-US"/>
              <a:t>} </a:t>
            </a:r>
            <a:endParaRPr b="1"/>
          </a:p>
          <a:p>
            <a:pPr indent="-258318" lvl="0" marL="342900" rtl="0" algn="l">
              <a:spcBef>
                <a:spcPts val="1000"/>
              </a:spcBef>
              <a:spcAft>
                <a:spcPts val="0"/>
              </a:spcAft>
              <a:buSzPct val="79999"/>
              <a:buNone/>
            </a:pPr>
            <a:r>
              <a:t/>
            </a:r>
            <a:endParaRPr b="1"/>
          </a:p>
          <a:p>
            <a:pPr indent="-342900" lvl="0" marL="342900" rtl="0" algn="l">
              <a:spcBef>
                <a:spcPts val="1000"/>
              </a:spcBef>
              <a:spcAft>
                <a:spcPts val="0"/>
              </a:spcAft>
              <a:buSzPct val="79999"/>
              <a:buChar char="►"/>
            </a:pPr>
            <a:r>
              <a:rPr b="1" lang="en-US"/>
              <a:t>package mypack;  </a:t>
            </a:r>
            <a:endParaRPr/>
          </a:p>
          <a:p>
            <a:pPr indent="-342900" lvl="0" marL="342900" rtl="0" algn="l">
              <a:spcBef>
                <a:spcPts val="1000"/>
              </a:spcBef>
              <a:spcAft>
                <a:spcPts val="0"/>
              </a:spcAft>
              <a:buSzPct val="79999"/>
              <a:buChar char="►"/>
            </a:pPr>
            <a:r>
              <a:rPr b="1" lang="en-US"/>
              <a:t>class B{  </a:t>
            </a:r>
            <a:endParaRPr/>
          </a:p>
          <a:p>
            <a:pPr indent="-342900" lvl="0" marL="342900" rtl="0" algn="l">
              <a:spcBef>
                <a:spcPts val="1000"/>
              </a:spcBef>
              <a:spcAft>
                <a:spcPts val="0"/>
              </a:spcAft>
              <a:buSzPct val="79999"/>
              <a:buChar char="►"/>
            </a:pPr>
            <a:r>
              <a:rPr b="1" lang="en-US"/>
              <a:t>  public static void main(String args[]){  </a:t>
            </a:r>
            <a:endParaRPr/>
          </a:p>
          <a:p>
            <a:pPr indent="-342900" lvl="0" marL="342900" rtl="0" algn="l">
              <a:spcBef>
                <a:spcPts val="1000"/>
              </a:spcBef>
              <a:spcAft>
                <a:spcPts val="0"/>
              </a:spcAft>
              <a:buSzPct val="79999"/>
              <a:buChar char="►"/>
            </a:pPr>
            <a:r>
              <a:rPr b="1" lang="en-US"/>
              <a:t>   pack.A obj = new pack.A();//using fully qualified name  </a:t>
            </a:r>
            <a:endParaRPr/>
          </a:p>
          <a:p>
            <a:pPr indent="-342900" lvl="0" marL="342900" rtl="0" algn="l">
              <a:spcBef>
                <a:spcPts val="1000"/>
              </a:spcBef>
              <a:spcAft>
                <a:spcPts val="0"/>
              </a:spcAft>
              <a:buSzPct val="79999"/>
              <a:buChar char="►"/>
            </a:pPr>
            <a:r>
              <a:rPr b="1" lang="en-US"/>
              <a:t>   obj.msg();  </a:t>
            </a:r>
            <a:endParaRPr/>
          </a:p>
          <a:p>
            <a:pPr indent="-342900" lvl="0" marL="342900" rtl="0" algn="l">
              <a:spcBef>
                <a:spcPts val="1000"/>
              </a:spcBef>
              <a:spcAft>
                <a:spcPts val="0"/>
              </a:spcAft>
              <a:buSzPct val="79999"/>
              <a:buChar char="►"/>
            </a:pPr>
            <a:r>
              <a:rPr b="1" lang="en-US"/>
              <a:t>  }  </a:t>
            </a:r>
            <a:endParaRPr/>
          </a:p>
          <a:p>
            <a:pPr indent="-342900" lvl="0" marL="342900" rtl="0" algn="l">
              <a:spcBef>
                <a:spcPts val="1000"/>
              </a:spcBef>
              <a:spcAft>
                <a:spcPts val="0"/>
              </a:spcAft>
              <a:buSzPct val="79999"/>
              <a:buChar char="►"/>
            </a:pPr>
            <a:r>
              <a:rPr b="1" lang="en-US"/>
              <a:t>} </a:t>
            </a:r>
            <a:endParaRPr/>
          </a:p>
        </p:txBody>
      </p:sp>
      <p:sp>
        <p:nvSpPr>
          <p:cNvPr id="2713" name="Google Shape;2713;p28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14" name="Google Shape;2714;p28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15" name="Google Shape;2715;p28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0" st="0"/>
                                            </p:txEl>
                                          </p:spTgt>
                                        </p:tgtEl>
                                        <p:attrNameLst>
                                          <p:attrName>style.visibility</p:attrName>
                                        </p:attrNameLst>
                                      </p:cBhvr>
                                      <p:to>
                                        <p:strVal val="visible"/>
                                      </p:to>
                                    </p:set>
                                    <p:anim calcmode="lin" valueType="num">
                                      <p:cBhvr additive="base">
                                        <p:cTn dur="500"/>
                                        <p:tgtEl>
                                          <p:spTgt spid="271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1" st="1"/>
                                            </p:txEl>
                                          </p:spTgt>
                                        </p:tgtEl>
                                        <p:attrNameLst>
                                          <p:attrName>style.visibility</p:attrName>
                                        </p:attrNameLst>
                                      </p:cBhvr>
                                      <p:to>
                                        <p:strVal val="visible"/>
                                      </p:to>
                                    </p:set>
                                    <p:anim calcmode="lin" valueType="num">
                                      <p:cBhvr additive="base">
                                        <p:cTn dur="500"/>
                                        <p:tgtEl>
                                          <p:spTgt spid="271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2" st="2"/>
                                            </p:txEl>
                                          </p:spTgt>
                                        </p:tgtEl>
                                        <p:attrNameLst>
                                          <p:attrName>style.visibility</p:attrName>
                                        </p:attrNameLst>
                                      </p:cBhvr>
                                      <p:to>
                                        <p:strVal val="visible"/>
                                      </p:to>
                                    </p:set>
                                    <p:anim calcmode="lin" valueType="num">
                                      <p:cBhvr additive="base">
                                        <p:cTn dur="500"/>
                                        <p:tgtEl>
                                          <p:spTgt spid="271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3" st="3"/>
                                            </p:txEl>
                                          </p:spTgt>
                                        </p:tgtEl>
                                        <p:attrNameLst>
                                          <p:attrName>style.visibility</p:attrName>
                                        </p:attrNameLst>
                                      </p:cBhvr>
                                      <p:to>
                                        <p:strVal val="visible"/>
                                      </p:to>
                                    </p:set>
                                    <p:anim calcmode="lin" valueType="num">
                                      <p:cBhvr additive="base">
                                        <p:cTn dur="500"/>
                                        <p:tgtEl>
                                          <p:spTgt spid="271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4" st="4"/>
                                            </p:txEl>
                                          </p:spTgt>
                                        </p:tgtEl>
                                        <p:attrNameLst>
                                          <p:attrName>style.visibility</p:attrName>
                                        </p:attrNameLst>
                                      </p:cBhvr>
                                      <p:to>
                                        <p:strVal val="visible"/>
                                      </p:to>
                                    </p:set>
                                    <p:anim calcmode="lin" valueType="num">
                                      <p:cBhvr additive="base">
                                        <p:cTn dur="500"/>
                                        <p:tgtEl>
                                          <p:spTgt spid="271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5" st="5"/>
                                            </p:txEl>
                                          </p:spTgt>
                                        </p:tgtEl>
                                        <p:attrNameLst>
                                          <p:attrName>style.visibility</p:attrName>
                                        </p:attrNameLst>
                                      </p:cBhvr>
                                      <p:to>
                                        <p:strVal val="visible"/>
                                      </p:to>
                                    </p:set>
                                    <p:anim calcmode="lin" valueType="num">
                                      <p:cBhvr additive="base">
                                        <p:cTn dur="500"/>
                                        <p:tgtEl>
                                          <p:spTgt spid="271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6" st="6"/>
                                            </p:txEl>
                                          </p:spTgt>
                                        </p:tgtEl>
                                        <p:attrNameLst>
                                          <p:attrName>style.visibility</p:attrName>
                                        </p:attrNameLst>
                                      </p:cBhvr>
                                      <p:to>
                                        <p:strVal val="visible"/>
                                      </p:to>
                                    </p:set>
                                    <p:anim calcmode="lin" valueType="num">
                                      <p:cBhvr additive="base">
                                        <p:cTn dur="500"/>
                                        <p:tgtEl>
                                          <p:spTgt spid="271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7" st="7"/>
                                            </p:txEl>
                                          </p:spTgt>
                                        </p:tgtEl>
                                        <p:attrNameLst>
                                          <p:attrName>style.visibility</p:attrName>
                                        </p:attrNameLst>
                                      </p:cBhvr>
                                      <p:to>
                                        <p:strVal val="visible"/>
                                      </p:to>
                                    </p:set>
                                    <p:anim calcmode="lin" valueType="num">
                                      <p:cBhvr additive="base">
                                        <p:cTn dur="500"/>
                                        <p:tgtEl>
                                          <p:spTgt spid="271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8" st="8"/>
                                            </p:txEl>
                                          </p:spTgt>
                                        </p:tgtEl>
                                        <p:attrNameLst>
                                          <p:attrName>style.visibility</p:attrName>
                                        </p:attrNameLst>
                                      </p:cBhvr>
                                      <p:to>
                                        <p:strVal val="visible"/>
                                      </p:to>
                                    </p:set>
                                    <p:anim calcmode="lin" valueType="num">
                                      <p:cBhvr additive="base">
                                        <p:cTn dur="500"/>
                                        <p:tgtEl>
                                          <p:spTgt spid="2712">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9" st="9"/>
                                            </p:txEl>
                                          </p:spTgt>
                                        </p:tgtEl>
                                        <p:attrNameLst>
                                          <p:attrName>style.visibility</p:attrName>
                                        </p:attrNameLst>
                                      </p:cBhvr>
                                      <p:to>
                                        <p:strVal val="visible"/>
                                      </p:to>
                                    </p:set>
                                    <p:anim calcmode="lin" valueType="num">
                                      <p:cBhvr additive="base">
                                        <p:cTn dur="500"/>
                                        <p:tgtEl>
                                          <p:spTgt spid="2712">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10" st="10"/>
                                            </p:txEl>
                                          </p:spTgt>
                                        </p:tgtEl>
                                        <p:attrNameLst>
                                          <p:attrName>style.visibility</p:attrName>
                                        </p:attrNameLst>
                                      </p:cBhvr>
                                      <p:to>
                                        <p:strVal val="visible"/>
                                      </p:to>
                                    </p:set>
                                    <p:anim calcmode="lin" valueType="num">
                                      <p:cBhvr additive="base">
                                        <p:cTn dur="500"/>
                                        <p:tgtEl>
                                          <p:spTgt spid="2712">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12">
                                            <p:txEl>
                                              <p:pRg end="11" st="11"/>
                                            </p:txEl>
                                          </p:spTgt>
                                        </p:tgtEl>
                                        <p:attrNameLst>
                                          <p:attrName>style.visibility</p:attrName>
                                        </p:attrNameLst>
                                      </p:cBhvr>
                                      <p:to>
                                        <p:strVal val="visible"/>
                                      </p:to>
                                    </p:set>
                                    <p:anim calcmode="lin" valueType="num">
                                      <p:cBhvr additive="base">
                                        <p:cTn dur="500"/>
                                        <p:tgtEl>
                                          <p:spTgt spid="2712">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28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2721" name="Google Shape;2721;p28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i="1" lang="en-US"/>
              <a:t> If you import a package, sub packages will not be imported.</a:t>
            </a:r>
            <a:endParaRPr/>
          </a:p>
          <a:p>
            <a:pPr indent="-342900" lvl="0" marL="342900" rtl="0" algn="l">
              <a:spcBef>
                <a:spcPts val="1000"/>
              </a:spcBef>
              <a:spcAft>
                <a:spcPts val="0"/>
              </a:spcAft>
              <a:buSzPts val="1440"/>
              <a:buChar char="►"/>
            </a:pPr>
            <a:r>
              <a:rPr lang="en-US"/>
              <a:t>If you import a package, all the classes and interface of that package will be imported excluding the classes and interfaces of the subpackages. Hence, you need to import the subpackage as well.</a:t>
            </a:r>
            <a:endParaRPr b="1" i="1"/>
          </a:p>
          <a:p>
            <a:pPr indent="-251459" lvl="0" marL="342900" rtl="0" algn="l">
              <a:spcBef>
                <a:spcPts val="1000"/>
              </a:spcBef>
              <a:spcAft>
                <a:spcPts val="0"/>
              </a:spcAft>
              <a:buSzPts val="1440"/>
              <a:buNone/>
            </a:pPr>
            <a:r>
              <a:t/>
            </a:r>
            <a:endParaRPr/>
          </a:p>
        </p:txBody>
      </p:sp>
      <p:sp>
        <p:nvSpPr>
          <p:cNvPr id="2722" name="Google Shape;2722;p28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23" name="Google Shape;2723;p28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24" name="Google Shape;2724;p28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21">
                                            <p:txEl>
                                              <p:pRg end="0" st="0"/>
                                            </p:txEl>
                                          </p:spTgt>
                                        </p:tgtEl>
                                        <p:attrNameLst>
                                          <p:attrName>style.visibility</p:attrName>
                                        </p:attrNameLst>
                                      </p:cBhvr>
                                      <p:to>
                                        <p:strVal val="visible"/>
                                      </p:to>
                                    </p:set>
                                    <p:anim calcmode="lin" valueType="num">
                                      <p:cBhvr additive="base">
                                        <p:cTn dur="500"/>
                                        <p:tgtEl>
                                          <p:spTgt spid="272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21">
                                            <p:txEl>
                                              <p:pRg end="1" st="1"/>
                                            </p:txEl>
                                          </p:spTgt>
                                        </p:tgtEl>
                                        <p:attrNameLst>
                                          <p:attrName>style.visibility</p:attrName>
                                        </p:attrNameLst>
                                      </p:cBhvr>
                                      <p:to>
                                        <p:strVal val="visible"/>
                                      </p:to>
                                    </p:set>
                                    <p:anim calcmode="lin" valueType="num">
                                      <p:cBhvr additive="base">
                                        <p:cTn dur="500"/>
                                        <p:tgtEl>
                                          <p:spTgt spid="272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21">
                                            <p:txEl>
                                              <p:pRg end="2" st="2"/>
                                            </p:txEl>
                                          </p:spTgt>
                                        </p:tgtEl>
                                        <p:attrNameLst>
                                          <p:attrName>style.visibility</p:attrName>
                                        </p:attrNameLst>
                                      </p:cBhvr>
                                      <p:to>
                                        <p:strVal val="visible"/>
                                      </p:to>
                                    </p:set>
                                    <p:anim calcmode="lin" valueType="num">
                                      <p:cBhvr additive="base">
                                        <p:cTn dur="500"/>
                                        <p:tgtEl>
                                          <p:spTgt spid="272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29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Note: </a:t>
            </a:r>
            <a:r>
              <a:rPr b="1" lang="en-US"/>
              <a:t>Sequence of the program must be package then import then class</a:t>
            </a:r>
            <a:br>
              <a:rPr lang="en-US"/>
            </a:br>
            <a:endParaRPr/>
          </a:p>
        </p:txBody>
      </p:sp>
      <p:sp>
        <p:nvSpPr>
          <p:cNvPr id="2730" name="Google Shape;2730;p29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31" name="Google Shape;2731;p29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32" name="Google Shape;2732;p29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3" name="Google Shape;2733;p29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Package</a:t>
            </a:r>
            <a:endParaRPr/>
          </a:p>
          <a:p>
            <a:pPr indent="-342900" lvl="0" marL="342900" rtl="0" algn="l">
              <a:spcBef>
                <a:spcPts val="1000"/>
              </a:spcBef>
              <a:spcAft>
                <a:spcPts val="0"/>
              </a:spcAft>
              <a:buSzPts val="1440"/>
              <a:buChar char="►"/>
            </a:pPr>
            <a:r>
              <a:rPr lang="en-US"/>
              <a:t>Import</a:t>
            </a:r>
            <a:endParaRPr/>
          </a:p>
          <a:p>
            <a:pPr indent="-342900" lvl="0" marL="342900" rtl="0" algn="l">
              <a:spcBef>
                <a:spcPts val="1000"/>
              </a:spcBef>
              <a:spcAft>
                <a:spcPts val="0"/>
              </a:spcAft>
              <a:buSzPts val="1440"/>
              <a:buChar char="►"/>
            </a:pPr>
            <a:r>
              <a:rPr lang="en-US"/>
              <a:t>Class</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29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Subpackage</a:t>
            </a:r>
            <a:endParaRPr/>
          </a:p>
        </p:txBody>
      </p:sp>
      <p:sp>
        <p:nvSpPr>
          <p:cNvPr id="2739" name="Google Shape;2739;p29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Package inside the package is called the </a:t>
            </a:r>
            <a:r>
              <a:rPr b="1" lang="en-US"/>
              <a:t>subpackage</a:t>
            </a:r>
            <a:r>
              <a:rPr lang="en-US"/>
              <a:t>. It should be created </a:t>
            </a:r>
            <a:r>
              <a:rPr b="1" lang="en-US"/>
              <a:t>to categorize the package further</a:t>
            </a:r>
            <a:r>
              <a:rPr lang="en-US"/>
              <a:t>.</a:t>
            </a:r>
            <a:endParaRPr/>
          </a:p>
          <a:p>
            <a:pPr indent="-342900" lvl="0" marL="342900" rtl="0" algn="l">
              <a:spcBef>
                <a:spcPts val="1000"/>
              </a:spcBef>
              <a:spcAft>
                <a:spcPts val="0"/>
              </a:spcAft>
              <a:buSzPts val="1440"/>
              <a:buChar char="►"/>
            </a:pPr>
            <a:r>
              <a:rPr lang="en-US"/>
              <a:t>Let's take an example, Sun Microsystem has definded a package named java that contains many classes like System, String, Reader, Writer, Socket etc. These classes represent a particular group e.g. Reader and Writer classes are for Input/Output operation, Socket and ServerSocket classes are for networking etc and so on. So, Sun has subcategorized the java package into subpackages such as lang, net, io etc. and put the Input/Output related classes in io package, Server and ServerSocket classes in net packages and so on.</a:t>
            </a:r>
            <a:endParaRPr/>
          </a:p>
          <a:p>
            <a:pPr indent="-251459" lvl="0" marL="342900" rtl="0" algn="l">
              <a:spcBef>
                <a:spcPts val="1000"/>
              </a:spcBef>
              <a:spcAft>
                <a:spcPts val="0"/>
              </a:spcAft>
              <a:buSzPts val="1440"/>
              <a:buNone/>
            </a:pPr>
            <a:r>
              <a:t/>
            </a:r>
            <a:endParaRPr/>
          </a:p>
        </p:txBody>
      </p:sp>
      <p:sp>
        <p:nvSpPr>
          <p:cNvPr id="2740" name="Google Shape;2740;p29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41" name="Google Shape;2741;p29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42" name="Google Shape;2742;p29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39">
                                            <p:txEl>
                                              <p:pRg end="0" st="0"/>
                                            </p:txEl>
                                          </p:spTgt>
                                        </p:tgtEl>
                                        <p:attrNameLst>
                                          <p:attrName>style.visibility</p:attrName>
                                        </p:attrNameLst>
                                      </p:cBhvr>
                                      <p:to>
                                        <p:strVal val="visible"/>
                                      </p:to>
                                    </p:set>
                                    <p:anim calcmode="lin" valueType="num">
                                      <p:cBhvr additive="base">
                                        <p:cTn dur="500"/>
                                        <p:tgtEl>
                                          <p:spTgt spid="273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39">
                                            <p:txEl>
                                              <p:pRg end="1" st="1"/>
                                            </p:txEl>
                                          </p:spTgt>
                                        </p:tgtEl>
                                        <p:attrNameLst>
                                          <p:attrName>style.visibility</p:attrName>
                                        </p:attrNameLst>
                                      </p:cBhvr>
                                      <p:to>
                                        <p:strVal val="visible"/>
                                      </p:to>
                                    </p:set>
                                    <p:anim calcmode="lin" valueType="num">
                                      <p:cBhvr additive="base">
                                        <p:cTn dur="500"/>
                                        <p:tgtEl>
                                          <p:spTgt spid="273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39">
                                            <p:txEl>
                                              <p:pRg end="2" st="2"/>
                                            </p:txEl>
                                          </p:spTgt>
                                        </p:tgtEl>
                                        <p:attrNameLst>
                                          <p:attrName>style.visibility</p:attrName>
                                        </p:attrNameLst>
                                      </p:cBhvr>
                                      <p:to>
                                        <p:strVal val="visible"/>
                                      </p:to>
                                    </p:set>
                                    <p:anim calcmode="lin" valueType="num">
                                      <p:cBhvr additive="base">
                                        <p:cTn dur="500"/>
                                        <p:tgtEl>
                                          <p:spTgt spid="273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Memory allocation of object</a:t>
            </a:r>
            <a:endParaRPr/>
          </a:p>
        </p:txBody>
      </p:sp>
      <p:pic>
        <p:nvPicPr>
          <p:cNvPr id="403" name="Google Shape;403;p32"/>
          <p:cNvPicPr preferRelativeResize="0"/>
          <p:nvPr>
            <p:ph idx="1" type="body"/>
          </p:nvPr>
        </p:nvPicPr>
        <p:blipFill rotWithShape="1">
          <a:blip r:embed="rId3">
            <a:alphaModFix/>
          </a:blip>
          <a:srcRect b="0" l="0" r="0" t="0"/>
          <a:stretch/>
        </p:blipFill>
        <p:spPr>
          <a:xfrm>
            <a:off x="1385094" y="2224881"/>
            <a:ext cx="7181850" cy="3752850"/>
          </a:xfrm>
          <a:prstGeom prst="rect">
            <a:avLst/>
          </a:prstGeom>
          <a:noFill/>
          <a:ln>
            <a:noFill/>
          </a:ln>
        </p:spPr>
      </p:pic>
      <p:sp>
        <p:nvSpPr>
          <p:cNvPr id="404" name="Google Shape;404;p3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405" name="Google Shape;405;p3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06" name="Google Shape;406;p3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29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i="1" lang="en-US"/>
              <a:t>The standard of defining package</a:t>
            </a:r>
            <a:endParaRPr/>
          </a:p>
        </p:txBody>
      </p:sp>
      <p:sp>
        <p:nvSpPr>
          <p:cNvPr id="2748" name="Google Shape;2748;p29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i="1" lang="en-US"/>
              <a:t>domain.company.packag</a:t>
            </a:r>
            <a:endParaRPr b="1" i="1"/>
          </a:p>
          <a:p>
            <a:pPr indent="-342900" lvl="0" marL="342900" rtl="0" algn="l">
              <a:spcBef>
                <a:spcPts val="1000"/>
              </a:spcBef>
              <a:spcAft>
                <a:spcPts val="0"/>
              </a:spcAft>
              <a:buSzPts val="1440"/>
              <a:buChar char="►"/>
            </a:pPr>
            <a:r>
              <a:rPr lang="en-US"/>
              <a:t>Ex</a:t>
            </a:r>
            <a:endParaRPr/>
          </a:p>
          <a:p>
            <a:pPr indent="-342900" lvl="0" marL="342900" rtl="0" algn="l">
              <a:spcBef>
                <a:spcPts val="1000"/>
              </a:spcBef>
              <a:spcAft>
                <a:spcPts val="0"/>
              </a:spcAft>
              <a:buSzPts val="1440"/>
              <a:buChar char="►"/>
            </a:pPr>
            <a:r>
              <a:rPr lang="en-US"/>
              <a:t>com.mangaraoit.control</a:t>
            </a:r>
            <a:endParaRPr/>
          </a:p>
          <a:p>
            <a:pPr indent="-342900" lvl="0" marL="342900" rtl="0" algn="l">
              <a:spcBef>
                <a:spcPts val="1000"/>
              </a:spcBef>
              <a:spcAft>
                <a:spcPts val="0"/>
              </a:spcAft>
              <a:buSzPts val="1440"/>
              <a:buChar char="►"/>
            </a:pPr>
            <a:r>
              <a:rPr lang="en-US"/>
              <a:t>Org.mangaraoit.dao</a:t>
            </a:r>
            <a:endParaRPr/>
          </a:p>
        </p:txBody>
      </p:sp>
      <p:sp>
        <p:nvSpPr>
          <p:cNvPr id="2749" name="Google Shape;2749;p29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50" name="Google Shape;2750;p29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51" name="Google Shape;2751;p29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48">
                                            <p:txEl>
                                              <p:pRg end="0" st="0"/>
                                            </p:txEl>
                                          </p:spTgt>
                                        </p:tgtEl>
                                        <p:attrNameLst>
                                          <p:attrName>style.visibility</p:attrName>
                                        </p:attrNameLst>
                                      </p:cBhvr>
                                      <p:to>
                                        <p:strVal val="visible"/>
                                      </p:to>
                                    </p:set>
                                    <p:anim calcmode="lin" valueType="num">
                                      <p:cBhvr additive="base">
                                        <p:cTn dur="500"/>
                                        <p:tgtEl>
                                          <p:spTgt spid="274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48">
                                            <p:txEl>
                                              <p:pRg end="1" st="1"/>
                                            </p:txEl>
                                          </p:spTgt>
                                        </p:tgtEl>
                                        <p:attrNameLst>
                                          <p:attrName>style.visibility</p:attrName>
                                        </p:attrNameLst>
                                      </p:cBhvr>
                                      <p:to>
                                        <p:strVal val="visible"/>
                                      </p:to>
                                    </p:set>
                                    <p:anim calcmode="lin" valueType="num">
                                      <p:cBhvr additive="base">
                                        <p:cTn dur="500"/>
                                        <p:tgtEl>
                                          <p:spTgt spid="274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48">
                                            <p:txEl>
                                              <p:pRg end="2" st="2"/>
                                            </p:txEl>
                                          </p:spTgt>
                                        </p:tgtEl>
                                        <p:attrNameLst>
                                          <p:attrName>style.visibility</p:attrName>
                                        </p:attrNameLst>
                                      </p:cBhvr>
                                      <p:to>
                                        <p:strVal val="visible"/>
                                      </p:to>
                                    </p:set>
                                    <p:anim calcmode="lin" valueType="num">
                                      <p:cBhvr additive="base">
                                        <p:cTn dur="500"/>
                                        <p:tgtEl>
                                          <p:spTgt spid="274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48">
                                            <p:txEl>
                                              <p:pRg end="3" st="3"/>
                                            </p:txEl>
                                          </p:spTgt>
                                        </p:tgtEl>
                                        <p:attrNameLst>
                                          <p:attrName>style.visibility</p:attrName>
                                        </p:attrNameLst>
                                      </p:cBhvr>
                                      <p:to>
                                        <p:strVal val="visible"/>
                                      </p:to>
                                    </p:set>
                                    <p:anim calcmode="lin" valueType="num">
                                      <p:cBhvr additive="base">
                                        <p:cTn dur="500"/>
                                        <p:tgtEl>
                                          <p:spTgt spid="274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29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Subpackage</a:t>
            </a:r>
            <a:br>
              <a:rPr lang="en-US"/>
            </a:br>
            <a:endParaRPr/>
          </a:p>
        </p:txBody>
      </p:sp>
      <p:sp>
        <p:nvSpPr>
          <p:cNvPr id="2757" name="Google Shape;2757;p29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package com.mangaraoit.core;  </a:t>
            </a:r>
            <a:endParaRPr/>
          </a:p>
          <a:p>
            <a:pPr indent="-342900" lvl="0" marL="342900" rtl="0" algn="l">
              <a:spcBef>
                <a:spcPts val="1000"/>
              </a:spcBef>
              <a:spcAft>
                <a:spcPts val="0"/>
              </a:spcAft>
              <a:buSzPts val="1440"/>
              <a:buChar char="►"/>
            </a:pPr>
            <a:r>
              <a:rPr b="1" lang="en-US"/>
              <a:t>class Simple{  </a:t>
            </a:r>
            <a:endParaRPr/>
          </a:p>
          <a:p>
            <a:pPr indent="-342900" lvl="0" marL="342900" rtl="0" algn="l">
              <a:spcBef>
                <a:spcPts val="1000"/>
              </a:spcBef>
              <a:spcAft>
                <a:spcPts val="0"/>
              </a:spcAft>
              <a:buSzPts val="1440"/>
              <a:buChar char="►"/>
            </a:pPr>
            <a:r>
              <a:rPr lang="en-US"/>
              <a:t>  </a:t>
            </a:r>
            <a:r>
              <a:rPr b="1" lang="en-US"/>
              <a:t>public static void main(String args[]){  </a:t>
            </a:r>
            <a:endParaRPr/>
          </a:p>
          <a:p>
            <a:pPr indent="-342900" lvl="0" marL="342900" rtl="0" algn="l">
              <a:spcBef>
                <a:spcPts val="1000"/>
              </a:spcBef>
              <a:spcAft>
                <a:spcPts val="0"/>
              </a:spcAft>
              <a:buSzPts val="1440"/>
              <a:buChar char="►"/>
            </a:pPr>
            <a:r>
              <a:rPr lang="en-US"/>
              <a:t>   System.</a:t>
            </a:r>
            <a:r>
              <a:rPr i="1" lang="en-US"/>
              <a:t>out.println("Hello subpackage");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a:t>
            </a:r>
            <a:endParaRPr/>
          </a:p>
        </p:txBody>
      </p:sp>
      <p:sp>
        <p:nvSpPr>
          <p:cNvPr id="2758" name="Google Shape;2758;p29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59" name="Google Shape;2759;p29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60" name="Google Shape;2760;p29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57">
                                            <p:txEl>
                                              <p:pRg end="0" st="0"/>
                                            </p:txEl>
                                          </p:spTgt>
                                        </p:tgtEl>
                                        <p:attrNameLst>
                                          <p:attrName>style.visibility</p:attrName>
                                        </p:attrNameLst>
                                      </p:cBhvr>
                                      <p:to>
                                        <p:strVal val="visible"/>
                                      </p:to>
                                    </p:set>
                                    <p:anim calcmode="lin" valueType="num">
                                      <p:cBhvr additive="base">
                                        <p:cTn dur="500"/>
                                        <p:tgtEl>
                                          <p:spTgt spid="275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57">
                                            <p:txEl>
                                              <p:pRg end="1" st="1"/>
                                            </p:txEl>
                                          </p:spTgt>
                                        </p:tgtEl>
                                        <p:attrNameLst>
                                          <p:attrName>style.visibility</p:attrName>
                                        </p:attrNameLst>
                                      </p:cBhvr>
                                      <p:to>
                                        <p:strVal val="visible"/>
                                      </p:to>
                                    </p:set>
                                    <p:anim calcmode="lin" valueType="num">
                                      <p:cBhvr additive="base">
                                        <p:cTn dur="500"/>
                                        <p:tgtEl>
                                          <p:spTgt spid="275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57">
                                            <p:txEl>
                                              <p:pRg end="2" st="2"/>
                                            </p:txEl>
                                          </p:spTgt>
                                        </p:tgtEl>
                                        <p:attrNameLst>
                                          <p:attrName>style.visibility</p:attrName>
                                        </p:attrNameLst>
                                      </p:cBhvr>
                                      <p:to>
                                        <p:strVal val="visible"/>
                                      </p:to>
                                    </p:set>
                                    <p:anim calcmode="lin" valueType="num">
                                      <p:cBhvr additive="base">
                                        <p:cTn dur="500"/>
                                        <p:tgtEl>
                                          <p:spTgt spid="275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57">
                                            <p:txEl>
                                              <p:pRg end="3" st="3"/>
                                            </p:txEl>
                                          </p:spTgt>
                                        </p:tgtEl>
                                        <p:attrNameLst>
                                          <p:attrName>style.visibility</p:attrName>
                                        </p:attrNameLst>
                                      </p:cBhvr>
                                      <p:to>
                                        <p:strVal val="visible"/>
                                      </p:to>
                                    </p:set>
                                    <p:anim calcmode="lin" valueType="num">
                                      <p:cBhvr additive="base">
                                        <p:cTn dur="500"/>
                                        <p:tgtEl>
                                          <p:spTgt spid="275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57">
                                            <p:txEl>
                                              <p:pRg end="4" st="4"/>
                                            </p:txEl>
                                          </p:spTgt>
                                        </p:tgtEl>
                                        <p:attrNameLst>
                                          <p:attrName>style.visibility</p:attrName>
                                        </p:attrNameLst>
                                      </p:cBhvr>
                                      <p:to>
                                        <p:strVal val="visible"/>
                                      </p:to>
                                    </p:set>
                                    <p:anim calcmode="lin" valueType="num">
                                      <p:cBhvr additive="base">
                                        <p:cTn dur="500"/>
                                        <p:tgtEl>
                                          <p:spTgt spid="275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57">
                                            <p:txEl>
                                              <p:pRg end="5" st="5"/>
                                            </p:txEl>
                                          </p:spTgt>
                                        </p:tgtEl>
                                        <p:attrNameLst>
                                          <p:attrName>style.visibility</p:attrName>
                                        </p:attrNameLst>
                                      </p:cBhvr>
                                      <p:to>
                                        <p:strVal val="visible"/>
                                      </p:to>
                                    </p:set>
                                    <p:anim calcmode="lin" valueType="num">
                                      <p:cBhvr additive="base">
                                        <p:cTn dur="500"/>
                                        <p:tgtEl>
                                          <p:spTgt spid="275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29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Notes</a:t>
            </a:r>
            <a:endParaRPr/>
          </a:p>
        </p:txBody>
      </p:sp>
      <p:sp>
        <p:nvSpPr>
          <p:cNvPr id="2766" name="Google Shape;2766;p29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t/>
            </a:r>
            <a:endParaRPr/>
          </a:p>
          <a:p>
            <a:pPr indent="-342900" lvl="0" marL="342900" rtl="0" algn="l">
              <a:spcBef>
                <a:spcPts val="1000"/>
              </a:spcBef>
              <a:spcAft>
                <a:spcPts val="0"/>
              </a:spcAft>
              <a:buSzPts val="1440"/>
              <a:buChar char="►"/>
            </a:pPr>
            <a:r>
              <a:rPr lang="en-US"/>
              <a:t>To Compile: javac -d . Simple.java</a:t>
            </a:r>
            <a:endParaRPr/>
          </a:p>
          <a:p>
            <a:pPr indent="-342900" lvl="0" marL="342900" rtl="0" algn="l">
              <a:spcBef>
                <a:spcPts val="1000"/>
              </a:spcBef>
              <a:spcAft>
                <a:spcPts val="0"/>
              </a:spcAft>
              <a:buSzPts val="1440"/>
              <a:buChar char="►"/>
            </a:pPr>
            <a:r>
              <a:rPr lang="en-US"/>
              <a:t>To Run: java com.mangaraoit.core.Simple</a:t>
            </a:r>
            <a:endParaRPr/>
          </a:p>
          <a:p>
            <a:pPr indent="-251459" lvl="0" marL="342900" rtl="0" algn="l">
              <a:spcBef>
                <a:spcPts val="1000"/>
              </a:spcBef>
              <a:spcAft>
                <a:spcPts val="0"/>
              </a:spcAft>
              <a:buSzPts val="1440"/>
              <a:buNone/>
            </a:pPr>
            <a:r>
              <a:t/>
            </a:r>
            <a:endParaRPr/>
          </a:p>
        </p:txBody>
      </p:sp>
      <p:sp>
        <p:nvSpPr>
          <p:cNvPr id="2767" name="Google Shape;2767;p29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68" name="Google Shape;2768;p29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69" name="Google Shape;2769;p29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3" name="Shape 2773"/>
        <p:cNvGrpSpPr/>
        <p:nvPr/>
      </p:nvGrpSpPr>
      <p:grpSpPr>
        <a:xfrm>
          <a:off x="0" y="0"/>
          <a:ext cx="0" cy="0"/>
          <a:chOff x="0" y="0"/>
          <a:chExt cx="0" cy="0"/>
        </a:xfrm>
      </p:grpSpPr>
      <p:sp>
        <p:nvSpPr>
          <p:cNvPr id="2774" name="Google Shape;2774;p295"/>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Access Modifiers</a:t>
            </a:r>
            <a:br>
              <a:rPr lang="en-US"/>
            </a:br>
            <a:endParaRPr/>
          </a:p>
        </p:txBody>
      </p:sp>
      <p:sp>
        <p:nvSpPr>
          <p:cNvPr id="2775" name="Google Shape;2775;p295"/>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Access Modifiers</a:t>
            </a:r>
            <a:endParaRPr/>
          </a:p>
          <a:p>
            <a:pPr indent="0" lvl="0" marL="0" rtl="0" algn="r">
              <a:spcBef>
                <a:spcPts val="1000"/>
              </a:spcBef>
              <a:spcAft>
                <a:spcPts val="0"/>
              </a:spcAft>
              <a:buSzPts val="1440"/>
              <a:buNone/>
            </a:pPr>
            <a:r>
              <a:t/>
            </a:r>
            <a:endParaRPr/>
          </a:p>
        </p:txBody>
      </p:sp>
      <p:sp>
        <p:nvSpPr>
          <p:cNvPr id="2776" name="Google Shape;2776;p29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77" name="Google Shape;2777;p29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78" name="Google Shape;2778;p29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29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Modifiers in java</a:t>
            </a:r>
            <a:endParaRPr/>
          </a:p>
        </p:txBody>
      </p:sp>
      <p:sp>
        <p:nvSpPr>
          <p:cNvPr id="2784" name="Google Shape;2784;p29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85" name="Google Shape;2785;p29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86" name="Google Shape;2786;p29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7" name="Google Shape;2787;p29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1. Access Modifiers</a:t>
            </a:r>
            <a:endParaRPr/>
          </a:p>
          <a:p>
            <a:pPr indent="-342900" lvl="0" marL="342900" rtl="0" algn="l">
              <a:spcBef>
                <a:spcPts val="1000"/>
              </a:spcBef>
              <a:spcAft>
                <a:spcPts val="0"/>
              </a:spcAft>
              <a:buSzPts val="1440"/>
              <a:buChar char="►"/>
            </a:pPr>
            <a:r>
              <a:rPr lang="en-US"/>
              <a:t>2. Non Access Modifiers</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sp>
        <p:nvSpPr>
          <p:cNvPr id="2792" name="Google Shape;2792;p29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Access Modifiers</a:t>
            </a:r>
            <a:endParaRPr/>
          </a:p>
        </p:txBody>
      </p:sp>
      <p:sp>
        <p:nvSpPr>
          <p:cNvPr id="2793" name="Google Shape;2793;p29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794" name="Google Shape;2794;p29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795" name="Google Shape;2795;p29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96" name="Google Shape;2796;p29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1. private </a:t>
            </a:r>
            <a:endParaRPr/>
          </a:p>
          <a:p>
            <a:pPr indent="-342900" lvl="0" marL="342900" rtl="0" algn="l">
              <a:spcBef>
                <a:spcPts val="1000"/>
              </a:spcBef>
              <a:spcAft>
                <a:spcPts val="0"/>
              </a:spcAft>
              <a:buSzPts val="1440"/>
              <a:buChar char="►"/>
            </a:pPr>
            <a:r>
              <a:rPr lang="en-US"/>
              <a:t>2. default</a:t>
            </a:r>
            <a:endParaRPr/>
          </a:p>
          <a:p>
            <a:pPr indent="-342900" lvl="0" marL="342900" rtl="0" algn="l">
              <a:spcBef>
                <a:spcPts val="1000"/>
              </a:spcBef>
              <a:spcAft>
                <a:spcPts val="0"/>
              </a:spcAft>
              <a:buSzPts val="1440"/>
              <a:buChar char="►"/>
            </a:pPr>
            <a:r>
              <a:rPr lang="en-US"/>
              <a:t>3. protected</a:t>
            </a:r>
            <a:endParaRPr/>
          </a:p>
          <a:p>
            <a:pPr indent="-342900" lvl="0" marL="342900" rtl="0" algn="l">
              <a:spcBef>
                <a:spcPts val="1000"/>
              </a:spcBef>
              <a:spcAft>
                <a:spcPts val="0"/>
              </a:spcAft>
              <a:buSzPts val="1440"/>
              <a:buChar char="►"/>
            </a:pPr>
            <a:r>
              <a:rPr lang="en-US"/>
              <a:t>4. public</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0" name="Shape 2800"/>
        <p:cNvGrpSpPr/>
        <p:nvPr/>
      </p:nvGrpSpPr>
      <p:grpSpPr>
        <a:xfrm>
          <a:off x="0" y="0"/>
          <a:ext cx="0" cy="0"/>
          <a:chOff x="0" y="0"/>
          <a:chExt cx="0" cy="0"/>
        </a:xfrm>
      </p:grpSpPr>
      <p:sp>
        <p:nvSpPr>
          <p:cNvPr id="2801" name="Google Shape;2801;p29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 Many non-access modifiers</a:t>
            </a:r>
            <a:endParaRPr/>
          </a:p>
        </p:txBody>
      </p:sp>
      <p:sp>
        <p:nvSpPr>
          <p:cNvPr id="2802" name="Google Shape;2802;p29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03" name="Google Shape;2803;p29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04" name="Google Shape;2804;p29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5" name="Google Shape;2805;p29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static</a:t>
            </a:r>
            <a:endParaRPr/>
          </a:p>
          <a:p>
            <a:pPr indent="-342900" lvl="0" marL="342900" rtl="0" algn="l">
              <a:spcBef>
                <a:spcPts val="1000"/>
              </a:spcBef>
              <a:spcAft>
                <a:spcPts val="0"/>
              </a:spcAft>
              <a:buSzPts val="1440"/>
              <a:buChar char="►"/>
            </a:pPr>
            <a:r>
              <a:rPr lang="en-US"/>
              <a:t>abstract</a:t>
            </a:r>
            <a:endParaRPr/>
          </a:p>
          <a:p>
            <a:pPr indent="-342900" lvl="0" marL="342900" rtl="0" algn="l">
              <a:spcBef>
                <a:spcPts val="1000"/>
              </a:spcBef>
              <a:spcAft>
                <a:spcPts val="0"/>
              </a:spcAft>
              <a:buSzPts val="1440"/>
              <a:buChar char="►"/>
            </a:pPr>
            <a:r>
              <a:rPr lang="en-US"/>
              <a:t>synchronized</a:t>
            </a:r>
            <a:endParaRPr/>
          </a:p>
          <a:p>
            <a:pPr indent="-342900" lvl="0" marL="342900" rtl="0" algn="l">
              <a:spcBef>
                <a:spcPts val="1000"/>
              </a:spcBef>
              <a:spcAft>
                <a:spcPts val="0"/>
              </a:spcAft>
              <a:buSzPts val="1440"/>
              <a:buChar char="►"/>
            </a:pPr>
            <a:r>
              <a:rPr lang="en-US"/>
              <a:t>final</a:t>
            </a:r>
            <a:endParaRPr/>
          </a:p>
          <a:p>
            <a:pPr indent="-342900" lvl="0" marL="342900" rtl="0" algn="l">
              <a:spcBef>
                <a:spcPts val="1000"/>
              </a:spcBef>
              <a:spcAft>
                <a:spcPts val="0"/>
              </a:spcAft>
              <a:buSzPts val="1440"/>
              <a:buChar char="►"/>
            </a:pPr>
            <a:r>
              <a:rPr lang="en-US"/>
              <a:t>transient</a:t>
            </a:r>
            <a:endParaRPr/>
          </a:p>
          <a:p>
            <a:pPr indent="-342900" lvl="0" marL="342900" rtl="0" algn="l">
              <a:spcBef>
                <a:spcPts val="1000"/>
              </a:spcBef>
              <a:spcAft>
                <a:spcPts val="0"/>
              </a:spcAft>
              <a:buSzPts val="1440"/>
              <a:buChar char="►"/>
            </a:pPr>
            <a:r>
              <a:rPr lang="en-US"/>
              <a:t>etc..</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29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1) private access modifier</a:t>
            </a:r>
            <a:br>
              <a:rPr lang="en-US"/>
            </a:br>
            <a:endParaRPr/>
          </a:p>
        </p:txBody>
      </p:sp>
      <p:sp>
        <p:nvSpPr>
          <p:cNvPr id="2811" name="Google Shape;2811;p29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private access modifier is accessible with in the class only</a:t>
            </a:r>
            <a:endParaRPr/>
          </a:p>
        </p:txBody>
      </p:sp>
      <p:sp>
        <p:nvSpPr>
          <p:cNvPr id="2812" name="Google Shape;2812;p29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13" name="Google Shape;2813;p29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14" name="Google Shape;2814;p29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1">
                                            <p:txEl>
                                              <p:pRg end="0" st="0"/>
                                            </p:txEl>
                                          </p:spTgt>
                                        </p:tgtEl>
                                        <p:attrNameLst>
                                          <p:attrName>style.visibility</p:attrName>
                                        </p:attrNameLst>
                                      </p:cBhvr>
                                      <p:to>
                                        <p:strVal val="visible"/>
                                      </p:to>
                                    </p:set>
                                    <p:anim calcmode="lin" valueType="num">
                                      <p:cBhvr additive="base">
                                        <p:cTn dur="500"/>
                                        <p:tgtEl>
                                          <p:spTgt spid="281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sp>
        <p:nvSpPr>
          <p:cNvPr id="2819" name="Google Shape;2819;p300"/>
          <p:cNvSpPr txBox="1"/>
          <p:nvPr>
            <p:ph type="title"/>
          </p:nvPr>
        </p:nvSpPr>
        <p:spPr>
          <a:xfrm>
            <a:off x="677334" y="0"/>
            <a:ext cx="8777562" cy="7040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Private Access Modifier</a:t>
            </a:r>
            <a:endParaRPr/>
          </a:p>
        </p:txBody>
      </p:sp>
      <p:sp>
        <p:nvSpPr>
          <p:cNvPr id="2820" name="Google Shape;2820;p300"/>
          <p:cNvSpPr txBox="1"/>
          <p:nvPr>
            <p:ph idx="1" type="body"/>
          </p:nvPr>
        </p:nvSpPr>
        <p:spPr>
          <a:xfrm>
            <a:off x="677334" y="1188721"/>
            <a:ext cx="8933010" cy="485264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lang="en-US"/>
              <a:t>class A{  </a:t>
            </a:r>
            <a:endParaRPr/>
          </a:p>
          <a:p>
            <a:pPr indent="-342900" lvl="0" marL="342900" rtl="0" algn="l">
              <a:spcBef>
                <a:spcPts val="1000"/>
              </a:spcBef>
              <a:spcAft>
                <a:spcPts val="0"/>
              </a:spcAft>
              <a:buSzPct val="79999"/>
              <a:buChar char="►"/>
            </a:pPr>
            <a:r>
              <a:rPr lang="en-US"/>
              <a:t>private int data=40;  //private variable</a:t>
            </a:r>
            <a:endParaRPr/>
          </a:p>
          <a:p>
            <a:pPr indent="-342900" lvl="0" marL="342900" rtl="0" algn="l">
              <a:spcBef>
                <a:spcPts val="1000"/>
              </a:spcBef>
              <a:spcAft>
                <a:spcPts val="0"/>
              </a:spcAft>
              <a:buSzPct val="79999"/>
              <a:buChar char="►"/>
            </a:pPr>
            <a:r>
              <a:rPr lang="en-US"/>
              <a:t>private void msg(){		//private method</a:t>
            </a:r>
            <a:endParaRPr/>
          </a:p>
          <a:p>
            <a:pPr indent="-342900" lvl="0" marL="342900" rtl="0" algn="l">
              <a:spcBef>
                <a:spcPts val="1000"/>
              </a:spcBef>
              <a:spcAft>
                <a:spcPts val="0"/>
              </a:spcAft>
              <a:buSzPct val="79999"/>
              <a:buChar char="►"/>
            </a:pPr>
            <a:r>
              <a:rPr lang="en-US"/>
              <a:t>System.out.println("Hello java");</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public class Simple{  </a:t>
            </a:r>
            <a:endParaRPr/>
          </a:p>
          <a:p>
            <a:pPr indent="-342900" lvl="0" marL="342900" rtl="0" algn="l">
              <a:spcBef>
                <a:spcPts val="1000"/>
              </a:spcBef>
              <a:spcAft>
                <a:spcPts val="0"/>
              </a:spcAft>
              <a:buSzPct val="79999"/>
              <a:buChar char="►"/>
            </a:pPr>
            <a:r>
              <a:rPr lang="en-US"/>
              <a:t> public static void main(String args[]){  </a:t>
            </a:r>
            <a:endParaRPr/>
          </a:p>
          <a:p>
            <a:pPr indent="-342900" lvl="0" marL="342900" rtl="0" algn="l">
              <a:spcBef>
                <a:spcPts val="1000"/>
              </a:spcBef>
              <a:spcAft>
                <a:spcPts val="0"/>
              </a:spcAft>
              <a:buSzPct val="79999"/>
              <a:buChar char="►"/>
            </a:pPr>
            <a:r>
              <a:rPr lang="en-US"/>
              <a:t>   A obj=new A();  </a:t>
            </a:r>
            <a:endParaRPr/>
          </a:p>
          <a:p>
            <a:pPr indent="-342900" lvl="0" marL="342900" rtl="0" algn="l">
              <a:spcBef>
                <a:spcPts val="1000"/>
              </a:spcBef>
              <a:spcAft>
                <a:spcPts val="0"/>
              </a:spcAft>
              <a:buSzPct val="79999"/>
              <a:buChar char="►"/>
            </a:pPr>
            <a:r>
              <a:rPr lang="en-US"/>
              <a:t>   System.out.println(obj.data);//Compile Time Error  </a:t>
            </a:r>
            <a:endParaRPr/>
          </a:p>
          <a:p>
            <a:pPr indent="-342900" lvl="0" marL="342900" rtl="0" algn="l">
              <a:spcBef>
                <a:spcPts val="1000"/>
              </a:spcBef>
              <a:spcAft>
                <a:spcPts val="0"/>
              </a:spcAft>
              <a:buSzPct val="79999"/>
              <a:buChar char="►"/>
            </a:pPr>
            <a:r>
              <a:rPr lang="en-US"/>
              <a:t>   obj.msg();//Compile Time Error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a:t>
            </a:r>
            <a:endParaRPr/>
          </a:p>
        </p:txBody>
      </p:sp>
      <p:sp>
        <p:nvSpPr>
          <p:cNvPr id="2821" name="Google Shape;2821;p30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22" name="Google Shape;2822;p30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23" name="Google Shape;2823;p30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0" st="0"/>
                                            </p:txEl>
                                          </p:spTgt>
                                        </p:tgtEl>
                                        <p:attrNameLst>
                                          <p:attrName>style.visibility</p:attrName>
                                        </p:attrNameLst>
                                      </p:cBhvr>
                                      <p:to>
                                        <p:strVal val="visible"/>
                                      </p:to>
                                    </p:set>
                                    <p:anim calcmode="lin" valueType="num">
                                      <p:cBhvr additive="base">
                                        <p:cTn dur="500"/>
                                        <p:tgtEl>
                                          <p:spTgt spid="282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1" st="1"/>
                                            </p:txEl>
                                          </p:spTgt>
                                        </p:tgtEl>
                                        <p:attrNameLst>
                                          <p:attrName>style.visibility</p:attrName>
                                        </p:attrNameLst>
                                      </p:cBhvr>
                                      <p:to>
                                        <p:strVal val="visible"/>
                                      </p:to>
                                    </p:set>
                                    <p:anim calcmode="lin" valueType="num">
                                      <p:cBhvr additive="base">
                                        <p:cTn dur="500"/>
                                        <p:tgtEl>
                                          <p:spTgt spid="282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2" st="2"/>
                                            </p:txEl>
                                          </p:spTgt>
                                        </p:tgtEl>
                                        <p:attrNameLst>
                                          <p:attrName>style.visibility</p:attrName>
                                        </p:attrNameLst>
                                      </p:cBhvr>
                                      <p:to>
                                        <p:strVal val="visible"/>
                                      </p:to>
                                    </p:set>
                                    <p:anim calcmode="lin" valueType="num">
                                      <p:cBhvr additive="base">
                                        <p:cTn dur="500"/>
                                        <p:tgtEl>
                                          <p:spTgt spid="282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3" st="3"/>
                                            </p:txEl>
                                          </p:spTgt>
                                        </p:tgtEl>
                                        <p:attrNameLst>
                                          <p:attrName>style.visibility</p:attrName>
                                        </p:attrNameLst>
                                      </p:cBhvr>
                                      <p:to>
                                        <p:strVal val="visible"/>
                                      </p:to>
                                    </p:set>
                                    <p:anim calcmode="lin" valueType="num">
                                      <p:cBhvr additive="base">
                                        <p:cTn dur="500"/>
                                        <p:tgtEl>
                                          <p:spTgt spid="282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4" st="4"/>
                                            </p:txEl>
                                          </p:spTgt>
                                        </p:tgtEl>
                                        <p:attrNameLst>
                                          <p:attrName>style.visibility</p:attrName>
                                        </p:attrNameLst>
                                      </p:cBhvr>
                                      <p:to>
                                        <p:strVal val="visible"/>
                                      </p:to>
                                    </p:set>
                                    <p:anim calcmode="lin" valueType="num">
                                      <p:cBhvr additive="base">
                                        <p:cTn dur="500"/>
                                        <p:tgtEl>
                                          <p:spTgt spid="282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5" st="5"/>
                                            </p:txEl>
                                          </p:spTgt>
                                        </p:tgtEl>
                                        <p:attrNameLst>
                                          <p:attrName>style.visibility</p:attrName>
                                        </p:attrNameLst>
                                      </p:cBhvr>
                                      <p:to>
                                        <p:strVal val="visible"/>
                                      </p:to>
                                    </p:set>
                                    <p:anim calcmode="lin" valueType="num">
                                      <p:cBhvr additive="base">
                                        <p:cTn dur="500"/>
                                        <p:tgtEl>
                                          <p:spTgt spid="282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6" st="6"/>
                                            </p:txEl>
                                          </p:spTgt>
                                        </p:tgtEl>
                                        <p:attrNameLst>
                                          <p:attrName>style.visibility</p:attrName>
                                        </p:attrNameLst>
                                      </p:cBhvr>
                                      <p:to>
                                        <p:strVal val="visible"/>
                                      </p:to>
                                    </p:set>
                                    <p:anim calcmode="lin" valueType="num">
                                      <p:cBhvr additive="base">
                                        <p:cTn dur="500"/>
                                        <p:tgtEl>
                                          <p:spTgt spid="282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7" st="7"/>
                                            </p:txEl>
                                          </p:spTgt>
                                        </p:tgtEl>
                                        <p:attrNameLst>
                                          <p:attrName>style.visibility</p:attrName>
                                        </p:attrNameLst>
                                      </p:cBhvr>
                                      <p:to>
                                        <p:strVal val="visible"/>
                                      </p:to>
                                    </p:set>
                                    <p:anim calcmode="lin" valueType="num">
                                      <p:cBhvr additive="base">
                                        <p:cTn dur="500"/>
                                        <p:tgtEl>
                                          <p:spTgt spid="2820">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8" st="8"/>
                                            </p:txEl>
                                          </p:spTgt>
                                        </p:tgtEl>
                                        <p:attrNameLst>
                                          <p:attrName>style.visibility</p:attrName>
                                        </p:attrNameLst>
                                      </p:cBhvr>
                                      <p:to>
                                        <p:strVal val="visible"/>
                                      </p:to>
                                    </p:set>
                                    <p:anim calcmode="lin" valueType="num">
                                      <p:cBhvr additive="base">
                                        <p:cTn dur="500"/>
                                        <p:tgtEl>
                                          <p:spTgt spid="2820">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9" st="9"/>
                                            </p:txEl>
                                          </p:spTgt>
                                        </p:tgtEl>
                                        <p:attrNameLst>
                                          <p:attrName>style.visibility</p:attrName>
                                        </p:attrNameLst>
                                      </p:cBhvr>
                                      <p:to>
                                        <p:strVal val="visible"/>
                                      </p:to>
                                    </p:set>
                                    <p:anim calcmode="lin" valueType="num">
                                      <p:cBhvr additive="base">
                                        <p:cTn dur="500"/>
                                        <p:tgtEl>
                                          <p:spTgt spid="2820">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10" st="10"/>
                                            </p:txEl>
                                          </p:spTgt>
                                        </p:tgtEl>
                                        <p:attrNameLst>
                                          <p:attrName>style.visibility</p:attrName>
                                        </p:attrNameLst>
                                      </p:cBhvr>
                                      <p:to>
                                        <p:strVal val="visible"/>
                                      </p:to>
                                    </p:set>
                                    <p:anim calcmode="lin" valueType="num">
                                      <p:cBhvr additive="base">
                                        <p:cTn dur="500"/>
                                        <p:tgtEl>
                                          <p:spTgt spid="2820">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11" st="11"/>
                                            </p:txEl>
                                          </p:spTgt>
                                        </p:tgtEl>
                                        <p:attrNameLst>
                                          <p:attrName>style.visibility</p:attrName>
                                        </p:attrNameLst>
                                      </p:cBhvr>
                                      <p:to>
                                        <p:strVal val="visible"/>
                                      </p:to>
                                    </p:set>
                                    <p:anim calcmode="lin" valueType="num">
                                      <p:cBhvr additive="base">
                                        <p:cTn dur="500"/>
                                        <p:tgtEl>
                                          <p:spTgt spid="2820">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12" st="12"/>
                                            </p:txEl>
                                          </p:spTgt>
                                        </p:tgtEl>
                                        <p:attrNameLst>
                                          <p:attrName>style.visibility</p:attrName>
                                        </p:attrNameLst>
                                      </p:cBhvr>
                                      <p:to>
                                        <p:strVal val="visible"/>
                                      </p:to>
                                    </p:set>
                                    <p:anim calcmode="lin" valueType="num">
                                      <p:cBhvr additive="base">
                                        <p:cTn dur="500"/>
                                        <p:tgtEl>
                                          <p:spTgt spid="2820">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0">
                                            <p:txEl>
                                              <p:pRg end="13" st="13"/>
                                            </p:txEl>
                                          </p:spTgt>
                                        </p:tgtEl>
                                        <p:attrNameLst>
                                          <p:attrName>style.visibility</p:attrName>
                                        </p:attrNameLst>
                                      </p:cBhvr>
                                      <p:to>
                                        <p:strVal val="visible"/>
                                      </p:to>
                                    </p:set>
                                    <p:anim calcmode="lin" valueType="num">
                                      <p:cBhvr additive="base">
                                        <p:cTn dur="500"/>
                                        <p:tgtEl>
                                          <p:spTgt spid="2820">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7" name="Shape 2827"/>
        <p:cNvGrpSpPr/>
        <p:nvPr/>
      </p:nvGrpSpPr>
      <p:grpSpPr>
        <a:xfrm>
          <a:off x="0" y="0"/>
          <a:ext cx="0" cy="0"/>
          <a:chOff x="0" y="0"/>
          <a:chExt cx="0" cy="0"/>
        </a:xfrm>
      </p:grpSpPr>
      <p:sp>
        <p:nvSpPr>
          <p:cNvPr id="2828" name="Google Shape;2828;p30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Private Constructor</a:t>
            </a:r>
            <a:endParaRPr/>
          </a:p>
        </p:txBody>
      </p:sp>
      <p:sp>
        <p:nvSpPr>
          <p:cNvPr id="2829" name="Google Shape;2829;p30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you make any class constructor private, you cannot create the instance of that class from outside the class.</a:t>
            </a:r>
            <a:endParaRPr/>
          </a:p>
        </p:txBody>
      </p:sp>
      <p:sp>
        <p:nvSpPr>
          <p:cNvPr id="2830" name="Google Shape;2830;p30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31" name="Google Shape;2831;p30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32" name="Google Shape;2832;p30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9">
                                            <p:txEl>
                                              <p:pRg end="0" st="0"/>
                                            </p:txEl>
                                          </p:spTgt>
                                        </p:tgtEl>
                                        <p:attrNameLst>
                                          <p:attrName>style.visibility</p:attrName>
                                        </p:attrNameLst>
                                      </p:cBhvr>
                                      <p:to>
                                        <p:strVal val="visible"/>
                                      </p:to>
                                    </p:set>
                                    <p:anim calcmode="lin" valueType="num">
                                      <p:cBhvr additive="base">
                                        <p:cTn dur="500"/>
                                        <p:tgtEl>
                                          <p:spTgt spid="282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Pure/Truly object-oriented programming language.</a:t>
            </a:r>
            <a:endParaRPr/>
          </a:p>
        </p:txBody>
      </p:sp>
      <p:sp>
        <p:nvSpPr>
          <p:cNvPr id="167" name="Google Shape;167;p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programming paradigm where everything is represented as an object, is known as truly object-oriented programming language.</a:t>
            </a:r>
            <a:endParaRPr/>
          </a:p>
          <a:p>
            <a:pPr indent="-342900" lvl="0" marL="342900" rtl="0" algn="l">
              <a:spcBef>
                <a:spcPts val="1000"/>
              </a:spcBef>
              <a:spcAft>
                <a:spcPts val="0"/>
              </a:spcAft>
              <a:buSzPts val="1440"/>
              <a:buChar char="►"/>
            </a:pPr>
            <a:r>
              <a:rPr b="1" lang="en-US"/>
              <a:t>Smalltalk</a:t>
            </a:r>
            <a:r>
              <a:rPr lang="en-US"/>
              <a:t> is considered as the first truly object-oriented programming language.</a:t>
            </a:r>
            <a:endParaRPr/>
          </a:p>
        </p:txBody>
      </p:sp>
      <p:sp>
        <p:nvSpPr>
          <p:cNvPr id="168" name="Google Shape;168;p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69" name="Google Shape;169;p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0" name="Google Shape;170;p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Instance Variable</a:t>
            </a:r>
            <a:endParaRPr/>
          </a:p>
        </p:txBody>
      </p:sp>
      <p:sp>
        <p:nvSpPr>
          <p:cNvPr id="412" name="Google Shape;412;p3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variable that is created inside the class but outside the method, is known as instance variable. Instance variable doesn't get memory at compile time.</a:t>
            </a:r>
            <a:endParaRPr/>
          </a:p>
          <a:p>
            <a:pPr indent="-342900" lvl="0" marL="342900" rtl="0" algn="l">
              <a:spcBef>
                <a:spcPts val="1000"/>
              </a:spcBef>
              <a:spcAft>
                <a:spcPts val="0"/>
              </a:spcAft>
              <a:buSzPts val="1440"/>
              <a:buChar char="►"/>
            </a:pPr>
            <a:r>
              <a:rPr lang="en-US"/>
              <a:t>It gets memory at runtime when object(instance) is created. That is why, it is known as instance variable. </a:t>
            </a:r>
            <a:endParaRPr/>
          </a:p>
        </p:txBody>
      </p:sp>
      <p:sp>
        <p:nvSpPr>
          <p:cNvPr id="413" name="Google Shape;413;p3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414" name="Google Shape;414;p3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15" name="Google Shape;415;p3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sp>
        <p:nvSpPr>
          <p:cNvPr id="2837" name="Google Shape;2837;p30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Private Constructor</a:t>
            </a:r>
            <a:endParaRPr/>
          </a:p>
        </p:txBody>
      </p:sp>
      <p:sp>
        <p:nvSpPr>
          <p:cNvPr id="2838" name="Google Shape;2838;p30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class A{  </a:t>
            </a:r>
            <a:endParaRPr/>
          </a:p>
          <a:p>
            <a:pPr indent="-342900" lvl="0" marL="342900" rtl="0" algn="l">
              <a:spcBef>
                <a:spcPts val="1000"/>
              </a:spcBef>
              <a:spcAft>
                <a:spcPts val="0"/>
              </a:spcAft>
              <a:buSzPts val="1440"/>
              <a:buChar char="►"/>
            </a:pPr>
            <a:r>
              <a:rPr lang="en-US"/>
              <a:t>private A(){}//private constructor  </a:t>
            </a:r>
            <a:endParaRPr/>
          </a:p>
          <a:p>
            <a:pPr indent="-342900" lvl="0" marL="342900" rtl="0" algn="l">
              <a:spcBef>
                <a:spcPts val="1000"/>
              </a:spcBef>
              <a:spcAft>
                <a:spcPts val="0"/>
              </a:spcAft>
              <a:buSzPts val="1440"/>
              <a:buChar char="►"/>
            </a:pPr>
            <a:r>
              <a:rPr lang="en-US"/>
              <a:t>void msg(){System.out.println("Hello java");}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public class Simple{  </a:t>
            </a:r>
            <a:endParaRPr/>
          </a:p>
          <a:p>
            <a:pPr indent="-342900" lvl="0" marL="342900" rtl="0" algn="l">
              <a:spcBef>
                <a:spcPts val="1000"/>
              </a:spcBef>
              <a:spcAft>
                <a:spcPts val="0"/>
              </a:spcAft>
              <a:buSzPts val="1440"/>
              <a:buChar char="►"/>
            </a:pPr>
            <a:r>
              <a:rPr lang="en-US"/>
              <a:t> public static void main(String args[]){  </a:t>
            </a:r>
            <a:endParaRPr/>
          </a:p>
          <a:p>
            <a:pPr indent="-342900" lvl="0" marL="342900" rtl="0" algn="l">
              <a:spcBef>
                <a:spcPts val="1000"/>
              </a:spcBef>
              <a:spcAft>
                <a:spcPts val="0"/>
              </a:spcAft>
              <a:buSzPts val="1440"/>
              <a:buChar char="►"/>
            </a:pPr>
            <a:r>
              <a:rPr lang="en-US"/>
              <a:t>   A obj=new A();//Compile Time Error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a:t>
            </a:r>
            <a:endParaRPr/>
          </a:p>
        </p:txBody>
      </p:sp>
      <p:sp>
        <p:nvSpPr>
          <p:cNvPr id="2839" name="Google Shape;2839;p30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40" name="Google Shape;2840;p30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41" name="Google Shape;2841;p30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8">
                                            <p:txEl>
                                              <p:pRg end="0" st="0"/>
                                            </p:txEl>
                                          </p:spTgt>
                                        </p:tgtEl>
                                        <p:attrNameLst>
                                          <p:attrName>style.visibility</p:attrName>
                                        </p:attrNameLst>
                                      </p:cBhvr>
                                      <p:to>
                                        <p:strVal val="visible"/>
                                      </p:to>
                                    </p:set>
                                    <p:anim calcmode="lin" valueType="num">
                                      <p:cBhvr additive="base">
                                        <p:cTn dur="500"/>
                                        <p:tgtEl>
                                          <p:spTgt spid="283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8">
                                            <p:txEl>
                                              <p:pRg end="1" st="1"/>
                                            </p:txEl>
                                          </p:spTgt>
                                        </p:tgtEl>
                                        <p:attrNameLst>
                                          <p:attrName>style.visibility</p:attrName>
                                        </p:attrNameLst>
                                      </p:cBhvr>
                                      <p:to>
                                        <p:strVal val="visible"/>
                                      </p:to>
                                    </p:set>
                                    <p:anim calcmode="lin" valueType="num">
                                      <p:cBhvr additive="base">
                                        <p:cTn dur="500"/>
                                        <p:tgtEl>
                                          <p:spTgt spid="283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8">
                                            <p:txEl>
                                              <p:pRg end="2" st="2"/>
                                            </p:txEl>
                                          </p:spTgt>
                                        </p:tgtEl>
                                        <p:attrNameLst>
                                          <p:attrName>style.visibility</p:attrName>
                                        </p:attrNameLst>
                                      </p:cBhvr>
                                      <p:to>
                                        <p:strVal val="visible"/>
                                      </p:to>
                                    </p:set>
                                    <p:anim calcmode="lin" valueType="num">
                                      <p:cBhvr additive="base">
                                        <p:cTn dur="500"/>
                                        <p:tgtEl>
                                          <p:spTgt spid="283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8">
                                            <p:txEl>
                                              <p:pRg end="3" st="3"/>
                                            </p:txEl>
                                          </p:spTgt>
                                        </p:tgtEl>
                                        <p:attrNameLst>
                                          <p:attrName>style.visibility</p:attrName>
                                        </p:attrNameLst>
                                      </p:cBhvr>
                                      <p:to>
                                        <p:strVal val="visible"/>
                                      </p:to>
                                    </p:set>
                                    <p:anim calcmode="lin" valueType="num">
                                      <p:cBhvr additive="base">
                                        <p:cTn dur="500"/>
                                        <p:tgtEl>
                                          <p:spTgt spid="283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8">
                                            <p:txEl>
                                              <p:pRg end="4" st="4"/>
                                            </p:txEl>
                                          </p:spTgt>
                                        </p:tgtEl>
                                        <p:attrNameLst>
                                          <p:attrName>style.visibility</p:attrName>
                                        </p:attrNameLst>
                                      </p:cBhvr>
                                      <p:to>
                                        <p:strVal val="visible"/>
                                      </p:to>
                                    </p:set>
                                    <p:anim calcmode="lin" valueType="num">
                                      <p:cBhvr additive="base">
                                        <p:cTn dur="500"/>
                                        <p:tgtEl>
                                          <p:spTgt spid="283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8">
                                            <p:txEl>
                                              <p:pRg end="5" st="5"/>
                                            </p:txEl>
                                          </p:spTgt>
                                        </p:tgtEl>
                                        <p:attrNameLst>
                                          <p:attrName>style.visibility</p:attrName>
                                        </p:attrNameLst>
                                      </p:cBhvr>
                                      <p:to>
                                        <p:strVal val="visible"/>
                                      </p:to>
                                    </p:set>
                                    <p:anim calcmode="lin" valueType="num">
                                      <p:cBhvr additive="base">
                                        <p:cTn dur="500"/>
                                        <p:tgtEl>
                                          <p:spTgt spid="283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8">
                                            <p:txEl>
                                              <p:pRg end="6" st="6"/>
                                            </p:txEl>
                                          </p:spTgt>
                                        </p:tgtEl>
                                        <p:attrNameLst>
                                          <p:attrName>style.visibility</p:attrName>
                                        </p:attrNameLst>
                                      </p:cBhvr>
                                      <p:to>
                                        <p:strVal val="visible"/>
                                      </p:to>
                                    </p:set>
                                    <p:anim calcmode="lin" valueType="num">
                                      <p:cBhvr additive="base">
                                        <p:cTn dur="500"/>
                                        <p:tgtEl>
                                          <p:spTgt spid="283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8">
                                            <p:txEl>
                                              <p:pRg end="7" st="7"/>
                                            </p:txEl>
                                          </p:spTgt>
                                        </p:tgtEl>
                                        <p:attrNameLst>
                                          <p:attrName>style.visibility</p:attrName>
                                        </p:attrNameLst>
                                      </p:cBhvr>
                                      <p:to>
                                        <p:strVal val="visible"/>
                                      </p:to>
                                    </p:set>
                                    <p:anim calcmode="lin" valueType="num">
                                      <p:cBhvr additive="base">
                                        <p:cTn dur="500"/>
                                        <p:tgtEl>
                                          <p:spTgt spid="2838">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8">
                                            <p:txEl>
                                              <p:pRg end="8" st="8"/>
                                            </p:txEl>
                                          </p:spTgt>
                                        </p:tgtEl>
                                        <p:attrNameLst>
                                          <p:attrName>style.visibility</p:attrName>
                                        </p:attrNameLst>
                                      </p:cBhvr>
                                      <p:to>
                                        <p:strVal val="visible"/>
                                      </p:to>
                                    </p:set>
                                    <p:anim calcmode="lin" valueType="num">
                                      <p:cBhvr additive="base">
                                        <p:cTn dur="500"/>
                                        <p:tgtEl>
                                          <p:spTgt spid="2838">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30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2847" name="Google Shape;2847;p30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class cannot be private or protected except nested class</a:t>
            </a:r>
            <a:endParaRPr/>
          </a:p>
        </p:txBody>
      </p:sp>
      <p:sp>
        <p:nvSpPr>
          <p:cNvPr id="2848" name="Google Shape;2848;p30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49" name="Google Shape;2849;p30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50" name="Google Shape;2850;p30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7">
                                            <p:txEl>
                                              <p:pRg end="0" st="0"/>
                                            </p:txEl>
                                          </p:spTgt>
                                        </p:tgtEl>
                                        <p:attrNameLst>
                                          <p:attrName>style.visibility</p:attrName>
                                        </p:attrNameLst>
                                      </p:cBhvr>
                                      <p:to>
                                        <p:strVal val="visible"/>
                                      </p:to>
                                    </p:set>
                                    <p:anim calcmode="lin" valueType="num">
                                      <p:cBhvr additive="base">
                                        <p:cTn dur="500"/>
                                        <p:tgtEl>
                                          <p:spTgt spid="284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4" name="Shape 2854"/>
        <p:cNvGrpSpPr/>
        <p:nvPr/>
      </p:nvGrpSpPr>
      <p:grpSpPr>
        <a:xfrm>
          <a:off x="0" y="0"/>
          <a:ext cx="0" cy="0"/>
          <a:chOff x="0" y="0"/>
          <a:chExt cx="0" cy="0"/>
        </a:xfrm>
      </p:grpSpPr>
      <p:sp>
        <p:nvSpPr>
          <p:cNvPr id="2855" name="Google Shape;2855;p30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2) default access modifier</a:t>
            </a:r>
            <a:endParaRPr/>
          </a:p>
        </p:txBody>
      </p:sp>
      <p:sp>
        <p:nvSpPr>
          <p:cNvPr id="2856" name="Google Shape;2856;p30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t/>
            </a:r>
            <a:endParaRPr/>
          </a:p>
          <a:p>
            <a:pPr indent="-342900" lvl="0" marL="342900" rtl="0" algn="l">
              <a:spcBef>
                <a:spcPts val="1000"/>
              </a:spcBef>
              <a:spcAft>
                <a:spcPts val="0"/>
              </a:spcAft>
              <a:buSzPts val="1440"/>
              <a:buChar char="►"/>
            </a:pPr>
            <a:r>
              <a:rPr lang="en-US"/>
              <a:t>If you don't use any modifier, it is treated as default by default. The default modifier is accessible only within package.</a:t>
            </a:r>
            <a:endParaRPr/>
          </a:p>
          <a:p>
            <a:pPr indent="-251459" lvl="0" marL="342900" rtl="0" algn="l">
              <a:spcBef>
                <a:spcPts val="1000"/>
              </a:spcBef>
              <a:spcAft>
                <a:spcPts val="0"/>
              </a:spcAft>
              <a:buSzPts val="1440"/>
              <a:buNone/>
            </a:pPr>
            <a:r>
              <a:t/>
            </a:r>
            <a:endParaRPr/>
          </a:p>
        </p:txBody>
      </p:sp>
      <p:sp>
        <p:nvSpPr>
          <p:cNvPr id="2857" name="Google Shape;2857;p30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58" name="Google Shape;2858;p30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59" name="Google Shape;2859;p30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3" name="Shape 2863"/>
        <p:cNvGrpSpPr/>
        <p:nvPr/>
      </p:nvGrpSpPr>
      <p:grpSpPr>
        <a:xfrm>
          <a:off x="0" y="0"/>
          <a:ext cx="0" cy="0"/>
          <a:chOff x="0" y="0"/>
          <a:chExt cx="0" cy="0"/>
        </a:xfrm>
      </p:grpSpPr>
      <p:sp>
        <p:nvSpPr>
          <p:cNvPr id="2864" name="Google Shape;2864;p30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2865" name="Google Shape;2865;p30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79999"/>
              <a:buChar char="►"/>
            </a:pPr>
            <a:r>
              <a:rPr b="1" lang="en-US"/>
              <a:t>package</a:t>
            </a:r>
            <a:r>
              <a:rPr lang="en-US"/>
              <a:t> </a:t>
            </a:r>
            <a:r>
              <a:rPr lang="en-US">
                <a:solidFill>
                  <a:srgbClr val="FF0000"/>
                </a:solidFill>
              </a:rPr>
              <a:t>pack; </a:t>
            </a:r>
            <a:r>
              <a:rPr lang="en-US"/>
              <a:t> </a:t>
            </a:r>
            <a:endParaRPr/>
          </a:p>
          <a:p>
            <a:pPr indent="-342900" lvl="0" marL="342900" rtl="0" algn="l">
              <a:spcBef>
                <a:spcPts val="1000"/>
              </a:spcBef>
              <a:spcAft>
                <a:spcPts val="0"/>
              </a:spcAft>
              <a:buSzPct val="79999"/>
              <a:buChar char="►"/>
            </a:pPr>
            <a:r>
              <a:rPr b="1" lang="en-US"/>
              <a:t>class</a:t>
            </a:r>
            <a:r>
              <a:rPr lang="en-US"/>
              <a:t> A{  </a:t>
            </a:r>
            <a:endParaRPr/>
          </a:p>
          <a:p>
            <a:pPr indent="-342900" lvl="0" marL="342900" rtl="0" algn="l">
              <a:spcBef>
                <a:spcPts val="1000"/>
              </a:spcBef>
              <a:spcAft>
                <a:spcPts val="0"/>
              </a:spcAft>
              <a:buSzPct val="79999"/>
              <a:buChar char="►"/>
            </a:pPr>
            <a:r>
              <a:rPr lang="en-US"/>
              <a:t>  </a:t>
            </a:r>
            <a:r>
              <a:rPr b="1" lang="en-US"/>
              <a:t>void</a:t>
            </a:r>
            <a:r>
              <a:rPr lang="en-US"/>
              <a:t> msg(){System.out.println("Hello");}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package</a:t>
            </a:r>
            <a:r>
              <a:rPr lang="en-US"/>
              <a:t> </a:t>
            </a:r>
            <a:r>
              <a:rPr lang="en-US">
                <a:solidFill>
                  <a:srgbClr val="FF0000"/>
                </a:solidFill>
              </a:rPr>
              <a:t>mypack;  </a:t>
            </a:r>
            <a:endParaRPr/>
          </a:p>
          <a:p>
            <a:pPr indent="-342900" lvl="0" marL="342900" rtl="0" algn="l">
              <a:spcBef>
                <a:spcPts val="1000"/>
              </a:spcBef>
              <a:spcAft>
                <a:spcPts val="0"/>
              </a:spcAft>
              <a:buSzPct val="79999"/>
              <a:buChar char="►"/>
            </a:pPr>
            <a:r>
              <a:rPr b="1" lang="en-US"/>
              <a:t>import</a:t>
            </a:r>
            <a:r>
              <a:rPr lang="en-US"/>
              <a:t> pack.*;  </a:t>
            </a:r>
            <a:endParaRPr/>
          </a:p>
          <a:p>
            <a:pPr indent="-342900" lvl="0" marL="342900" rtl="0" algn="l">
              <a:spcBef>
                <a:spcPts val="1000"/>
              </a:spcBef>
              <a:spcAft>
                <a:spcPts val="0"/>
              </a:spcAft>
              <a:buSzPct val="79999"/>
              <a:buChar char="►"/>
            </a:pPr>
            <a:r>
              <a:rPr b="1" lang="en-US"/>
              <a:t>class</a:t>
            </a:r>
            <a:r>
              <a:rPr lang="en-US"/>
              <a:t> B{  </a:t>
            </a:r>
            <a:endParaRPr/>
          </a:p>
          <a:p>
            <a:pPr indent="-342900" lvl="0" marL="342900" rtl="0" algn="l">
              <a:spcBef>
                <a:spcPts val="1000"/>
              </a:spcBef>
              <a:spcAft>
                <a:spcPts val="0"/>
              </a:spcAft>
              <a:buSzPct val="79999"/>
              <a:buChar char="►"/>
            </a:pPr>
            <a:r>
              <a:rPr lang="en-US"/>
              <a:t>  </a:t>
            </a: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ct val="79999"/>
              <a:buChar char="►"/>
            </a:pPr>
            <a:r>
              <a:rPr lang="en-US"/>
              <a:t>   A obj = </a:t>
            </a:r>
            <a:r>
              <a:rPr b="1" lang="en-US"/>
              <a:t>new</a:t>
            </a:r>
            <a:r>
              <a:rPr lang="en-US"/>
              <a:t> A();//Compile Time Error  </a:t>
            </a:r>
            <a:endParaRPr/>
          </a:p>
          <a:p>
            <a:pPr indent="-342900" lvl="0" marL="342900" rtl="0" algn="l">
              <a:spcBef>
                <a:spcPts val="1000"/>
              </a:spcBef>
              <a:spcAft>
                <a:spcPts val="0"/>
              </a:spcAft>
              <a:buSzPct val="79999"/>
              <a:buChar char="►"/>
            </a:pPr>
            <a:r>
              <a:rPr lang="en-US"/>
              <a:t>   obj.msg();//Compile Time Error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65176" lvl="0" marL="342900" rtl="0" algn="l">
              <a:spcBef>
                <a:spcPts val="1000"/>
              </a:spcBef>
              <a:spcAft>
                <a:spcPts val="0"/>
              </a:spcAft>
              <a:buSzPct val="79999"/>
              <a:buNone/>
            </a:pPr>
            <a:r>
              <a:t/>
            </a:r>
            <a:endParaRPr/>
          </a:p>
        </p:txBody>
      </p:sp>
      <p:sp>
        <p:nvSpPr>
          <p:cNvPr id="2866" name="Google Shape;2866;p30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67" name="Google Shape;2867;p30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68" name="Google Shape;2868;p30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0" st="0"/>
                                            </p:txEl>
                                          </p:spTgt>
                                        </p:tgtEl>
                                        <p:attrNameLst>
                                          <p:attrName>style.visibility</p:attrName>
                                        </p:attrNameLst>
                                      </p:cBhvr>
                                      <p:to>
                                        <p:strVal val="visible"/>
                                      </p:to>
                                    </p:set>
                                    <p:anim calcmode="lin" valueType="num">
                                      <p:cBhvr additive="base">
                                        <p:cTn dur="500"/>
                                        <p:tgtEl>
                                          <p:spTgt spid="286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1" st="1"/>
                                            </p:txEl>
                                          </p:spTgt>
                                        </p:tgtEl>
                                        <p:attrNameLst>
                                          <p:attrName>style.visibility</p:attrName>
                                        </p:attrNameLst>
                                      </p:cBhvr>
                                      <p:to>
                                        <p:strVal val="visible"/>
                                      </p:to>
                                    </p:set>
                                    <p:anim calcmode="lin" valueType="num">
                                      <p:cBhvr additive="base">
                                        <p:cTn dur="500"/>
                                        <p:tgtEl>
                                          <p:spTgt spid="286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2" st="2"/>
                                            </p:txEl>
                                          </p:spTgt>
                                        </p:tgtEl>
                                        <p:attrNameLst>
                                          <p:attrName>style.visibility</p:attrName>
                                        </p:attrNameLst>
                                      </p:cBhvr>
                                      <p:to>
                                        <p:strVal val="visible"/>
                                      </p:to>
                                    </p:set>
                                    <p:anim calcmode="lin" valueType="num">
                                      <p:cBhvr additive="base">
                                        <p:cTn dur="500"/>
                                        <p:tgtEl>
                                          <p:spTgt spid="286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3" st="3"/>
                                            </p:txEl>
                                          </p:spTgt>
                                        </p:tgtEl>
                                        <p:attrNameLst>
                                          <p:attrName>style.visibility</p:attrName>
                                        </p:attrNameLst>
                                      </p:cBhvr>
                                      <p:to>
                                        <p:strVal val="visible"/>
                                      </p:to>
                                    </p:set>
                                    <p:anim calcmode="lin" valueType="num">
                                      <p:cBhvr additive="base">
                                        <p:cTn dur="500"/>
                                        <p:tgtEl>
                                          <p:spTgt spid="286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4" st="4"/>
                                            </p:txEl>
                                          </p:spTgt>
                                        </p:tgtEl>
                                        <p:attrNameLst>
                                          <p:attrName>style.visibility</p:attrName>
                                        </p:attrNameLst>
                                      </p:cBhvr>
                                      <p:to>
                                        <p:strVal val="visible"/>
                                      </p:to>
                                    </p:set>
                                    <p:anim calcmode="lin" valueType="num">
                                      <p:cBhvr additive="base">
                                        <p:cTn dur="500"/>
                                        <p:tgtEl>
                                          <p:spTgt spid="286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5" st="5"/>
                                            </p:txEl>
                                          </p:spTgt>
                                        </p:tgtEl>
                                        <p:attrNameLst>
                                          <p:attrName>style.visibility</p:attrName>
                                        </p:attrNameLst>
                                      </p:cBhvr>
                                      <p:to>
                                        <p:strVal val="visible"/>
                                      </p:to>
                                    </p:set>
                                    <p:anim calcmode="lin" valueType="num">
                                      <p:cBhvr additive="base">
                                        <p:cTn dur="500"/>
                                        <p:tgtEl>
                                          <p:spTgt spid="286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6" st="6"/>
                                            </p:txEl>
                                          </p:spTgt>
                                        </p:tgtEl>
                                        <p:attrNameLst>
                                          <p:attrName>style.visibility</p:attrName>
                                        </p:attrNameLst>
                                      </p:cBhvr>
                                      <p:to>
                                        <p:strVal val="visible"/>
                                      </p:to>
                                    </p:set>
                                    <p:anim calcmode="lin" valueType="num">
                                      <p:cBhvr additive="base">
                                        <p:cTn dur="500"/>
                                        <p:tgtEl>
                                          <p:spTgt spid="2865">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7" st="7"/>
                                            </p:txEl>
                                          </p:spTgt>
                                        </p:tgtEl>
                                        <p:attrNameLst>
                                          <p:attrName>style.visibility</p:attrName>
                                        </p:attrNameLst>
                                      </p:cBhvr>
                                      <p:to>
                                        <p:strVal val="visible"/>
                                      </p:to>
                                    </p:set>
                                    <p:anim calcmode="lin" valueType="num">
                                      <p:cBhvr additive="base">
                                        <p:cTn dur="500"/>
                                        <p:tgtEl>
                                          <p:spTgt spid="2865">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8" st="8"/>
                                            </p:txEl>
                                          </p:spTgt>
                                        </p:tgtEl>
                                        <p:attrNameLst>
                                          <p:attrName>style.visibility</p:attrName>
                                        </p:attrNameLst>
                                      </p:cBhvr>
                                      <p:to>
                                        <p:strVal val="visible"/>
                                      </p:to>
                                    </p:set>
                                    <p:anim calcmode="lin" valueType="num">
                                      <p:cBhvr additive="base">
                                        <p:cTn dur="500"/>
                                        <p:tgtEl>
                                          <p:spTgt spid="2865">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9" st="9"/>
                                            </p:txEl>
                                          </p:spTgt>
                                        </p:tgtEl>
                                        <p:attrNameLst>
                                          <p:attrName>style.visibility</p:attrName>
                                        </p:attrNameLst>
                                      </p:cBhvr>
                                      <p:to>
                                        <p:strVal val="visible"/>
                                      </p:to>
                                    </p:set>
                                    <p:anim calcmode="lin" valueType="num">
                                      <p:cBhvr additive="base">
                                        <p:cTn dur="500"/>
                                        <p:tgtEl>
                                          <p:spTgt spid="2865">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10" st="10"/>
                                            </p:txEl>
                                          </p:spTgt>
                                        </p:tgtEl>
                                        <p:attrNameLst>
                                          <p:attrName>style.visibility</p:attrName>
                                        </p:attrNameLst>
                                      </p:cBhvr>
                                      <p:to>
                                        <p:strVal val="visible"/>
                                      </p:to>
                                    </p:set>
                                    <p:anim calcmode="lin" valueType="num">
                                      <p:cBhvr additive="base">
                                        <p:cTn dur="500"/>
                                        <p:tgtEl>
                                          <p:spTgt spid="2865">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11" st="11"/>
                                            </p:txEl>
                                          </p:spTgt>
                                        </p:tgtEl>
                                        <p:attrNameLst>
                                          <p:attrName>style.visibility</p:attrName>
                                        </p:attrNameLst>
                                      </p:cBhvr>
                                      <p:to>
                                        <p:strVal val="visible"/>
                                      </p:to>
                                    </p:set>
                                    <p:anim calcmode="lin" valueType="num">
                                      <p:cBhvr additive="base">
                                        <p:cTn dur="500"/>
                                        <p:tgtEl>
                                          <p:spTgt spid="2865">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5">
                                            <p:txEl>
                                              <p:pRg end="12" st="12"/>
                                            </p:txEl>
                                          </p:spTgt>
                                        </p:tgtEl>
                                        <p:attrNameLst>
                                          <p:attrName>style.visibility</p:attrName>
                                        </p:attrNameLst>
                                      </p:cBhvr>
                                      <p:to>
                                        <p:strVal val="visible"/>
                                      </p:to>
                                    </p:set>
                                    <p:anim calcmode="lin" valueType="num">
                                      <p:cBhvr additive="base">
                                        <p:cTn dur="500"/>
                                        <p:tgtEl>
                                          <p:spTgt spid="2865">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sp>
        <p:nvSpPr>
          <p:cNvPr id="2873" name="Google Shape;2873;p30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3) protected access modifier</a:t>
            </a:r>
            <a:br>
              <a:rPr lang="en-US"/>
            </a:br>
            <a:endParaRPr/>
          </a:p>
        </p:txBody>
      </p:sp>
      <p:sp>
        <p:nvSpPr>
          <p:cNvPr id="2874" name="Google Shape;2874;p30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a:t>
            </a:r>
            <a:r>
              <a:rPr b="1" lang="en-US"/>
              <a:t>protected access modifier</a:t>
            </a:r>
            <a:r>
              <a:rPr lang="en-US"/>
              <a:t> is accessible within package and outside the package but through inheritance only.</a:t>
            </a:r>
            <a:endParaRPr/>
          </a:p>
          <a:p>
            <a:pPr indent="-342900" lvl="0" marL="342900" rtl="0" algn="l">
              <a:spcBef>
                <a:spcPts val="1000"/>
              </a:spcBef>
              <a:spcAft>
                <a:spcPts val="0"/>
              </a:spcAft>
              <a:buSzPts val="1440"/>
              <a:buChar char="►"/>
            </a:pPr>
            <a:r>
              <a:rPr lang="en-US"/>
              <a:t>The protected access modifier can be applied on the data member, method and constructor. It can't be applied on the class.</a:t>
            </a:r>
            <a:endParaRPr/>
          </a:p>
        </p:txBody>
      </p:sp>
      <p:sp>
        <p:nvSpPr>
          <p:cNvPr id="2875" name="Google Shape;2875;p30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76" name="Google Shape;2876;p30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77" name="Google Shape;2877;p30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4">
                                            <p:txEl>
                                              <p:pRg end="0" st="0"/>
                                            </p:txEl>
                                          </p:spTgt>
                                        </p:tgtEl>
                                        <p:attrNameLst>
                                          <p:attrName>style.visibility</p:attrName>
                                        </p:attrNameLst>
                                      </p:cBhvr>
                                      <p:to>
                                        <p:strVal val="visible"/>
                                      </p:to>
                                    </p:set>
                                    <p:anim calcmode="lin" valueType="num">
                                      <p:cBhvr additive="base">
                                        <p:cTn dur="500"/>
                                        <p:tgtEl>
                                          <p:spTgt spid="287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4">
                                            <p:txEl>
                                              <p:pRg end="1" st="1"/>
                                            </p:txEl>
                                          </p:spTgt>
                                        </p:tgtEl>
                                        <p:attrNameLst>
                                          <p:attrName>style.visibility</p:attrName>
                                        </p:attrNameLst>
                                      </p:cBhvr>
                                      <p:to>
                                        <p:strVal val="visible"/>
                                      </p:to>
                                    </p:set>
                                    <p:anim calcmode="lin" valueType="num">
                                      <p:cBhvr additive="base">
                                        <p:cTn dur="500"/>
                                        <p:tgtEl>
                                          <p:spTgt spid="287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1" name="Shape 2881"/>
        <p:cNvGrpSpPr/>
        <p:nvPr/>
      </p:nvGrpSpPr>
      <p:grpSpPr>
        <a:xfrm>
          <a:off x="0" y="0"/>
          <a:ext cx="0" cy="0"/>
          <a:chOff x="0" y="0"/>
          <a:chExt cx="0" cy="0"/>
        </a:xfrm>
      </p:grpSpPr>
      <p:sp>
        <p:nvSpPr>
          <p:cNvPr id="2882" name="Google Shape;2882;p30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protected access modifier</a:t>
            </a:r>
            <a:br>
              <a:rPr lang="en-US"/>
            </a:br>
            <a:endParaRPr/>
          </a:p>
        </p:txBody>
      </p:sp>
      <p:sp>
        <p:nvSpPr>
          <p:cNvPr id="2883" name="Google Shape;2883;p307"/>
          <p:cNvSpPr txBox="1"/>
          <p:nvPr>
            <p:ph idx="1" type="body"/>
          </p:nvPr>
        </p:nvSpPr>
        <p:spPr>
          <a:xfrm>
            <a:off x="677334" y="1555845"/>
            <a:ext cx="8596668" cy="4485517"/>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b="1" lang="en-US">
                <a:solidFill>
                  <a:srgbClr val="7F0055"/>
                </a:solidFill>
                <a:latin typeface="Courier New"/>
                <a:ea typeface="Courier New"/>
                <a:cs typeface="Courier New"/>
                <a:sym typeface="Courier New"/>
              </a:rPr>
              <a:t>package</a:t>
            </a:r>
            <a:r>
              <a:rPr b="1" lang="en-US">
                <a:solidFill>
                  <a:srgbClr val="000000"/>
                </a:solidFill>
                <a:latin typeface="Courier New"/>
                <a:ea typeface="Courier New"/>
                <a:cs typeface="Courier New"/>
                <a:sym typeface="Courier New"/>
              </a:rPr>
              <a:t> </a:t>
            </a:r>
            <a:r>
              <a:rPr b="1" lang="en-US">
                <a:solidFill>
                  <a:srgbClr val="FF0000"/>
                </a:solidFill>
                <a:latin typeface="Courier New"/>
                <a:ea typeface="Courier New"/>
                <a:cs typeface="Courier New"/>
                <a:sym typeface="Courier New"/>
              </a:rPr>
              <a:t>pack1;</a:t>
            </a:r>
            <a:endParaRPr/>
          </a:p>
          <a:p>
            <a:pPr indent="-342900" lvl="0" marL="342900" rtl="0" algn="l">
              <a:spcBef>
                <a:spcPts val="1000"/>
              </a:spcBef>
              <a:spcAft>
                <a:spcPts val="0"/>
              </a:spcAft>
              <a:buSzPct val="79999"/>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A {</a:t>
            </a:r>
            <a:endParaRPr/>
          </a:p>
          <a:p>
            <a:pPr indent="-342900" lvl="0" marL="342900" rtl="0" algn="l">
              <a:spcBef>
                <a:spcPts val="1000"/>
              </a:spcBef>
              <a:spcAft>
                <a:spcPts val="0"/>
              </a:spcAft>
              <a:buSzPct val="79999"/>
              <a:buChar char="►"/>
            </a:pPr>
            <a:r>
              <a:rPr b="1" lang="en-US">
                <a:solidFill>
                  <a:srgbClr val="7F0055"/>
                </a:solidFill>
                <a:latin typeface="Courier New"/>
                <a:ea typeface="Courier New"/>
                <a:cs typeface="Courier New"/>
                <a:sym typeface="Courier New"/>
              </a:rPr>
              <a:t>protected</a:t>
            </a:r>
            <a:r>
              <a:rPr b="1" lang="en-US">
                <a:solidFill>
                  <a:srgbClr val="000000"/>
                </a:solidFill>
                <a:latin typeface="Courier New"/>
                <a:ea typeface="Courier New"/>
                <a:cs typeface="Courier New"/>
                <a:sym typeface="Courier New"/>
              </a:rPr>
              <a:t> </a:t>
            </a:r>
            <a:r>
              <a:rPr b="1" lang="en-US">
                <a:solidFill>
                  <a:srgbClr val="7F0055"/>
                </a:solidFill>
                <a:highlight>
                  <a:srgbClr val="D4D4D4"/>
                </a:highlight>
                <a:latin typeface="Courier New"/>
                <a:ea typeface="Courier New"/>
                <a:cs typeface="Courier New"/>
                <a:sym typeface="Courier New"/>
              </a:rPr>
              <a:t>void</a:t>
            </a:r>
            <a:r>
              <a:rPr b="1" lang="en-US">
                <a:solidFill>
                  <a:srgbClr val="000000"/>
                </a:solidFill>
                <a:highlight>
                  <a:srgbClr val="D4D4D4"/>
                </a:highlight>
                <a:latin typeface="Courier New"/>
                <a:ea typeface="Courier New"/>
                <a:cs typeface="Courier New"/>
                <a:sym typeface="Courier New"/>
              </a:rPr>
              <a:t> m1(){</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"m1 method"</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ct val="79999"/>
              <a:buChar char="►"/>
            </a:pPr>
            <a:r>
              <a:rPr lang="en-US">
                <a:solidFill>
                  <a:srgbClr val="000000"/>
                </a:solidFill>
                <a:highlight>
                  <a:srgbClr val="D4D4D4"/>
                </a:highlight>
                <a:latin typeface="Courier New"/>
                <a:ea typeface="Courier New"/>
                <a:cs typeface="Courier New"/>
                <a:sym typeface="Courier New"/>
              </a:rPr>
              <a:t>}</a:t>
            </a:r>
            <a:r>
              <a:rPr lang="en-US">
                <a:solidFill>
                  <a:srgbClr val="000000"/>
                </a:solidFill>
                <a:latin typeface="Courier New"/>
                <a:ea typeface="Courier New"/>
                <a:cs typeface="Courier New"/>
                <a:sym typeface="Courier New"/>
              </a:rPr>
              <a:t>}</a:t>
            </a:r>
            <a:endParaRPr/>
          </a:p>
          <a:p>
            <a:pPr indent="-258318" lvl="0" marL="342900" rtl="0" algn="l">
              <a:spcBef>
                <a:spcPts val="1000"/>
              </a:spcBef>
              <a:spcAft>
                <a:spcPts val="0"/>
              </a:spcAft>
              <a:buSzPct val="79999"/>
              <a:buNone/>
            </a:pPr>
            <a:r>
              <a:t/>
            </a:r>
            <a:endParaRPr b="1">
              <a:solidFill>
                <a:srgbClr val="7F0055"/>
              </a:solidFill>
              <a:latin typeface="Courier New"/>
              <a:ea typeface="Courier New"/>
              <a:cs typeface="Courier New"/>
              <a:sym typeface="Courier New"/>
            </a:endParaRPr>
          </a:p>
          <a:p>
            <a:pPr indent="-342900" lvl="0" marL="342900" rtl="0" algn="l">
              <a:spcBef>
                <a:spcPts val="1000"/>
              </a:spcBef>
              <a:spcAft>
                <a:spcPts val="0"/>
              </a:spcAft>
              <a:buSzPct val="79999"/>
              <a:buChar char="►"/>
            </a:pPr>
            <a:r>
              <a:rPr b="1" lang="en-US">
                <a:solidFill>
                  <a:srgbClr val="7F0055"/>
                </a:solidFill>
                <a:latin typeface="Courier New"/>
                <a:ea typeface="Courier New"/>
                <a:cs typeface="Courier New"/>
                <a:sym typeface="Courier New"/>
              </a:rPr>
              <a:t>package</a:t>
            </a:r>
            <a:r>
              <a:rPr b="1" lang="en-US">
                <a:solidFill>
                  <a:srgbClr val="000000"/>
                </a:solidFill>
                <a:latin typeface="Courier New"/>
                <a:ea typeface="Courier New"/>
                <a:cs typeface="Courier New"/>
                <a:sym typeface="Courier New"/>
              </a:rPr>
              <a:t> </a:t>
            </a:r>
            <a:r>
              <a:rPr b="1" lang="en-US">
                <a:solidFill>
                  <a:srgbClr val="FF0000"/>
                </a:solidFill>
                <a:latin typeface="Courier New"/>
                <a:ea typeface="Courier New"/>
                <a:cs typeface="Courier New"/>
                <a:sym typeface="Courier New"/>
              </a:rPr>
              <a:t>pack2;</a:t>
            </a:r>
            <a:endParaRPr/>
          </a:p>
          <a:p>
            <a:pPr indent="-342900" lvl="0" marL="342900" rtl="0" algn="l">
              <a:spcBef>
                <a:spcPts val="1000"/>
              </a:spcBef>
              <a:spcAft>
                <a:spcPts val="0"/>
              </a:spcAft>
              <a:buSzPct val="79999"/>
              <a:buChar char="►"/>
            </a:pPr>
            <a:r>
              <a:rPr b="1" lang="en-US">
                <a:solidFill>
                  <a:srgbClr val="7F0055"/>
                </a:solidFill>
                <a:latin typeface="Courier New"/>
                <a:ea typeface="Courier New"/>
                <a:cs typeface="Courier New"/>
                <a:sym typeface="Courier New"/>
              </a:rPr>
              <a:t>import</a:t>
            </a:r>
            <a:r>
              <a:rPr b="1" lang="en-US">
                <a:solidFill>
                  <a:srgbClr val="000000"/>
                </a:solidFill>
                <a:latin typeface="Courier New"/>
                <a:ea typeface="Courier New"/>
                <a:cs typeface="Courier New"/>
                <a:sym typeface="Courier New"/>
              </a:rPr>
              <a:t> pack1.A;</a:t>
            </a:r>
            <a:endParaRPr/>
          </a:p>
          <a:p>
            <a:pPr indent="-342900" lvl="0" marL="342900" rtl="0" algn="l">
              <a:spcBef>
                <a:spcPts val="1000"/>
              </a:spcBef>
              <a:spcAft>
                <a:spcPts val="0"/>
              </a:spcAft>
              <a:buSzPct val="79999"/>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B </a:t>
            </a:r>
            <a:r>
              <a:rPr b="1" lang="en-US">
                <a:solidFill>
                  <a:srgbClr val="7F0055"/>
                </a:solidFill>
                <a:latin typeface="Courier New"/>
                <a:ea typeface="Courier New"/>
                <a:cs typeface="Courier New"/>
                <a:sym typeface="Courier New"/>
              </a:rPr>
              <a:t>extends</a:t>
            </a:r>
            <a:r>
              <a:rPr b="1" lang="en-US">
                <a:solidFill>
                  <a:srgbClr val="000000"/>
                </a:solidFill>
                <a:latin typeface="Courier New"/>
                <a:ea typeface="Courier New"/>
                <a:cs typeface="Courier New"/>
                <a:sym typeface="Courier New"/>
              </a:rPr>
              <a:t> A{</a:t>
            </a:r>
            <a:endParaRPr/>
          </a:p>
          <a:p>
            <a:pPr indent="-342900" lvl="0" marL="342900" rtl="0" algn="l">
              <a:spcBef>
                <a:spcPts val="1000"/>
              </a:spcBef>
              <a:spcAft>
                <a:spcPts val="0"/>
              </a:spcAft>
              <a:buSzPct val="79999"/>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void</a:t>
            </a:r>
            <a:r>
              <a:rPr b="1" lang="en-US">
                <a:solidFill>
                  <a:srgbClr val="000000"/>
                </a:solidFill>
                <a:latin typeface="Courier New"/>
                <a:ea typeface="Courier New"/>
                <a:cs typeface="Courier New"/>
                <a:sym typeface="Courier New"/>
              </a:rPr>
              <a:t> main(String[] </a:t>
            </a:r>
            <a:r>
              <a:rPr b="1" lang="en-US">
                <a:solidFill>
                  <a:srgbClr val="6A3E3E"/>
                </a:solidFill>
                <a:latin typeface="Courier New"/>
                <a:ea typeface="Courier New"/>
                <a:cs typeface="Courier New"/>
                <a:sym typeface="Courier New"/>
              </a:rPr>
              <a:t>args</a:t>
            </a:r>
            <a:r>
              <a:rPr b="1" lang="en-US">
                <a:solidFill>
                  <a:srgbClr val="000000"/>
                </a:solidFill>
                <a:latin typeface="Courier New"/>
                <a:ea typeface="Courier New"/>
                <a:cs typeface="Courier New"/>
                <a:sym typeface="Courier New"/>
              </a:rPr>
              <a:t>) {</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B </a:t>
            </a:r>
            <a:r>
              <a:rPr lang="en-US">
                <a:solidFill>
                  <a:srgbClr val="6A3E3E"/>
                </a:solidFill>
                <a:latin typeface="Courier New"/>
                <a:ea typeface="Courier New"/>
                <a:cs typeface="Courier New"/>
                <a:sym typeface="Courier New"/>
              </a:rPr>
              <a:t>b</a:t>
            </a:r>
            <a:r>
              <a:rPr lang="en-US">
                <a:solidFill>
                  <a:srgbClr val="000000"/>
                </a:solidFill>
                <a:latin typeface="Courier New"/>
                <a:ea typeface="Courier New"/>
                <a:cs typeface="Courier New"/>
                <a:sym typeface="Courier New"/>
              </a:rPr>
              <a:t> = </a:t>
            </a:r>
            <a:r>
              <a:rPr b="1" lang="en-US">
                <a:solidFill>
                  <a:srgbClr val="7F0055"/>
                </a:solidFill>
                <a:latin typeface="Courier New"/>
                <a:ea typeface="Courier New"/>
                <a:cs typeface="Courier New"/>
                <a:sym typeface="Courier New"/>
              </a:rPr>
              <a:t>new</a:t>
            </a:r>
            <a:r>
              <a:rPr b="1" lang="en-US">
                <a:solidFill>
                  <a:srgbClr val="000000"/>
                </a:solidFill>
                <a:latin typeface="Courier New"/>
                <a:ea typeface="Courier New"/>
                <a:cs typeface="Courier New"/>
                <a:sym typeface="Courier New"/>
              </a:rPr>
              <a:t> B();</a:t>
            </a:r>
            <a:endParaRPr/>
          </a:p>
          <a:p>
            <a:pPr indent="-342900" lvl="0" marL="342900" rtl="0" algn="l">
              <a:spcBef>
                <a:spcPts val="1000"/>
              </a:spcBef>
              <a:spcAft>
                <a:spcPts val="0"/>
              </a:spcAft>
              <a:buSzPct val="79999"/>
              <a:buChar char="►"/>
            </a:pPr>
            <a:r>
              <a:rPr lang="en-US">
                <a:solidFill>
                  <a:srgbClr val="6A3E3E"/>
                </a:solidFill>
                <a:latin typeface="Courier New"/>
                <a:ea typeface="Courier New"/>
                <a:cs typeface="Courier New"/>
                <a:sym typeface="Courier New"/>
              </a:rPr>
              <a:t>b</a:t>
            </a:r>
            <a:r>
              <a:rPr lang="en-US">
                <a:solidFill>
                  <a:srgbClr val="000000"/>
                </a:solidFill>
                <a:latin typeface="Courier New"/>
                <a:ea typeface="Courier New"/>
                <a:cs typeface="Courier New"/>
                <a:sym typeface="Courier New"/>
              </a:rPr>
              <a:t>.m1();</a:t>
            </a:r>
            <a:endParaRPr/>
          </a:p>
          <a:p>
            <a:pPr indent="-342900" lvl="0" marL="342900" rtl="0" algn="l">
              <a:spcBef>
                <a:spcPts val="1000"/>
              </a:spcBef>
              <a:spcAft>
                <a:spcPts val="0"/>
              </a:spcAft>
              <a:buSzPct val="79999"/>
              <a:buChar char="►"/>
            </a:pPr>
            <a:r>
              <a:rPr lang="en-U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258318" lvl="0" marL="342900" rtl="0" algn="l">
              <a:spcBef>
                <a:spcPts val="1000"/>
              </a:spcBef>
              <a:spcAft>
                <a:spcPts val="0"/>
              </a:spcAft>
              <a:buSzPct val="79999"/>
              <a:buNone/>
            </a:pPr>
            <a:r>
              <a:t/>
            </a:r>
            <a:endParaRPr>
              <a:solidFill>
                <a:srgbClr val="000000"/>
              </a:solidFill>
              <a:latin typeface="Courier New"/>
              <a:ea typeface="Courier New"/>
              <a:cs typeface="Courier New"/>
              <a:sym typeface="Courier New"/>
            </a:endParaRPr>
          </a:p>
          <a:p>
            <a:pPr indent="-258318" lvl="0" marL="342900" rtl="0" algn="l">
              <a:spcBef>
                <a:spcPts val="1000"/>
              </a:spcBef>
              <a:spcAft>
                <a:spcPts val="0"/>
              </a:spcAft>
              <a:buSzPct val="79999"/>
              <a:buNone/>
            </a:pPr>
            <a:r>
              <a:t/>
            </a:r>
            <a:endParaRPr>
              <a:solidFill>
                <a:srgbClr val="000000"/>
              </a:solidFill>
              <a:latin typeface="Courier New"/>
              <a:ea typeface="Courier New"/>
              <a:cs typeface="Courier New"/>
              <a:sym typeface="Courier New"/>
            </a:endParaRPr>
          </a:p>
        </p:txBody>
      </p:sp>
      <p:sp>
        <p:nvSpPr>
          <p:cNvPr id="2884" name="Google Shape;2884;p30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85" name="Google Shape;2885;p30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86" name="Google Shape;2886;p30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0" st="0"/>
                                            </p:txEl>
                                          </p:spTgt>
                                        </p:tgtEl>
                                        <p:attrNameLst>
                                          <p:attrName>style.visibility</p:attrName>
                                        </p:attrNameLst>
                                      </p:cBhvr>
                                      <p:to>
                                        <p:strVal val="visible"/>
                                      </p:to>
                                    </p:set>
                                    <p:anim calcmode="lin" valueType="num">
                                      <p:cBhvr additive="base">
                                        <p:cTn dur="500"/>
                                        <p:tgtEl>
                                          <p:spTgt spid="288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1" st="1"/>
                                            </p:txEl>
                                          </p:spTgt>
                                        </p:tgtEl>
                                        <p:attrNameLst>
                                          <p:attrName>style.visibility</p:attrName>
                                        </p:attrNameLst>
                                      </p:cBhvr>
                                      <p:to>
                                        <p:strVal val="visible"/>
                                      </p:to>
                                    </p:set>
                                    <p:anim calcmode="lin" valueType="num">
                                      <p:cBhvr additive="base">
                                        <p:cTn dur="500"/>
                                        <p:tgtEl>
                                          <p:spTgt spid="288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2" st="2"/>
                                            </p:txEl>
                                          </p:spTgt>
                                        </p:tgtEl>
                                        <p:attrNameLst>
                                          <p:attrName>style.visibility</p:attrName>
                                        </p:attrNameLst>
                                      </p:cBhvr>
                                      <p:to>
                                        <p:strVal val="visible"/>
                                      </p:to>
                                    </p:set>
                                    <p:anim calcmode="lin" valueType="num">
                                      <p:cBhvr additive="base">
                                        <p:cTn dur="500"/>
                                        <p:tgtEl>
                                          <p:spTgt spid="288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3" st="3"/>
                                            </p:txEl>
                                          </p:spTgt>
                                        </p:tgtEl>
                                        <p:attrNameLst>
                                          <p:attrName>style.visibility</p:attrName>
                                        </p:attrNameLst>
                                      </p:cBhvr>
                                      <p:to>
                                        <p:strVal val="visible"/>
                                      </p:to>
                                    </p:set>
                                    <p:anim calcmode="lin" valueType="num">
                                      <p:cBhvr additive="base">
                                        <p:cTn dur="500"/>
                                        <p:tgtEl>
                                          <p:spTgt spid="288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4" st="4"/>
                                            </p:txEl>
                                          </p:spTgt>
                                        </p:tgtEl>
                                        <p:attrNameLst>
                                          <p:attrName>style.visibility</p:attrName>
                                        </p:attrNameLst>
                                      </p:cBhvr>
                                      <p:to>
                                        <p:strVal val="visible"/>
                                      </p:to>
                                    </p:set>
                                    <p:anim calcmode="lin" valueType="num">
                                      <p:cBhvr additive="base">
                                        <p:cTn dur="500"/>
                                        <p:tgtEl>
                                          <p:spTgt spid="288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5" st="5"/>
                                            </p:txEl>
                                          </p:spTgt>
                                        </p:tgtEl>
                                        <p:attrNameLst>
                                          <p:attrName>style.visibility</p:attrName>
                                        </p:attrNameLst>
                                      </p:cBhvr>
                                      <p:to>
                                        <p:strVal val="visible"/>
                                      </p:to>
                                    </p:set>
                                    <p:anim calcmode="lin" valueType="num">
                                      <p:cBhvr additive="base">
                                        <p:cTn dur="500"/>
                                        <p:tgtEl>
                                          <p:spTgt spid="288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6" st="6"/>
                                            </p:txEl>
                                          </p:spTgt>
                                        </p:tgtEl>
                                        <p:attrNameLst>
                                          <p:attrName>style.visibility</p:attrName>
                                        </p:attrNameLst>
                                      </p:cBhvr>
                                      <p:to>
                                        <p:strVal val="visible"/>
                                      </p:to>
                                    </p:set>
                                    <p:anim calcmode="lin" valueType="num">
                                      <p:cBhvr additive="base">
                                        <p:cTn dur="500"/>
                                        <p:tgtEl>
                                          <p:spTgt spid="2883">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7" st="7"/>
                                            </p:txEl>
                                          </p:spTgt>
                                        </p:tgtEl>
                                        <p:attrNameLst>
                                          <p:attrName>style.visibility</p:attrName>
                                        </p:attrNameLst>
                                      </p:cBhvr>
                                      <p:to>
                                        <p:strVal val="visible"/>
                                      </p:to>
                                    </p:set>
                                    <p:anim calcmode="lin" valueType="num">
                                      <p:cBhvr additive="base">
                                        <p:cTn dur="500"/>
                                        <p:tgtEl>
                                          <p:spTgt spid="2883">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8" st="8"/>
                                            </p:txEl>
                                          </p:spTgt>
                                        </p:tgtEl>
                                        <p:attrNameLst>
                                          <p:attrName>style.visibility</p:attrName>
                                        </p:attrNameLst>
                                      </p:cBhvr>
                                      <p:to>
                                        <p:strVal val="visible"/>
                                      </p:to>
                                    </p:set>
                                    <p:anim calcmode="lin" valueType="num">
                                      <p:cBhvr additive="base">
                                        <p:cTn dur="500"/>
                                        <p:tgtEl>
                                          <p:spTgt spid="2883">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9" st="9"/>
                                            </p:txEl>
                                          </p:spTgt>
                                        </p:tgtEl>
                                        <p:attrNameLst>
                                          <p:attrName>style.visibility</p:attrName>
                                        </p:attrNameLst>
                                      </p:cBhvr>
                                      <p:to>
                                        <p:strVal val="visible"/>
                                      </p:to>
                                    </p:set>
                                    <p:anim calcmode="lin" valueType="num">
                                      <p:cBhvr additive="base">
                                        <p:cTn dur="500"/>
                                        <p:tgtEl>
                                          <p:spTgt spid="2883">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10" st="10"/>
                                            </p:txEl>
                                          </p:spTgt>
                                        </p:tgtEl>
                                        <p:attrNameLst>
                                          <p:attrName>style.visibility</p:attrName>
                                        </p:attrNameLst>
                                      </p:cBhvr>
                                      <p:to>
                                        <p:strVal val="visible"/>
                                      </p:to>
                                    </p:set>
                                    <p:anim calcmode="lin" valueType="num">
                                      <p:cBhvr additive="base">
                                        <p:cTn dur="500"/>
                                        <p:tgtEl>
                                          <p:spTgt spid="2883">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11" st="11"/>
                                            </p:txEl>
                                          </p:spTgt>
                                        </p:tgtEl>
                                        <p:attrNameLst>
                                          <p:attrName>style.visibility</p:attrName>
                                        </p:attrNameLst>
                                      </p:cBhvr>
                                      <p:to>
                                        <p:strVal val="visible"/>
                                      </p:to>
                                    </p:set>
                                    <p:anim calcmode="lin" valueType="num">
                                      <p:cBhvr additive="base">
                                        <p:cTn dur="500"/>
                                        <p:tgtEl>
                                          <p:spTgt spid="2883">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12" st="12"/>
                                            </p:txEl>
                                          </p:spTgt>
                                        </p:tgtEl>
                                        <p:attrNameLst>
                                          <p:attrName>style.visibility</p:attrName>
                                        </p:attrNameLst>
                                      </p:cBhvr>
                                      <p:to>
                                        <p:strVal val="visible"/>
                                      </p:to>
                                    </p:set>
                                    <p:anim calcmode="lin" valueType="num">
                                      <p:cBhvr additive="base">
                                        <p:cTn dur="500"/>
                                        <p:tgtEl>
                                          <p:spTgt spid="2883">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13" st="13"/>
                                            </p:txEl>
                                          </p:spTgt>
                                        </p:tgtEl>
                                        <p:attrNameLst>
                                          <p:attrName>style.visibility</p:attrName>
                                        </p:attrNameLst>
                                      </p:cBhvr>
                                      <p:to>
                                        <p:strVal val="visible"/>
                                      </p:to>
                                    </p:set>
                                    <p:anim calcmode="lin" valueType="num">
                                      <p:cBhvr additive="base">
                                        <p:cTn dur="500"/>
                                        <p:tgtEl>
                                          <p:spTgt spid="2883">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83">
                                            <p:txEl>
                                              <p:pRg end="14" st="14"/>
                                            </p:txEl>
                                          </p:spTgt>
                                        </p:tgtEl>
                                        <p:attrNameLst>
                                          <p:attrName>style.visibility</p:attrName>
                                        </p:attrNameLst>
                                      </p:cBhvr>
                                      <p:to>
                                        <p:strVal val="visible"/>
                                      </p:to>
                                    </p:set>
                                    <p:anim calcmode="lin" valueType="num">
                                      <p:cBhvr additive="base">
                                        <p:cTn dur="500"/>
                                        <p:tgtEl>
                                          <p:spTgt spid="2883">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sp>
        <p:nvSpPr>
          <p:cNvPr id="2891" name="Google Shape;2891;p30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2892" name="Google Shape;2892;p30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M1 method</a:t>
            </a:r>
            <a:endParaRPr/>
          </a:p>
        </p:txBody>
      </p:sp>
      <p:sp>
        <p:nvSpPr>
          <p:cNvPr id="2893" name="Google Shape;2893;p30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894" name="Google Shape;2894;p30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895" name="Google Shape;2895;p30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92">
                                            <p:txEl>
                                              <p:pRg end="0" st="0"/>
                                            </p:txEl>
                                          </p:spTgt>
                                        </p:tgtEl>
                                        <p:attrNameLst>
                                          <p:attrName>style.visibility</p:attrName>
                                        </p:attrNameLst>
                                      </p:cBhvr>
                                      <p:to>
                                        <p:strVal val="visible"/>
                                      </p:to>
                                    </p:set>
                                    <p:anim calcmode="lin" valueType="num">
                                      <p:cBhvr additive="base">
                                        <p:cTn dur="500"/>
                                        <p:tgtEl>
                                          <p:spTgt spid="289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30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4) public access modifier</a:t>
            </a:r>
            <a:br>
              <a:rPr lang="en-US"/>
            </a:br>
            <a:br>
              <a:rPr lang="en-US"/>
            </a:br>
            <a:endParaRPr/>
          </a:p>
        </p:txBody>
      </p:sp>
      <p:sp>
        <p:nvSpPr>
          <p:cNvPr id="2901" name="Google Shape;2901;p30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a:t>
            </a:r>
            <a:r>
              <a:rPr b="1" lang="en-US"/>
              <a:t>public access modifier</a:t>
            </a:r>
            <a:r>
              <a:rPr lang="en-US"/>
              <a:t> is accessible everywhere. It has the widest scope among all other modifiers.</a:t>
            </a:r>
            <a:endParaRPr/>
          </a:p>
        </p:txBody>
      </p:sp>
      <p:sp>
        <p:nvSpPr>
          <p:cNvPr id="2902" name="Google Shape;2902;p30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03" name="Google Shape;2903;p30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04" name="Google Shape;2904;p30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01">
                                            <p:txEl>
                                              <p:pRg end="0" st="0"/>
                                            </p:txEl>
                                          </p:spTgt>
                                        </p:tgtEl>
                                        <p:attrNameLst>
                                          <p:attrName>style.visibility</p:attrName>
                                        </p:attrNameLst>
                                      </p:cBhvr>
                                      <p:to>
                                        <p:strVal val="visible"/>
                                      </p:to>
                                    </p:set>
                                    <p:anim calcmode="lin" valueType="num">
                                      <p:cBhvr additive="base">
                                        <p:cTn dur="500"/>
                                        <p:tgtEl>
                                          <p:spTgt spid="290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8" name="Shape 2908"/>
        <p:cNvGrpSpPr/>
        <p:nvPr/>
      </p:nvGrpSpPr>
      <p:grpSpPr>
        <a:xfrm>
          <a:off x="0" y="0"/>
          <a:ext cx="0" cy="0"/>
          <a:chOff x="0" y="0"/>
          <a:chExt cx="0" cy="0"/>
        </a:xfrm>
      </p:grpSpPr>
      <p:sp>
        <p:nvSpPr>
          <p:cNvPr id="2909" name="Google Shape;2909;p3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public access modifier</a:t>
            </a:r>
            <a:endParaRPr/>
          </a:p>
        </p:txBody>
      </p:sp>
      <p:sp>
        <p:nvSpPr>
          <p:cNvPr id="2910" name="Google Shape;2910;p310"/>
          <p:cNvSpPr txBox="1"/>
          <p:nvPr>
            <p:ph idx="1" type="body"/>
          </p:nvPr>
        </p:nvSpPr>
        <p:spPr>
          <a:xfrm>
            <a:off x="677334" y="1664209"/>
            <a:ext cx="8850714" cy="4377154"/>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79999"/>
              <a:buChar char="►"/>
            </a:pPr>
            <a:r>
              <a:rPr lang="en-US"/>
              <a:t>package pack;  </a:t>
            </a:r>
            <a:endParaRPr/>
          </a:p>
          <a:p>
            <a:pPr indent="-342900" lvl="0" marL="342900" rtl="0" algn="l">
              <a:spcBef>
                <a:spcPts val="1000"/>
              </a:spcBef>
              <a:spcAft>
                <a:spcPts val="0"/>
              </a:spcAft>
              <a:buSzPct val="79999"/>
              <a:buChar char="►"/>
            </a:pPr>
            <a:r>
              <a:rPr lang="en-US"/>
              <a:t>public class A{  </a:t>
            </a:r>
            <a:endParaRPr/>
          </a:p>
          <a:p>
            <a:pPr indent="-342900" lvl="0" marL="342900" rtl="0" algn="l">
              <a:spcBef>
                <a:spcPts val="1000"/>
              </a:spcBef>
              <a:spcAft>
                <a:spcPts val="0"/>
              </a:spcAft>
              <a:buSzPct val="79999"/>
              <a:buChar char="►"/>
            </a:pPr>
            <a:r>
              <a:rPr lang="en-US"/>
              <a:t>public void msg(){System.out.println("Hello");}  </a:t>
            </a:r>
            <a:endParaRPr/>
          </a:p>
          <a:p>
            <a:pPr indent="-342900" lvl="0" marL="342900" rtl="0" algn="l">
              <a:spcBef>
                <a:spcPts val="1000"/>
              </a:spcBef>
              <a:spcAft>
                <a:spcPts val="0"/>
              </a:spcAft>
              <a:buSzPct val="79999"/>
              <a:buChar char="►"/>
            </a:pPr>
            <a:r>
              <a:rPr lang="en-US"/>
              <a:t>}</a:t>
            </a:r>
            <a:endParaRPr/>
          </a:p>
          <a:p>
            <a:pPr indent="-265176" lvl="0" marL="342900" rtl="0" algn="l">
              <a:spcBef>
                <a:spcPts val="1000"/>
              </a:spcBef>
              <a:spcAft>
                <a:spcPts val="0"/>
              </a:spcAft>
              <a:buSzPct val="79999"/>
              <a:buNone/>
            </a:pPr>
            <a:r>
              <a:t/>
            </a:r>
            <a:endParaRPr/>
          </a:p>
          <a:p>
            <a:pPr indent="-342900" lvl="0" marL="342900" rtl="0" algn="l">
              <a:spcBef>
                <a:spcPts val="1000"/>
              </a:spcBef>
              <a:spcAft>
                <a:spcPts val="0"/>
              </a:spcAft>
              <a:buSzPct val="79999"/>
              <a:buChar char="►"/>
            </a:pPr>
            <a:r>
              <a:rPr b="1" lang="en-US"/>
              <a:t>package</a:t>
            </a:r>
            <a:r>
              <a:rPr lang="en-US"/>
              <a:t> mypack;  </a:t>
            </a:r>
            <a:endParaRPr/>
          </a:p>
          <a:p>
            <a:pPr indent="-342900" lvl="0" marL="342900" rtl="0" algn="l">
              <a:spcBef>
                <a:spcPts val="1000"/>
              </a:spcBef>
              <a:spcAft>
                <a:spcPts val="0"/>
              </a:spcAft>
              <a:buSzPct val="79999"/>
              <a:buChar char="►"/>
            </a:pPr>
            <a:r>
              <a:rPr b="1" lang="en-US"/>
              <a:t>import</a:t>
            </a:r>
            <a:r>
              <a:rPr lang="en-US"/>
              <a:t> pack.*;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class</a:t>
            </a:r>
            <a:r>
              <a:rPr lang="en-US"/>
              <a:t> B{  </a:t>
            </a:r>
            <a:endParaRPr/>
          </a:p>
          <a:p>
            <a:pPr indent="-342900" lvl="0" marL="342900" rtl="0" algn="l">
              <a:spcBef>
                <a:spcPts val="1000"/>
              </a:spcBef>
              <a:spcAft>
                <a:spcPts val="0"/>
              </a:spcAft>
              <a:buSzPct val="79999"/>
              <a:buChar char="►"/>
            </a:pPr>
            <a:r>
              <a:rPr lang="en-US"/>
              <a:t>  </a:t>
            </a: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ct val="79999"/>
              <a:buChar char="►"/>
            </a:pPr>
            <a:r>
              <a:rPr lang="en-US"/>
              <a:t>   A obj = </a:t>
            </a:r>
            <a:r>
              <a:rPr b="1" lang="en-US"/>
              <a:t>new</a:t>
            </a:r>
            <a:r>
              <a:rPr lang="en-US"/>
              <a:t> A();  </a:t>
            </a:r>
            <a:endParaRPr/>
          </a:p>
          <a:p>
            <a:pPr indent="-342900" lvl="0" marL="342900" rtl="0" algn="l">
              <a:spcBef>
                <a:spcPts val="1000"/>
              </a:spcBef>
              <a:spcAft>
                <a:spcPts val="0"/>
              </a:spcAft>
              <a:buSzPct val="79999"/>
              <a:buChar char="►"/>
            </a:pPr>
            <a:r>
              <a:rPr lang="en-US"/>
              <a:t>   obj.msg();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65176" lvl="0" marL="342900" rtl="0" algn="l">
              <a:spcBef>
                <a:spcPts val="1000"/>
              </a:spcBef>
              <a:spcAft>
                <a:spcPts val="0"/>
              </a:spcAft>
              <a:buSzPct val="79999"/>
              <a:buNone/>
            </a:pPr>
            <a:r>
              <a:t/>
            </a:r>
            <a:endParaRPr/>
          </a:p>
        </p:txBody>
      </p:sp>
      <p:sp>
        <p:nvSpPr>
          <p:cNvPr id="2911" name="Google Shape;2911;p3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12" name="Google Shape;2912;p3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13" name="Google Shape;2913;p3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0" st="0"/>
                                            </p:txEl>
                                          </p:spTgt>
                                        </p:tgtEl>
                                        <p:attrNameLst>
                                          <p:attrName>style.visibility</p:attrName>
                                        </p:attrNameLst>
                                      </p:cBhvr>
                                      <p:to>
                                        <p:strVal val="visible"/>
                                      </p:to>
                                    </p:set>
                                    <p:anim calcmode="lin" valueType="num">
                                      <p:cBhvr additive="base">
                                        <p:cTn dur="500"/>
                                        <p:tgtEl>
                                          <p:spTgt spid="29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1" st="1"/>
                                            </p:txEl>
                                          </p:spTgt>
                                        </p:tgtEl>
                                        <p:attrNameLst>
                                          <p:attrName>style.visibility</p:attrName>
                                        </p:attrNameLst>
                                      </p:cBhvr>
                                      <p:to>
                                        <p:strVal val="visible"/>
                                      </p:to>
                                    </p:set>
                                    <p:anim calcmode="lin" valueType="num">
                                      <p:cBhvr additive="base">
                                        <p:cTn dur="500"/>
                                        <p:tgtEl>
                                          <p:spTgt spid="291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2" st="2"/>
                                            </p:txEl>
                                          </p:spTgt>
                                        </p:tgtEl>
                                        <p:attrNameLst>
                                          <p:attrName>style.visibility</p:attrName>
                                        </p:attrNameLst>
                                      </p:cBhvr>
                                      <p:to>
                                        <p:strVal val="visible"/>
                                      </p:to>
                                    </p:set>
                                    <p:anim calcmode="lin" valueType="num">
                                      <p:cBhvr additive="base">
                                        <p:cTn dur="500"/>
                                        <p:tgtEl>
                                          <p:spTgt spid="291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3" st="3"/>
                                            </p:txEl>
                                          </p:spTgt>
                                        </p:tgtEl>
                                        <p:attrNameLst>
                                          <p:attrName>style.visibility</p:attrName>
                                        </p:attrNameLst>
                                      </p:cBhvr>
                                      <p:to>
                                        <p:strVal val="visible"/>
                                      </p:to>
                                    </p:set>
                                    <p:anim calcmode="lin" valueType="num">
                                      <p:cBhvr additive="base">
                                        <p:cTn dur="500"/>
                                        <p:tgtEl>
                                          <p:spTgt spid="291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4" st="4"/>
                                            </p:txEl>
                                          </p:spTgt>
                                        </p:tgtEl>
                                        <p:attrNameLst>
                                          <p:attrName>style.visibility</p:attrName>
                                        </p:attrNameLst>
                                      </p:cBhvr>
                                      <p:to>
                                        <p:strVal val="visible"/>
                                      </p:to>
                                    </p:set>
                                    <p:anim calcmode="lin" valueType="num">
                                      <p:cBhvr additive="base">
                                        <p:cTn dur="500"/>
                                        <p:tgtEl>
                                          <p:spTgt spid="291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5" st="5"/>
                                            </p:txEl>
                                          </p:spTgt>
                                        </p:tgtEl>
                                        <p:attrNameLst>
                                          <p:attrName>style.visibility</p:attrName>
                                        </p:attrNameLst>
                                      </p:cBhvr>
                                      <p:to>
                                        <p:strVal val="visible"/>
                                      </p:to>
                                    </p:set>
                                    <p:anim calcmode="lin" valueType="num">
                                      <p:cBhvr additive="base">
                                        <p:cTn dur="500"/>
                                        <p:tgtEl>
                                          <p:spTgt spid="291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6" st="6"/>
                                            </p:txEl>
                                          </p:spTgt>
                                        </p:tgtEl>
                                        <p:attrNameLst>
                                          <p:attrName>style.visibility</p:attrName>
                                        </p:attrNameLst>
                                      </p:cBhvr>
                                      <p:to>
                                        <p:strVal val="visible"/>
                                      </p:to>
                                    </p:set>
                                    <p:anim calcmode="lin" valueType="num">
                                      <p:cBhvr additive="base">
                                        <p:cTn dur="500"/>
                                        <p:tgtEl>
                                          <p:spTgt spid="291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7" st="7"/>
                                            </p:txEl>
                                          </p:spTgt>
                                        </p:tgtEl>
                                        <p:attrNameLst>
                                          <p:attrName>style.visibility</p:attrName>
                                        </p:attrNameLst>
                                      </p:cBhvr>
                                      <p:to>
                                        <p:strVal val="visible"/>
                                      </p:to>
                                    </p:set>
                                    <p:anim calcmode="lin" valueType="num">
                                      <p:cBhvr additive="base">
                                        <p:cTn dur="500"/>
                                        <p:tgtEl>
                                          <p:spTgt spid="2910">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8" st="8"/>
                                            </p:txEl>
                                          </p:spTgt>
                                        </p:tgtEl>
                                        <p:attrNameLst>
                                          <p:attrName>style.visibility</p:attrName>
                                        </p:attrNameLst>
                                      </p:cBhvr>
                                      <p:to>
                                        <p:strVal val="visible"/>
                                      </p:to>
                                    </p:set>
                                    <p:anim calcmode="lin" valueType="num">
                                      <p:cBhvr additive="base">
                                        <p:cTn dur="500"/>
                                        <p:tgtEl>
                                          <p:spTgt spid="2910">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9" st="9"/>
                                            </p:txEl>
                                          </p:spTgt>
                                        </p:tgtEl>
                                        <p:attrNameLst>
                                          <p:attrName>style.visibility</p:attrName>
                                        </p:attrNameLst>
                                      </p:cBhvr>
                                      <p:to>
                                        <p:strVal val="visible"/>
                                      </p:to>
                                    </p:set>
                                    <p:anim calcmode="lin" valueType="num">
                                      <p:cBhvr additive="base">
                                        <p:cTn dur="500"/>
                                        <p:tgtEl>
                                          <p:spTgt spid="2910">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10" st="10"/>
                                            </p:txEl>
                                          </p:spTgt>
                                        </p:tgtEl>
                                        <p:attrNameLst>
                                          <p:attrName>style.visibility</p:attrName>
                                        </p:attrNameLst>
                                      </p:cBhvr>
                                      <p:to>
                                        <p:strVal val="visible"/>
                                      </p:to>
                                    </p:set>
                                    <p:anim calcmode="lin" valueType="num">
                                      <p:cBhvr additive="base">
                                        <p:cTn dur="500"/>
                                        <p:tgtEl>
                                          <p:spTgt spid="2910">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11" st="11"/>
                                            </p:txEl>
                                          </p:spTgt>
                                        </p:tgtEl>
                                        <p:attrNameLst>
                                          <p:attrName>style.visibility</p:attrName>
                                        </p:attrNameLst>
                                      </p:cBhvr>
                                      <p:to>
                                        <p:strVal val="visible"/>
                                      </p:to>
                                    </p:set>
                                    <p:anim calcmode="lin" valueType="num">
                                      <p:cBhvr additive="base">
                                        <p:cTn dur="500"/>
                                        <p:tgtEl>
                                          <p:spTgt spid="2910">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12" st="12"/>
                                            </p:txEl>
                                          </p:spTgt>
                                        </p:tgtEl>
                                        <p:attrNameLst>
                                          <p:attrName>style.visibility</p:attrName>
                                        </p:attrNameLst>
                                      </p:cBhvr>
                                      <p:to>
                                        <p:strVal val="visible"/>
                                      </p:to>
                                    </p:set>
                                    <p:anim calcmode="lin" valueType="num">
                                      <p:cBhvr additive="base">
                                        <p:cTn dur="500"/>
                                        <p:tgtEl>
                                          <p:spTgt spid="2910">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13" st="13"/>
                                            </p:txEl>
                                          </p:spTgt>
                                        </p:tgtEl>
                                        <p:attrNameLst>
                                          <p:attrName>style.visibility</p:attrName>
                                        </p:attrNameLst>
                                      </p:cBhvr>
                                      <p:to>
                                        <p:strVal val="visible"/>
                                      </p:to>
                                    </p:set>
                                    <p:anim calcmode="lin" valueType="num">
                                      <p:cBhvr additive="base">
                                        <p:cTn dur="500"/>
                                        <p:tgtEl>
                                          <p:spTgt spid="2910">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0">
                                            <p:txEl>
                                              <p:pRg end="14" st="14"/>
                                            </p:txEl>
                                          </p:spTgt>
                                        </p:tgtEl>
                                        <p:attrNameLst>
                                          <p:attrName>style.visibility</p:attrName>
                                        </p:attrNameLst>
                                      </p:cBhvr>
                                      <p:to>
                                        <p:strVal val="visible"/>
                                      </p:to>
                                    </p:set>
                                    <p:anim calcmode="lin" valueType="num">
                                      <p:cBhvr additive="base">
                                        <p:cTn dur="500"/>
                                        <p:tgtEl>
                                          <p:spTgt spid="2910">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3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Understanding all java access modifiers</a:t>
            </a:r>
            <a:br>
              <a:rPr lang="en-US"/>
            </a:br>
            <a:endParaRPr/>
          </a:p>
        </p:txBody>
      </p:sp>
      <p:graphicFrame>
        <p:nvGraphicFramePr>
          <p:cNvPr id="2919" name="Google Shape;2919;p311"/>
          <p:cNvGraphicFramePr/>
          <p:nvPr/>
        </p:nvGraphicFramePr>
        <p:xfrm>
          <a:off x="805801" y="3087846"/>
          <a:ext cx="3000000" cy="3000000"/>
        </p:xfrm>
        <a:graphic>
          <a:graphicData uri="http://schemas.openxmlformats.org/drawingml/2006/table">
            <a:tbl>
              <a:tblPr>
                <a:noFill/>
                <a:tableStyleId>{115AB8B3-B44B-4263-A4E7-2BD3C2E0E5C7}</a:tableStyleId>
              </a:tblPr>
              <a:tblGrid>
                <a:gridCol w="1668075"/>
                <a:gridCol w="1668075"/>
                <a:gridCol w="1668075"/>
                <a:gridCol w="1668075"/>
                <a:gridCol w="1668075"/>
              </a:tblGrid>
              <a:tr h="228600">
                <a:tc>
                  <a:txBody>
                    <a:bodyPr/>
                    <a:lstStyle/>
                    <a:p>
                      <a:pPr indent="0" lvl="0" marL="0" marR="0" rtl="0" algn="l">
                        <a:spcBef>
                          <a:spcPts val="0"/>
                        </a:spcBef>
                        <a:spcAft>
                          <a:spcPts val="0"/>
                        </a:spcAft>
                        <a:buNone/>
                      </a:pPr>
                      <a:r>
                        <a:rPr lang="en-US" sz="1800">
                          <a:solidFill>
                            <a:srgbClr val="C00000"/>
                          </a:solidFill>
                          <a:latin typeface="times new roman"/>
                          <a:ea typeface="times new roman"/>
                          <a:cs typeface="times new roman"/>
                          <a:sym typeface="times new roman"/>
                        </a:rPr>
                        <a:t>Access Modifier</a:t>
                      </a:r>
                      <a:endParaRPr/>
                    </a:p>
                  </a:txBody>
                  <a:tcPr marT="38100" marB="38100" marR="38100" marL="38100">
                    <a:lnL cap="flat" cmpd="sng" w="9525">
                      <a:solidFill>
                        <a:srgbClr val="10648A"/>
                      </a:solidFill>
                      <a:prstDash val="solid"/>
                      <a:round/>
                      <a:headEnd len="sm" w="sm" type="none"/>
                      <a:tailEnd len="sm" w="sm" type="none"/>
                    </a:lnL>
                    <a:lnR cap="flat" cmpd="sng" w="9525">
                      <a:solidFill>
                        <a:srgbClr val="10648A"/>
                      </a:solidFill>
                      <a:prstDash val="solid"/>
                      <a:round/>
                      <a:headEnd len="sm" w="sm" type="none"/>
                      <a:tailEnd len="sm" w="sm" type="none"/>
                    </a:lnR>
                    <a:lnT cap="flat" cmpd="sng" w="9525">
                      <a:solidFill>
                        <a:srgbClr val="10648A"/>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lang="en-US" sz="1800">
                          <a:solidFill>
                            <a:srgbClr val="C00000"/>
                          </a:solidFill>
                          <a:latin typeface="times new roman"/>
                          <a:ea typeface="times new roman"/>
                          <a:cs typeface="times new roman"/>
                          <a:sym typeface="times new roman"/>
                        </a:rPr>
                        <a:t>within class</a:t>
                      </a:r>
                      <a:endParaRPr/>
                    </a:p>
                  </a:txBody>
                  <a:tcPr marT="38100" marB="38100" marR="38100" marL="38100">
                    <a:lnL cap="flat" cmpd="sng" w="9525">
                      <a:solidFill>
                        <a:srgbClr val="10648A"/>
                      </a:solidFill>
                      <a:prstDash val="solid"/>
                      <a:round/>
                      <a:headEnd len="sm" w="sm" type="none"/>
                      <a:tailEnd len="sm" w="sm" type="none"/>
                    </a:lnL>
                    <a:lnR cap="flat" cmpd="sng" w="9525">
                      <a:solidFill>
                        <a:srgbClr val="10648A"/>
                      </a:solidFill>
                      <a:prstDash val="solid"/>
                      <a:round/>
                      <a:headEnd len="sm" w="sm" type="none"/>
                      <a:tailEnd len="sm" w="sm" type="none"/>
                    </a:lnR>
                    <a:lnT cap="flat" cmpd="sng" w="9525">
                      <a:solidFill>
                        <a:srgbClr val="10648A"/>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lang="en-US" sz="1800">
                          <a:solidFill>
                            <a:srgbClr val="C00000"/>
                          </a:solidFill>
                          <a:latin typeface="times new roman"/>
                          <a:ea typeface="times new roman"/>
                          <a:cs typeface="times new roman"/>
                          <a:sym typeface="times new roman"/>
                        </a:rPr>
                        <a:t>within package</a:t>
                      </a:r>
                      <a:endParaRPr/>
                    </a:p>
                  </a:txBody>
                  <a:tcPr marT="38100" marB="38100" marR="38100" marL="38100">
                    <a:lnL cap="flat" cmpd="sng" w="9525">
                      <a:solidFill>
                        <a:srgbClr val="10648A"/>
                      </a:solidFill>
                      <a:prstDash val="solid"/>
                      <a:round/>
                      <a:headEnd len="sm" w="sm" type="none"/>
                      <a:tailEnd len="sm" w="sm" type="none"/>
                    </a:lnL>
                    <a:lnR cap="flat" cmpd="sng" w="9525">
                      <a:solidFill>
                        <a:srgbClr val="10648A"/>
                      </a:solidFill>
                      <a:prstDash val="solid"/>
                      <a:round/>
                      <a:headEnd len="sm" w="sm" type="none"/>
                      <a:tailEnd len="sm" w="sm" type="none"/>
                    </a:lnR>
                    <a:lnT cap="flat" cmpd="sng" w="9525">
                      <a:solidFill>
                        <a:srgbClr val="10648A"/>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lang="en-US" sz="1800">
                          <a:solidFill>
                            <a:srgbClr val="C00000"/>
                          </a:solidFill>
                          <a:latin typeface="times new roman"/>
                          <a:ea typeface="times new roman"/>
                          <a:cs typeface="times new roman"/>
                          <a:sym typeface="times new roman"/>
                        </a:rPr>
                        <a:t>outside package by subclass only</a:t>
                      </a:r>
                      <a:endParaRPr/>
                    </a:p>
                  </a:txBody>
                  <a:tcPr marT="38100" marB="38100" marR="38100" marL="38100">
                    <a:lnL cap="flat" cmpd="sng" w="9525">
                      <a:solidFill>
                        <a:srgbClr val="10648A"/>
                      </a:solidFill>
                      <a:prstDash val="solid"/>
                      <a:round/>
                      <a:headEnd len="sm" w="sm" type="none"/>
                      <a:tailEnd len="sm" w="sm" type="none"/>
                    </a:lnL>
                    <a:lnR cap="flat" cmpd="sng" w="9525">
                      <a:solidFill>
                        <a:srgbClr val="10648A"/>
                      </a:solidFill>
                      <a:prstDash val="solid"/>
                      <a:round/>
                      <a:headEnd len="sm" w="sm" type="none"/>
                      <a:tailEnd len="sm" w="sm" type="none"/>
                    </a:lnR>
                    <a:lnT cap="flat" cmpd="sng" w="9525">
                      <a:solidFill>
                        <a:srgbClr val="10648A"/>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lang="en-US" sz="1800">
                          <a:solidFill>
                            <a:srgbClr val="C00000"/>
                          </a:solidFill>
                          <a:latin typeface="times new roman"/>
                          <a:ea typeface="times new roman"/>
                          <a:cs typeface="times new roman"/>
                          <a:sym typeface="times new roman"/>
                        </a:rPr>
                        <a:t>outside package</a:t>
                      </a:r>
                      <a:endParaRPr/>
                    </a:p>
                  </a:txBody>
                  <a:tcPr marT="38100" marB="38100" marR="38100" marL="38100">
                    <a:lnL cap="flat" cmpd="sng" w="9525">
                      <a:solidFill>
                        <a:srgbClr val="10648A"/>
                      </a:solidFill>
                      <a:prstDash val="solid"/>
                      <a:round/>
                      <a:headEnd len="sm" w="sm" type="none"/>
                      <a:tailEnd len="sm" w="sm" type="none"/>
                    </a:lnL>
                    <a:lnR cap="flat" cmpd="sng" w="9525">
                      <a:solidFill>
                        <a:srgbClr val="10648A"/>
                      </a:solidFill>
                      <a:prstDash val="solid"/>
                      <a:round/>
                      <a:headEnd len="sm" w="sm" type="none"/>
                      <a:tailEnd len="sm" w="sm" type="none"/>
                    </a:lnR>
                    <a:lnT cap="flat" cmpd="sng" w="9525">
                      <a:solidFill>
                        <a:srgbClr val="10648A"/>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r>
              <a:tr h="228600">
                <a:tc>
                  <a:txBody>
                    <a:bodyPr/>
                    <a:lstStyle/>
                    <a:p>
                      <a:pPr indent="0" lvl="0" marL="0" marR="0" rtl="0" algn="l">
                        <a:spcBef>
                          <a:spcPts val="0"/>
                        </a:spcBef>
                        <a:spcAft>
                          <a:spcPts val="0"/>
                        </a:spcAft>
                        <a:buNone/>
                      </a:pPr>
                      <a:r>
                        <a:rPr b="0" i="0" lang="en-US" sz="1800">
                          <a:solidFill>
                            <a:srgbClr val="7030A0"/>
                          </a:solidFill>
                          <a:latin typeface="verdana"/>
                          <a:ea typeface="verdana"/>
                          <a:cs typeface="verdana"/>
                          <a:sym typeface="verdana"/>
                        </a:rPr>
                        <a:t>Private</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Y</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N</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N</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N</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r>
              <a:tr h="228600">
                <a:tc>
                  <a:txBody>
                    <a:bodyPr/>
                    <a:lstStyle/>
                    <a:p>
                      <a:pPr indent="0" lvl="0" marL="0" marR="0" rtl="0" algn="l">
                        <a:spcBef>
                          <a:spcPts val="0"/>
                        </a:spcBef>
                        <a:spcAft>
                          <a:spcPts val="0"/>
                        </a:spcAft>
                        <a:buNone/>
                      </a:pPr>
                      <a:r>
                        <a:rPr b="0" i="0" lang="en-US" sz="1800">
                          <a:solidFill>
                            <a:srgbClr val="7030A0"/>
                          </a:solidFill>
                          <a:latin typeface="verdana"/>
                          <a:ea typeface="verdana"/>
                          <a:cs typeface="verdana"/>
                          <a:sym typeface="verdana"/>
                        </a:rPr>
                        <a:t>Default</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Y</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Y</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N</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N</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r>
              <a:tr h="228600">
                <a:tc>
                  <a:txBody>
                    <a:bodyPr/>
                    <a:lstStyle/>
                    <a:p>
                      <a:pPr indent="0" lvl="0" marL="0" marR="0" rtl="0" algn="l">
                        <a:spcBef>
                          <a:spcPts val="0"/>
                        </a:spcBef>
                        <a:spcAft>
                          <a:spcPts val="0"/>
                        </a:spcAft>
                        <a:buNone/>
                      </a:pPr>
                      <a:r>
                        <a:rPr b="0" i="0" lang="en-US" sz="1800">
                          <a:solidFill>
                            <a:srgbClr val="7030A0"/>
                          </a:solidFill>
                          <a:latin typeface="verdana"/>
                          <a:ea typeface="verdana"/>
                          <a:cs typeface="verdana"/>
                          <a:sym typeface="verdana"/>
                        </a:rPr>
                        <a:t>Protected</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Y</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Y</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Y</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N</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FFFFF"/>
                    </a:solidFill>
                  </a:tcPr>
                </a:tc>
              </a:tr>
              <a:tr h="228600">
                <a:tc>
                  <a:txBody>
                    <a:bodyPr/>
                    <a:lstStyle/>
                    <a:p>
                      <a:pPr indent="0" lvl="0" marL="0" marR="0" rtl="0" algn="l">
                        <a:spcBef>
                          <a:spcPts val="0"/>
                        </a:spcBef>
                        <a:spcAft>
                          <a:spcPts val="0"/>
                        </a:spcAft>
                        <a:buNone/>
                      </a:pPr>
                      <a:r>
                        <a:rPr b="0" i="0" lang="en-US" sz="1800">
                          <a:solidFill>
                            <a:srgbClr val="7030A0"/>
                          </a:solidFill>
                          <a:latin typeface="verdana"/>
                          <a:ea typeface="verdana"/>
                          <a:cs typeface="verdana"/>
                          <a:sym typeface="verdana"/>
                        </a:rPr>
                        <a:t>Public</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Y</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Y</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Y</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c>
                  <a:txBody>
                    <a:bodyPr/>
                    <a:lstStyle/>
                    <a:p>
                      <a:pPr indent="0" lvl="0" marL="0" marR="0" rtl="0" algn="l">
                        <a:spcBef>
                          <a:spcPts val="0"/>
                        </a:spcBef>
                        <a:spcAft>
                          <a:spcPts val="0"/>
                        </a:spcAft>
                        <a:buNone/>
                      </a:pPr>
                      <a:r>
                        <a:rPr b="0" i="0" lang="en-US" sz="1800">
                          <a:solidFill>
                            <a:srgbClr val="000000"/>
                          </a:solidFill>
                          <a:latin typeface="verdana"/>
                          <a:ea typeface="verdana"/>
                          <a:cs typeface="verdana"/>
                          <a:sym typeface="verdana"/>
                        </a:rPr>
                        <a:t>Y</a:t>
                      </a:r>
                      <a:endParaRPr/>
                    </a:p>
                  </a:txBody>
                  <a:tcPr marT="38100" marB="38100" marR="38100" marL="38100">
                    <a:lnL cap="flat" cmpd="sng" w="9525">
                      <a:solidFill>
                        <a:srgbClr val="FFC0CB"/>
                      </a:solidFill>
                      <a:prstDash val="solid"/>
                      <a:round/>
                      <a:headEnd len="sm" w="sm" type="none"/>
                      <a:tailEnd len="sm" w="sm" type="none"/>
                    </a:lnL>
                    <a:lnR cap="flat" cmpd="sng" w="9525">
                      <a:solidFill>
                        <a:srgbClr val="FFC0CB"/>
                      </a:solidFill>
                      <a:prstDash val="solid"/>
                      <a:round/>
                      <a:headEnd len="sm" w="sm" type="none"/>
                      <a:tailEnd len="sm" w="sm" type="none"/>
                    </a:lnR>
                    <a:lnT cap="flat" cmpd="sng" w="9525">
                      <a:solidFill>
                        <a:srgbClr val="FFC0CB"/>
                      </a:solidFill>
                      <a:prstDash val="solid"/>
                      <a:round/>
                      <a:headEnd len="sm" w="sm" type="none"/>
                      <a:tailEnd len="sm" w="sm" type="none"/>
                    </a:lnT>
                    <a:lnB cap="flat" cmpd="sng" w="9525">
                      <a:solidFill>
                        <a:srgbClr val="FFC0CB"/>
                      </a:solidFill>
                      <a:prstDash val="solid"/>
                      <a:round/>
                      <a:headEnd len="sm" w="sm" type="none"/>
                      <a:tailEnd len="sm" w="sm" type="none"/>
                    </a:lnB>
                    <a:solidFill>
                      <a:srgbClr val="F6FFE1"/>
                    </a:solidFill>
                  </a:tcPr>
                </a:tc>
              </a:tr>
            </a:tbl>
          </a:graphicData>
        </a:graphic>
      </p:graphicFrame>
      <p:sp>
        <p:nvSpPr>
          <p:cNvPr id="2920" name="Google Shape;2920;p3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21" name="Google Shape;2921;p3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22" name="Google Shape;2922;p3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19"/>
                                        </p:tgtEl>
                                        <p:attrNameLst>
                                          <p:attrName>style.visibility</p:attrName>
                                        </p:attrNameLst>
                                      </p:cBhvr>
                                      <p:to>
                                        <p:strVal val="visible"/>
                                      </p:to>
                                    </p:set>
                                    <p:anim calcmode="lin" valueType="num">
                                      <p:cBhvr additive="base">
                                        <p:cTn dur="500"/>
                                        <p:tgtEl>
                                          <p:spTgt spid="29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4"/>
          <p:cNvSpPr txBox="1"/>
          <p:nvPr>
            <p:ph type="title"/>
          </p:nvPr>
        </p:nvSpPr>
        <p:spPr>
          <a:xfrm>
            <a:off x="677334" y="552424"/>
            <a:ext cx="8596668" cy="709448"/>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sz="2400"/>
              <a:t>Example of Object and class that maintains the records of students</a:t>
            </a:r>
            <a:endParaRPr/>
          </a:p>
        </p:txBody>
      </p:sp>
      <p:sp>
        <p:nvSpPr>
          <p:cNvPr id="421" name="Google Shape;421;p34"/>
          <p:cNvSpPr txBox="1"/>
          <p:nvPr>
            <p:ph idx="1" type="body"/>
          </p:nvPr>
        </p:nvSpPr>
        <p:spPr>
          <a:xfrm>
            <a:off x="677334" y="1298448"/>
            <a:ext cx="10844106" cy="555955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960"/>
              <a:buChar char="►"/>
            </a:pPr>
            <a:r>
              <a:rPr lang="en-US" sz="1200"/>
              <a:t>class Student{  </a:t>
            </a:r>
            <a:endParaRPr/>
          </a:p>
          <a:p>
            <a:pPr indent="-342900" lvl="0" marL="342900" rtl="0" algn="l">
              <a:spcBef>
                <a:spcPts val="1000"/>
              </a:spcBef>
              <a:spcAft>
                <a:spcPts val="0"/>
              </a:spcAft>
              <a:buSzPts val="960"/>
              <a:buChar char="►"/>
            </a:pPr>
            <a:r>
              <a:rPr lang="en-US" sz="1200"/>
              <a:t> int rollno;  </a:t>
            </a:r>
            <a:endParaRPr/>
          </a:p>
          <a:p>
            <a:pPr indent="-342900" lvl="0" marL="342900" rtl="0" algn="l">
              <a:spcBef>
                <a:spcPts val="1000"/>
              </a:spcBef>
              <a:spcAft>
                <a:spcPts val="0"/>
              </a:spcAft>
              <a:buSzPts val="960"/>
              <a:buChar char="►"/>
            </a:pPr>
            <a:r>
              <a:rPr lang="en-US" sz="1200"/>
              <a:t> String name;  </a:t>
            </a:r>
            <a:endParaRPr/>
          </a:p>
          <a:p>
            <a:pPr indent="-342900" lvl="0" marL="342900" rtl="0" algn="l">
              <a:spcBef>
                <a:spcPts val="1000"/>
              </a:spcBef>
              <a:spcAft>
                <a:spcPts val="0"/>
              </a:spcAft>
              <a:buSzPts val="960"/>
              <a:buChar char="►"/>
            </a:pPr>
            <a:r>
              <a:rPr lang="en-US" sz="1200"/>
              <a:t>   void insertRecord(int r, String n){  //method  </a:t>
            </a:r>
            <a:endParaRPr/>
          </a:p>
          <a:p>
            <a:pPr indent="-342900" lvl="0" marL="342900" rtl="0" algn="l">
              <a:spcBef>
                <a:spcPts val="1000"/>
              </a:spcBef>
              <a:spcAft>
                <a:spcPts val="0"/>
              </a:spcAft>
              <a:buSzPts val="960"/>
              <a:buChar char="►"/>
            </a:pPr>
            <a:r>
              <a:rPr lang="en-US" sz="1200"/>
              <a:t>  rollno=r;  </a:t>
            </a:r>
            <a:endParaRPr/>
          </a:p>
          <a:p>
            <a:pPr indent="-342900" lvl="0" marL="342900" rtl="0" algn="l">
              <a:spcBef>
                <a:spcPts val="1000"/>
              </a:spcBef>
              <a:spcAft>
                <a:spcPts val="0"/>
              </a:spcAft>
              <a:buSzPts val="960"/>
              <a:buChar char="►"/>
            </a:pPr>
            <a:r>
              <a:rPr lang="en-US" sz="1200"/>
              <a:t>  name=n;  </a:t>
            </a:r>
            <a:endParaRPr/>
          </a:p>
          <a:p>
            <a:pPr indent="-342900" lvl="0" marL="342900" rtl="0" algn="l">
              <a:spcBef>
                <a:spcPts val="1000"/>
              </a:spcBef>
              <a:spcAft>
                <a:spcPts val="0"/>
              </a:spcAft>
              <a:buSzPts val="960"/>
              <a:buChar char="►"/>
            </a:pPr>
            <a:r>
              <a:rPr lang="en-US" sz="1200"/>
              <a:t> }  </a:t>
            </a:r>
            <a:endParaRPr/>
          </a:p>
          <a:p>
            <a:pPr indent="-342900" lvl="0" marL="342900" rtl="0" algn="l">
              <a:spcBef>
                <a:spcPts val="1000"/>
              </a:spcBef>
              <a:spcAft>
                <a:spcPts val="0"/>
              </a:spcAft>
              <a:buSzPts val="960"/>
              <a:buChar char="►"/>
            </a:pPr>
            <a:r>
              <a:rPr lang="en-US" sz="1200"/>
              <a:t>   void displayInformation(){System.out.println(rollno+" "+name);}//method  </a:t>
            </a:r>
            <a:endParaRPr/>
          </a:p>
          <a:p>
            <a:pPr indent="-342900" lvl="0" marL="342900" rtl="0" algn="l">
              <a:spcBef>
                <a:spcPts val="1000"/>
              </a:spcBef>
              <a:spcAft>
                <a:spcPts val="0"/>
              </a:spcAft>
              <a:buSzPts val="960"/>
              <a:buChar char="►"/>
            </a:pPr>
            <a:r>
              <a:rPr lang="en-US" sz="1200"/>
              <a:t>   public static void main(String args[]){  </a:t>
            </a:r>
            <a:endParaRPr/>
          </a:p>
          <a:p>
            <a:pPr indent="-342900" lvl="0" marL="342900" rtl="0" algn="l">
              <a:spcBef>
                <a:spcPts val="1000"/>
              </a:spcBef>
              <a:spcAft>
                <a:spcPts val="0"/>
              </a:spcAft>
              <a:buSzPts val="960"/>
              <a:buChar char="►"/>
            </a:pPr>
            <a:r>
              <a:rPr lang="en-US" sz="1200"/>
              <a:t>  Student s1=new Student();  </a:t>
            </a:r>
            <a:endParaRPr/>
          </a:p>
          <a:p>
            <a:pPr indent="-342900" lvl="0" marL="342900" rtl="0" algn="l">
              <a:spcBef>
                <a:spcPts val="1000"/>
              </a:spcBef>
              <a:spcAft>
                <a:spcPts val="0"/>
              </a:spcAft>
              <a:buSzPts val="960"/>
              <a:buChar char="►"/>
            </a:pPr>
            <a:r>
              <a:rPr lang="en-US" sz="1200"/>
              <a:t>  Student s2=new Student();  </a:t>
            </a:r>
            <a:endParaRPr/>
          </a:p>
          <a:p>
            <a:pPr indent="-342900" lvl="0" marL="342900" rtl="0" algn="l">
              <a:spcBef>
                <a:spcPts val="1000"/>
              </a:spcBef>
              <a:spcAft>
                <a:spcPts val="0"/>
              </a:spcAft>
              <a:buSzPts val="960"/>
              <a:buChar char="►"/>
            </a:pPr>
            <a:r>
              <a:rPr lang="en-US" sz="1200"/>
              <a:t>    s1.insertRecord(111,"Karan");  </a:t>
            </a:r>
            <a:endParaRPr/>
          </a:p>
          <a:p>
            <a:pPr indent="-342900" lvl="0" marL="342900" rtl="0" algn="l">
              <a:spcBef>
                <a:spcPts val="1000"/>
              </a:spcBef>
              <a:spcAft>
                <a:spcPts val="0"/>
              </a:spcAft>
              <a:buSzPts val="960"/>
              <a:buChar char="►"/>
            </a:pPr>
            <a:r>
              <a:rPr lang="en-US" sz="1200"/>
              <a:t>  s2.insertRecord(222,"Aryan");  </a:t>
            </a:r>
            <a:endParaRPr/>
          </a:p>
          <a:p>
            <a:pPr indent="-342900" lvl="0" marL="342900" rtl="0" algn="l">
              <a:spcBef>
                <a:spcPts val="1000"/>
              </a:spcBef>
              <a:spcAft>
                <a:spcPts val="0"/>
              </a:spcAft>
              <a:buSzPts val="960"/>
              <a:buChar char="►"/>
            </a:pPr>
            <a:r>
              <a:rPr lang="en-US" sz="1200"/>
              <a:t>    s1.displayInformation();  </a:t>
            </a:r>
            <a:endParaRPr/>
          </a:p>
          <a:p>
            <a:pPr indent="-342900" lvl="0" marL="342900" rtl="0" algn="l">
              <a:spcBef>
                <a:spcPts val="1000"/>
              </a:spcBef>
              <a:spcAft>
                <a:spcPts val="0"/>
              </a:spcAft>
              <a:buSzPts val="960"/>
              <a:buChar char="►"/>
            </a:pPr>
            <a:r>
              <a:rPr lang="en-US" sz="1200"/>
              <a:t>  s2.displayInformation();  </a:t>
            </a:r>
            <a:endParaRPr/>
          </a:p>
          <a:p>
            <a:pPr indent="-342900" lvl="0" marL="342900" rtl="0" algn="l">
              <a:spcBef>
                <a:spcPts val="1000"/>
              </a:spcBef>
              <a:spcAft>
                <a:spcPts val="0"/>
              </a:spcAft>
              <a:buSzPts val="960"/>
              <a:buChar char="►"/>
            </a:pPr>
            <a:r>
              <a:rPr lang="en-US" sz="1200"/>
              <a:t>   }  </a:t>
            </a:r>
            <a:endParaRPr/>
          </a:p>
          <a:p>
            <a:pPr indent="-342900" lvl="0" marL="342900" rtl="0" algn="l">
              <a:spcBef>
                <a:spcPts val="1000"/>
              </a:spcBef>
              <a:spcAft>
                <a:spcPts val="0"/>
              </a:spcAft>
              <a:buSzPts val="960"/>
              <a:buChar char="►"/>
            </a:pPr>
            <a:r>
              <a:rPr lang="en-US" sz="1200"/>
              <a:t>}  </a:t>
            </a:r>
            <a:endParaRPr/>
          </a:p>
          <a:p>
            <a:pPr indent="-281940" lvl="0" marL="342900" rtl="0" algn="l">
              <a:spcBef>
                <a:spcPts val="1000"/>
              </a:spcBef>
              <a:spcAft>
                <a:spcPts val="0"/>
              </a:spcAft>
              <a:buSzPts val="960"/>
              <a:buNone/>
            </a:pPr>
            <a:r>
              <a:t/>
            </a:r>
            <a:endParaRPr sz="1200"/>
          </a:p>
        </p:txBody>
      </p:sp>
      <p:sp>
        <p:nvSpPr>
          <p:cNvPr id="422" name="Google Shape;422;p3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423" name="Google Shape;423;p3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24" name="Google Shape;424;p3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sp>
        <p:nvSpPr>
          <p:cNvPr id="2927" name="Google Shape;2927;p31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***Java access modifiers with method overriding</a:t>
            </a:r>
            <a:br>
              <a:rPr lang="en-US"/>
            </a:br>
            <a:endParaRPr/>
          </a:p>
        </p:txBody>
      </p:sp>
      <p:sp>
        <p:nvSpPr>
          <p:cNvPr id="2928" name="Google Shape;2928;p31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b="1" lang="en-US"/>
              <a:t>class</a:t>
            </a:r>
            <a:r>
              <a:rPr lang="en-US"/>
              <a:t> A{  </a:t>
            </a:r>
            <a:endParaRPr/>
          </a:p>
          <a:p>
            <a:pPr indent="-342900" lvl="0" marL="342900" rtl="0" algn="l">
              <a:spcBef>
                <a:spcPts val="1000"/>
              </a:spcBef>
              <a:spcAft>
                <a:spcPts val="0"/>
              </a:spcAft>
              <a:buSzPct val="79999"/>
              <a:buChar char="►"/>
            </a:pPr>
            <a:r>
              <a:rPr b="1" lang="en-US"/>
              <a:t>protected</a:t>
            </a:r>
            <a:r>
              <a:rPr lang="en-US"/>
              <a:t> </a:t>
            </a:r>
            <a:r>
              <a:rPr b="1" lang="en-US"/>
              <a:t>void</a:t>
            </a:r>
            <a:r>
              <a:rPr lang="en-US"/>
              <a:t> msg(){System.out.println("Hello java");}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public</a:t>
            </a:r>
            <a:r>
              <a:rPr lang="en-US"/>
              <a:t> </a:t>
            </a:r>
            <a:r>
              <a:rPr b="1" lang="en-US"/>
              <a:t>class</a:t>
            </a:r>
            <a:r>
              <a:rPr lang="en-US"/>
              <a:t> Simple </a:t>
            </a:r>
            <a:r>
              <a:rPr b="1" lang="en-US"/>
              <a:t>extends</a:t>
            </a:r>
            <a:r>
              <a:rPr lang="en-US"/>
              <a:t> A{  </a:t>
            </a:r>
            <a:endParaRPr/>
          </a:p>
          <a:p>
            <a:pPr indent="-342900" lvl="0" marL="342900" rtl="0" algn="l">
              <a:spcBef>
                <a:spcPts val="1000"/>
              </a:spcBef>
              <a:spcAft>
                <a:spcPts val="0"/>
              </a:spcAft>
              <a:buSzPct val="79999"/>
              <a:buChar char="►"/>
            </a:pPr>
            <a:r>
              <a:rPr b="1" lang="en-US"/>
              <a:t>void</a:t>
            </a:r>
            <a:r>
              <a:rPr lang="en-US"/>
              <a:t> msg(){System.out.println("Hello Simple Java");}//C.T.Error  </a:t>
            </a:r>
            <a:endParaRPr/>
          </a:p>
          <a:p>
            <a:pPr indent="-342900" lvl="0" marL="342900" rtl="0" algn="l">
              <a:spcBef>
                <a:spcPts val="1000"/>
              </a:spcBef>
              <a:spcAft>
                <a:spcPts val="0"/>
              </a:spcAft>
              <a:buSzPct val="79999"/>
              <a:buChar char="►"/>
            </a:pPr>
            <a:r>
              <a:rPr lang="en-US"/>
              <a:t> </a:t>
            </a: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ct val="79999"/>
              <a:buChar char="►"/>
            </a:pPr>
            <a:r>
              <a:rPr lang="en-US"/>
              <a:t>   Simple obj=</a:t>
            </a:r>
            <a:r>
              <a:rPr b="1" lang="en-US"/>
              <a:t>new</a:t>
            </a:r>
            <a:r>
              <a:rPr lang="en-US"/>
              <a:t> Simple();  </a:t>
            </a:r>
            <a:endParaRPr/>
          </a:p>
          <a:p>
            <a:pPr indent="-342900" lvl="0" marL="342900" rtl="0" algn="l">
              <a:spcBef>
                <a:spcPts val="1000"/>
              </a:spcBef>
              <a:spcAft>
                <a:spcPts val="0"/>
              </a:spcAft>
              <a:buSzPct val="79999"/>
              <a:buChar char="►"/>
            </a:pPr>
            <a:r>
              <a:rPr lang="en-US"/>
              <a:t>   obj.msg();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58318" lvl="0" marL="342900" rtl="0" algn="l">
              <a:spcBef>
                <a:spcPts val="1000"/>
              </a:spcBef>
              <a:spcAft>
                <a:spcPts val="0"/>
              </a:spcAft>
              <a:buSzPct val="79999"/>
              <a:buNone/>
            </a:pPr>
            <a:r>
              <a:t/>
            </a:r>
            <a:endParaRPr/>
          </a:p>
        </p:txBody>
      </p:sp>
      <p:sp>
        <p:nvSpPr>
          <p:cNvPr id="2929" name="Google Shape;2929;p3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30" name="Google Shape;2930;p3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31" name="Google Shape;2931;p3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0" st="0"/>
                                            </p:txEl>
                                          </p:spTgt>
                                        </p:tgtEl>
                                        <p:attrNameLst>
                                          <p:attrName>style.visibility</p:attrName>
                                        </p:attrNameLst>
                                      </p:cBhvr>
                                      <p:to>
                                        <p:strVal val="visible"/>
                                      </p:to>
                                    </p:set>
                                    <p:anim calcmode="lin" valueType="num">
                                      <p:cBhvr additive="base">
                                        <p:cTn dur="500"/>
                                        <p:tgtEl>
                                          <p:spTgt spid="292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1" st="1"/>
                                            </p:txEl>
                                          </p:spTgt>
                                        </p:tgtEl>
                                        <p:attrNameLst>
                                          <p:attrName>style.visibility</p:attrName>
                                        </p:attrNameLst>
                                      </p:cBhvr>
                                      <p:to>
                                        <p:strVal val="visible"/>
                                      </p:to>
                                    </p:set>
                                    <p:anim calcmode="lin" valueType="num">
                                      <p:cBhvr additive="base">
                                        <p:cTn dur="500"/>
                                        <p:tgtEl>
                                          <p:spTgt spid="292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2" st="2"/>
                                            </p:txEl>
                                          </p:spTgt>
                                        </p:tgtEl>
                                        <p:attrNameLst>
                                          <p:attrName>style.visibility</p:attrName>
                                        </p:attrNameLst>
                                      </p:cBhvr>
                                      <p:to>
                                        <p:strVal val="visible"/>
                                      </p:to>
                                    </p:set>
                                    <p:anim calcmode="lin" valueType="num">
                                      <p:cBhvr additive="base">
                                        <p:cTn dur="500"/>
                                        <p:tgtEl>
                                          <p:spTgt spid="292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3" st="3"/>
                                            </p:txEl>
                                          </p:spTgt>
                                        </p:tgtEl>
                                        <p:attrNameLst>
                                          <p:attrName>style.visibility</p:attrName>
                                        </p:attrNameLst>
                                      </p:cBhvr>
                                      <p:to>
                                        <p:strVal val="visible"/>
                                      </p:to>
                                    </p:set>
                                    <p:anim calcmode="lin" valueType="num">
                                      <p:cBhvr additive="base">
                                        <p:cTn dur="500"/>
                                        <p:tgtEl>
                                          <p:spTgt spid="292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4" st="4"/>
                                            </p:txEl>
                                          </p:spTgt>
                                        </p:tgtEl>
                                        <p:attrNameLst>
                                          <p:attrName>style.visibility</p:attrName>
                                        </p:attrNameLst>
                                      </p:cBhvr>
                                      <p:to>
                                        <p:strVal val="visible"/>
                                      </p:to>
                                    </p:set>
                                    <p:anim calcmode="lin" valueType="num">
                                      <p:cBhvr additive="base">
                                        <p:cTn dur="500"/>
                                        <p:tgtEl>
                                          <p:spTgt spid="292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5" st="5"/>
                                            </p:txEl>
                                          </p:spTgt>
                                        </p:tgtEl>
                                        <p:attrNameLst>
                                          <p:attrName>style.visibility</p:attrName>
                                        </p:attrNameLst>
                                      </p:cBhvr>
                                      <p:to>
                                        <p:strVal val="visible"/>
                                      </p:to>
                                    </p:set>
                                    <p:anim calcmode="lin" valueType="num">
                                      <p:cBhvr additive="base">
                                        <p:cTn dur="500"/>
                                        <p:tgtEl>
                                          <p:spTgt spid="292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6" st="6"/>
                                            </p:txEl>
                                          </p:spTgt>
                                        </p:tgtEl>
                                        <p:attrNameLst>
                                          <p:attrName>style.visibility</p:attrName>
                                        </p:attrNameLst>
                                      </p:cBhvr>
                                      <p:to>
                                        <p:strVal val="visible"/>
                                      </p:to>
                                    </p:set>
                                    <p:anim calcmode="lin" valueType="num">
                                      <p:cBhvr additive="base">
                                        <p:cTn dur="500"/>
                                        <p:tgtEl>
                                          <p:spTgt spid="292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7" st="7"/>
                                            </p:txEl>
                                          </p:spTgt>
                                        </p:tgtEl>
                                        <p:attrNameLst>
                                          <p:attrName>style.visibility</p:attrName>
                                        </p:attrNameLst>
                                      </p:cBhvr>
                                      <p:to>
                                        <p:strVal val="visible"/>
                                      </p:to>
                                    </p:set>
                                    <p:anim calcmode="lin" valueType="num">
                                      <p:cBhvr additive="base">
                                        <p:cTn dur="500"/>
                                        <p:tgtEl>
                                          <p:spTgt spid="2928">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8" st="8"/>
                                            </p:txEl>
                                          </p:spTgt>
                                        </p:tgtEl>
                                        <p:attrNameLst>
                                          <p:attrName>style.visibility</p:attrName>
                                        </p:attrNameLst>
                                      </p:cBhvr>
                                      <p:to>
                                        <p:strVal val="visible"/>
                                      </p:to>
                                    </p:set>
                                    <p:anim calcmode="lin" valueType="num">
                                      <p:cBhvr additive="base">
                                        <p:cTn dur="500"/>
                                        <p:tgtEl>
                                          <p:spTgt spid="2928">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9" st="9"/>
                                            </p:txEl>
                                          </p:spTgt>
                                        </p:tgtEl>
                                        <p:attrNameLst>
                                          <p:attrName>style.visibility</p:attrName>
                                        </p:attrNameLst>
                                      </p:cBhvr>
                                      <p:to>
                                        <p:strVal val="visible"/>
                                      </p:to>
                                    </p:set>
                                    <p:anim calcmode="lin" valueType="num">
                                      <p:cBhvr additive="base">
                                        <p:cTn dur="500"/>
                                        <p:tgtEl>
                                          <p:spTgt spid="2928">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10" st="10"/>
                                            </p:txEl>
                                          </p:spTgt>
                                        </p:tgtEl>
                                        <p:attrNameLst>
                                          <p:attrName>style.visibility</p:attrName>
                                        </p:attrNameLst>
                                      </p:cBhvr>
                                      <p:to>
                                        <p:strVal val="visible"/>
                                      </p:to>
                                    </p:set>
                                    <p:anim calcmode="lin" valueType="num">
                                      <p:cBhvr additive="base">
                                        <p:cTn dur="500"/>
                                        <p:tgtEl>
                                          <p:spTgt spid="2928">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8">
                                            <p:txEl>
                                              <p:pRg end="11" st="11"/>
                                            </p:txEl>
                                          </p:spTgt>
                                        </p:tgtEl>
                                        <p:attrNameLst>
                                          <p:attrName>style.visibility</p:attrName>
                                        </p:attrNameLst>
                                      </p:cBhvr>
                                      <p:to>
                                        <p:strVal val="visible"/>
                                      </p:to>
                                    </p:set>
                                    <p:anim calcmode="lin" valueType="num">
                                      <p:cBhvr additive="base">
                                        <p:cTn dur="500"/>
                                        <p:tgtEl>
                                          <p:spTgt spid="2928">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3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2937" name="Google Shape;2937;p31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Compile time error</a:t>
            </a:r>
            <a:endParaRPr/>
          </a:p>
          <a:p>
            <a:pPr indent="-342900" lvl="0" marL="342900" rtl="0" algn="l">
              <a:spcBef>
                <a:spcPts val="1000"/>
              </a:spcBef>
              <a:spcAft>
                <a:spcPts val="0"/>
              </a:spcAft>
              <a:buSzPts val="1440"/>
              <a:buChar char="►"/>
            </a:pPr>
            <a:r>
              <a:rPr lang="en-US"/>
              <a:t>The default modifier is more restrictive than protected. That is why there is compile time error.</a:t>
            </a:r>
            <a:endParaRPr/>
          </a:p>
          <a:p>
            <a:pPr indent="-251459" lvl="0" marL="342900" rtl="0" algn="l">
              <a:spcBef>
                <a:spcPts val="1000"/>
              </a:spcBef>
              <a:spcAft>
                <a:spcPts val="0"/>
              </a:spcAft>
              <a:buSzPts val="1440"/>
              <a:buNone/>
            </a:pPr>
            <a:r>
              <a:t/>
            </a:r>
            <a:endParaRPr/>
          </a:p>
        </p:txBody>
      </p:sp>
      <p:sp>
        <p:nvSpPr>
          <p:cNvPr id="2938" name="Google Shape;2938;p3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39" name="Google Shape;2939;p3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40" name="Google Shape;2940;p3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37">
                                            <p:txEl>
                                              <p:pRg end="0" st="0"/>
                                            </p:txEl>
                                          </p:spTgt>
                                        </p:tgtEl>
                                        <p:attrNameLst>
                                          <p:attrName>style.visibility</p:attrName>
                                        </p:attrNameLst>
                                      </p:cBhvr>
                                      <p:to>
                                        <p:strVal val="visible"/>
                                      </p:to>
                                    </p:set>
                                    <p:anim calcmode="lin" valueType="num">
                                      <p:cBhvr additive="base">
                                        <p:cTn dur="500"/>
                                        <p:tgtEl>
                                          <p:spTgt spid="293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37">
                                            <p:txEl>
                                              <p:pRg end="1" st="1"/>
                                            </p:txEl>
                                          </p:spTgt>
                                        </p:tgtEl>
                                        <p:attrNameLst>
                                          <p:attrName>style.visibility</p:attrName>
                                        </p:attrNameLst>
                                      </p:cBhvr>
                                      <p:to>
                                        <p:strVal val="visible"/>
                                      </p:to>
                                    </p:set>
                                    <p:anim calcmode="lin" valueType="num">
                                      <p:cBhvr additive="base">
                                        <p:cTn dur="500"/>
                                        <p:tgtEl>
                                          <p:spTgt spid="293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37">
                                            <p:txEl>
                                              <p:pRg end="2" st="2"/>
                                            </p:txEl>
                                          </p:spTgt>
                                        </p:tgtEl>
                                        <p:attrNameLst>
                                          <p:attrName>style.visibility</p:attrName>
                                        </p:attrNameLst>
                                      </p:cBhvr>
                                      <p:to>
                                        <p:strVal val="visible"/>
                                      </p:to>
                                    </p:set>
                                    <p:anim calcmode="lin" valueType="num">
                                      <p:cBhvr additive="base">
                                        <p:cTn dur="500"/>
                                        <p:tgtEl>
                                          <p:spTgt spid="293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4" name="Shape 2944"/>
        <p:cNvGrpSpPr/>
        <p:nvPr/>
      </p:nvGrpSpPr>
      <p:grpSpPr>
        <a:xfrm>
          <a:off x="0" y="0"/>
          <a:ext cx="0" cy="0"/>
          <a:chOff x="0" y="0"/>
          <a:chExt cx="0" cy="0"/>
        </a:xfrm>
      </p:grpSpPr>
      <p:sp>
        <p:nvSpPr>
          <p:cNvPr id="2945" name="Google Shape;2945;p31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Difference between access modifiers vs access specifiers</a:t>
            </a:r>
            <a:endParaRPr/>
          </a:p>
        </p:txBody>
      </p:sp>
      <p:sp>
        <p:nvSpPr>
          <p:cNvPr id="2946" name="Google Shape;2946;p31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Java has basically 2 types of Modifiers:</a:t>
            </a:r>
            <a:endParaRPr/>
          </a:p>
          <a:p>
            <a:pPr indent="-285750" lvl="1" marL="742950" rtl="0" algn="l">
              <a:spcBef>
                <a:spcPts val="1000"/>
              </a:spcBef>
              <a:spcAft>
                <a:spcPts val="0"/>
              </a:spcAft>
              <a:buSzPts val="1280"/>
              <a:buChar char="►"/>
            </a:pPr>
            <a:r>
              <a:rPr lang="en-US"/>
              <a:t>access modifiers </a:t>
            </a:r>
            <a:endParaRPr/>
          </a:p>
          <a:p>
            <a:pPr indent="-285750" lvl="1" marL="742950" rtl="0" algn="l">
              <a:spcBef>
                <a:spcPts val="1000"/>
              </a:spcBef>
              <a:spcAft>
                <a:spcPts val="0"/>
              </a:spcAft>
              <a:buSzPts val="1280"/>
              <a:buChar char="►"/>
            </a:pPr>
            <a:r>
              <a:rPr lang="en-US"/>
              <a:t>non-access modifiers</a:t>
            </a:r>
            <a:endParaRPr/>
          </a:p>
          <a:p>
            <a:pPr indent="-342900" lvl="1" marL="342900" rtl="0" algn="l">
              <a:spcBef>
                <a:spcPts val="1000"/>
              </a:spcBef>
              <a:spcAft>
                <a:spcPts val="0"/>
              </a:spcAft>
              <a:buSzPts val="1280"/>
              <a:buChar char="►"/>
            </a:pPr>
            <a:r>
              <a:rPr lang="en-US"/>
              <a:t>java access modifiers and Java access specifiers are the same thing, which are public, private, protected and default.</a:t>
            </a:r>
            <a:endParaRPr/>
          </a:p>
          <a:p>
            <a:pPr indent="-342900" lvl="1" marL="342900" rtl="0" algn="l">
              <a:spcBef>
                <a:spcPts val="1000"/>
              </a:spcBef>
              <a:spcAft>
                <a:spcPts val="0"/>
              </a:spcAft>
              <a:buSzPts val="1280"/>
              <a:buChar char="►"/>
            </a:pPr>
            <a:r>
              <a:rPr lang="en-US"/>
              <a:t>The term Access specifier used by c++ programmers not in java. In java Officially we use Access Modifier.</a:t>
            </a:r>
            <a:endParaRPr/>
          </a:p>
        </p:txBody>
      </p:sp>
      <p:sp>
        <p:nvSpPr>
          <p:cNvPr id="2947" name="Google Shape;2947;p3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48" name="Google Shape;2948;p3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49" name="Google Shape;2949;p3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3" name="Shape 2953"/>
        <p:cNvGrpSpPr/>
        <p:nvPr/>
      </p:nvGrpSpPr>
      <p:grpSpPr>
        <a:xfrm>
          <a:off x="0" y="0"/>
          <a:ext cx="0" cy="0"/>
          <a:chOff x="0" y="0"/>
          <a:chExt cx="0" cy="0"/>
        </a:xfrm>
      </p:grpSpPr>
      <p:sp>
        <p:nvSpPr>
          <p:cNvPr id="2954" name="Google Shape;2954;p315"/>
          <p:cNvSpPr txBox="1"/>
          <p:nvPr>
            <p:ph type="title"/>
          </p:nvPr>
        </p:nvSpPr>
        <p:spPr>
          <a:xfrm>
            <a:off x="677334" y="204716"/>
            <a:ext cx="8596668" cy="1725684"/>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For example: when we declare a class with private, static the compiler clearly shows the error message as follows:</a:t>
            </a:r>
            <a:endParaRPr/>
          </a:p>
        </p:txBody>
      </p:sp>
      <p:pic>
        <p:nvPicPr>
          <p:cNvPr id="2955" name="Google Shape;2955;p315"/>
          <p:cNvPicPr preferRelativeResize="0"/>
          <p:nvPr>
            <p:ph idx="1" type="body"/>
          </p:nvPr>
        </p:nvPicPr>
        <p:blipFill rotWithShape="1">
          <a:blip r:embed="rId3">
            <a:alphaModFix/>
          </a:blip>
          <a:srcRect b="0" l="0" r="0" t="0"/>
          <a:stretch/>
        </p:blipFill>
        <p:spPr>
          <a:xfrm>
            <a:off x="1970881" y="3429794"/>
            <a:ext cx="6010275" cy="1343025"/>
          </a:xfrm>
          <a:prstGeom prst="rect">
            <a:avLst/>
          </a:prstGeom>
          <a:noFill/>
          <a:ln>
            <a:noFill/>
          </a:ln>
        </p:spPr>
      </p:pic>
      <p:sp>
        <p:nvSpPr>
          <p:cNvPr id="2956" name="Google Shape;2956;p3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57" name="Google Shape;2957;p3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58" name="Google Shape;2958;p3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2" name="Shape 2962"/>
        <p:cNvGrpSpPr/>
        <p:nvPr/>
      </p:nvGrpSpPr>
      <p:grpSpPr>
        <a:xfrm>
          <a:off x="0" y="0"/>
          <a:ext cx="0" cy="0"/>
          <a:chOff x="0" y="0"/>
          <a:chExt cx="0" cy="0"/>
        </a:xfrm>
      </p:grpSpPr>
      <p:sp>
        <p:nvSpPr>
          <p:cNvPr id="2963" name="Google Shape;2963;p316"/>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Encapsulation</a:t>
            </a:r>
            <a:endParaRPr/>
          </a:p>
        </p:txBody>
      </p:sp>
      <p:sp>
        <p:nvSpPr>
          <p:cNvPr id="2964" name="Google Shape;2964;p316"/>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Encapsulation in Java</a:t>
            </a:r>
            <a:endParaRPr/>
          </a:p>
        </p:txBody>
      </p:sp>
      <p:sp>
        <p:nvSpPr>
          <p:cNvPr id="2965" name="Google Shape;2965;p3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66" name="Google Shape;2966;p3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67" name="Google Shape;2967;p3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p3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Encapsulation in Java</a:t>
            </a:r>
            <a:br>
              <a:rPr lang="en-US"/>
            </a:br>
            <a:endParaRPr/>
          </a:p>
        </p:txBody>
      </p:sp>
      <p:sp>
        <p:nvSpPr>
          <p:cNvPr id="2973" name="Google Shape;2973;p31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It’s a </a:t>
            </a:r>
            <a:r>
              <a:rPr i="1" lang="en-US"/>
              <a:t>process of wrapping code and data together into a single unit</a:t>
            </a:r>
            <a:endParaRPr/>
          </a:p>
          <a:p>
            <a:pPr indent="-342900" lvl="0" marL="342900" rtl="0" algn="l">
              <a:spcBef>
                <a:spcPts val="1000"/>
              </a:spcBef>
              <a:spcAft>
                <a:spcPts val="0"/>
              </a:spcAft>
              <a:buSzPts val="1440"/>
              <a:buChar char="►"/>
            </a:pPr>
            <a:r>
              <a:rPr i="1" lang="en-US"/>
              <a:t>For </a:t>
            </a:r>
            <a:r>
              <a:rPr lang="en-US"/>
              <a:t>example capsule i.e. mixed of several medicines.</a:t>
            </a:r>
            <a:endParaRPr/>
          </a:p>
          <a:p>
            <a:pPr indent="-342900" lvl="0" marL="342900" rtl="0" algn="l">
              <a:spcBef>
                <a:spcPts val="1000"/>
              </a:spcBef>
              <a:spcAft>
                <a:spcPts val="0"/>
              </a:spcAft>
              <a:buSzPts val="1440"/>
              <a:buChar char="►"/>
            </a:pPr>
            <a:r>
              <a:rPr lang="en-US"/>
              <a:t>We can create a fully encapsulated class in java by making all the data members of the class private. Now we can use setter and getter methods to set and get the data in it.</a:t>
            </a:r>
            <a:endParaRPr/>
          </a:p>
          <a:p>
            <a:pPr indent="-342900" lvl="0" marL="342900" rtl="0" algn="l">
              <a:spcBef>
                <a:spcPts val="1000"/>
              </a:spcBef>
              <a:spcAft>
                <a:spcPts val="0"/>
              </a:spcAft>
              <a:buSzPts val="1440"/>
              <a:buChar char="►"/>
            </a:pPr>
            <a:r>
              <a:rPr lang="en-US"/>
              <a:t>The </a:t>
            </a:r>
            <a:r>
              <a:rPr b="1" lang="en-US"/>
              <a:t>Java Bean</a:t>
            </a:r>
            <a:r>
              <a:rPr lang="en-US"/>
              <a:t> class is the example of fully encapsulated class.</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
        <p:nvSpPr>
          <p:cNvPr id="2974" name="Google Shape;2974;p3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75" name="Google Shape;2975;p3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76" name="Google Shape;2976;p3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73">
                                            <p:txEl>
                                              <p:pRg end="0" st="0"/>
                                            </p:txEl>
                                          </p:spTgt>
                                        </p:tgtEl>
                                        <p:attrNameLst>
                                          <p:attrName>style.visibility</p:attrName>
                                        </p:attrNameLst>
                                      </p:cBhvr>
                                      <p:to>
                                        <p:strVal val="visible"/>
                                      </p:to>
                                    </p:set>
                                    <p:anim calcmode="lin" valueType="num">
                                      <p:cBhvr additive="base">
                                        <p:cTn dur="500"/>
                                        <p:tgtEl>
                                          <p:spTgt spid="297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73">
                                            <p:txEl>
                                              <p:pRg end="1" st="1"/>
                                            </p:txEl>
                                          </p:spTgt>
                                        </p:tgtEl>
                                        <p:attrNameLst>
                                          <p:attrName>style.visibility</p:attrName>
                                        </p:attrNameLst>
                                      </p:cBhvr>
                                      <p:to>
                                        <p:strVal val="visible"/>
                                      </p:to>
                                    </p:set>
                                    <p:anim calcmode="lin" valueType="num">
                                      <p:cBhvr additive="base">
                                        <p:cTn dur="500"/>
                                        <p:tgtEl>
                                          <p:spTgt spid="297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73">
                                            <p:txEl>
                                              <p:pRg end="2" st="2"/>
                                            </p:txEl>
                                          </p:spTgt>
                                        </p:tgtEl>
                                        <p:attrNameLst>
                                          <p:attrName>style.visibility</p:attrName>
                                        </p:attrNameLst>
                                      </p:cBhvr>
                                      <p:to>
                                        <p:strVal val="visible"/>
                                      </p:to>
                                    </p:set>
                                    <p:anim calcmode="lin" valueType="num">
                                      <p:cBhvr additive="base">
                                        <p:cTn dur="500"/>
                                        <p:tgtEl>
                                          <p:spTgt spid="297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73">
                                            <p:txEl>
                                              <p:pRg end="3" st="3"/>
                                            </p:txEl>
                                          </p:spTgt>
                                        </p:tgtEl>
                                        <p:attrNameLst>
                                          <p:attrName>style.visibility</p:attrName>
                                        </p:attrNameLst>
                                      </p:cBhvr>
                                      <p:to>
                                        <p:strVal val="visible"/>
                                      </p:to>
                                    </p:set>
                                    <p:anim calcmode="lin" valueType="num">
                                      <p:cBhvr additive="base">
                                        <p:cTn dur="500"/>
                                        <p:tgtEl>
                                          <p:spTgt spid="297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73">
                                            <p:txEl>
                                              <p:pRg end="4" st="4"/>
                                            </p:txEl>
                                          </p:spTgt>
                                        </p:tgtEl>
                                        <p:attrNameLst>
                                          <p:attrName>style.visibility</p:attrName>
                                        </p:attrNameLst>
                                      </p:cBhvr>
                                      <p:to>
                                        <p:strVal val="visible"/>
                                      </p:to>
                                    </p:set>
                                    <p:anim calcmode="lin" valueType="num">
                                      <p:cBhvr additive="base">
                                        <p:cTn dur="500"/>
                                        <p:tgtEl>
                                          <p:spTgt spid="297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73">
                                            <p:txEl>
                                              <p:pRg end="5" st="5"/>
                                            </p:txEl>
                                          </p:spTgt>
                                        </p:tgtEl>
                                        <p:attrNameLst>
                                          <p:attrName>style.visibility</p:attrName>
                                        </p:attrNameLst>
                                      </p:cBhvr>
                                      <p:to>
                                        <p:strVal val="visible"/>
                                      </p:to>
                                    </p:set>
                                    <p:anim calcmode="lin" valueType="num">
                                      <p:cBhvr additive="base">
                                        <p:cTn dur="500"/>
                                        <p:tgtEl>
                                          <p:spTgt spid="297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0" name="Shape 2980"/>
        <p:cNvGrpSpPr/>
        <p:nvPr/>
      </p:nvGrpSpPr>
      <p:grpSpPr>
        <a:xfrm>
          <a:off x="0" y="0"/>
          <a:ext cx="0" cy="0"/>
          <a:chOff x="0" y="0"/>
          <a:chExt cx="0" cy="0"/>
        </a:xfrm>
      </p:grpSpPr>
      <p:sp>
        <p:nvSpPr>
          <p:cNvPr id="2981" name="Google Shape;2981;p3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Advantage of Encapsulation in java</a:t>
            </a:r>
            <a:endParaRPr/>
          </a:p>
        </p:txBody>
      </p:sp>
      <p:sp>
        <p:nvSpPr>
          <p:cNvPr id="2982" name="Google Shape;2982;p31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By providing only setter or getter method, you can make the class </a:t>
            </a:r>
            <a:r>
              <a:rPr b="1" lang="en-US"/>
              <a:t>read-only or write-only</a:t>
            </a:r>
            <a:r>
              <a:rPr lang="en-US"/>
              <a:t>.</a:t>
            </a:r>
            <a:endParaRPr/>
          </a:p>
          <a:p>
            <a:pPr indent="-342900" lvl="0" marL="342900" rtl="0" algn="l">
              <a:spcBef>
                <a:spcPts val="1000"/>
              </a:spcBef>
              <a:spcAft>
                <a:spcPts val="0"/>
              </a:spcAft>
              <a:buSzPts val="1440"/>
              <a:buChar char="►"/>
            </a:pPr>
            <a:r>
              <a:rPr lang="en-US"/>
              <a:t>It provides you the </a:t>
            </a:r>
            <a:r>
              <a:rPr b="1" lang="en-US"/>
              <a:t>control over the data</a:t>
            </a:r>
            <a:r>
              <a:rPr lang="en-US"/>
              <a:t>. Suppose you want to set the value of id i.e. greater than 100 only, you can write the logic inside the setter method.</a:t>
            </a:r>
            <a:endParaRPr/>
          </a:p>
          <a:p>
            <a:pPr indent="-251459" lvl="0" marL="342900" rtl="0" algn="l">
              <a:spcBef>
                <a:spcPts val="1000"/>
              </a:spcBef>
              <a:spcAft>
                <a:spcPts val="0"/>
              </a:spcAft>
              <a:buSzPts val="1440"/>
              <a:buNone/>
            </a:pPr>
            <a:r>
              <a:t/>
            </a:r>
            <a:endParaRPr/>
          </a:p>
        </p:txBody>
      </p:sp>
      <p:sp>
        <p:nvSpPr>
          <p:cNvPr id="2983" name="Google Shape;2983;p3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84" name="Google Shape;2984;p3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85" name="Google Shape;2985;p3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82">
                                            <p:txEl>
                                              <p:pRg end="0" st="0"/>
                                            </p:txEl>
                                          </p:spTgt>
                                        </p:tgtEl>
                                        <p:attrNameLst>
                                          <p:attrName>style.visibility</p:attrName>
                                        </p:attrNameLst>
                                      </p:cBhvr>
                                      <p:to>
                                        <p:strVal val="visible"/>
                                      </p:to>
                                    </p:set>
                                    <p:anim calcmode="lin" valueType="num">
                                      <p:cBhvr additive="base">
                                        <p:cTn dur="500"/>
                                        <p:tgtEl>
                                          <p:spTgt spid="298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82">
                                            <p:txEl>
                                              <p:pRg end="1" st="1"/>
                                            </p:txEl>
                                          </p:spTgt>
                                        </p:tgtEl>
                                        <p:attrNameLst>
                                          <p:attrName>style.visibility</p:attrName>
                                        </p:attrNameLst>
                                      </p:cBhvr>
                                      <p:to>
                                        <p:strVal val="visible"/>
                                      </p:to>
                                    </p:set>
                                    <p:anim calcmode="lin" valueType="num">
                                      <p:cBhvr additive="base">
                                        <p:cTn dur="500"/>
                                        <p:tgtEl>
                                          <p:spTgt spid="298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82">
                                            <p:txEl>
                                              <p:pRg end="2" st="2"/>
                                            </p:txEl>
                                          </p:spTgt>
                                        </p:tgtEl>
                                        <p:attrNameLst>
                                          <p:attrName>style.visibility</p:attrName>
                                        </p:attrNameLst>
                                      </p:cBhvr>
                                      <p:to>
                                        <p:strVal val="visible"/>
                                      </p:to>
                                    </p:set>
                                    <p:anim calcmode="lin" valueType="num">
                                      <p:cBhvr additive="base">
                                        <p:cTn dur="500"/>
                                        <p:tgtEl>
                                          <p:spTgt spid="298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p319"/>
          <p:cNvSpPr txBox="1"/>
          <p:nvPr>
            <p:ph type="title"/>
          </p:nvPr>
        </p:nvSpPr>
        <p:spPr>
          <a:xfrm>
            <a:off x="787062" y="0"/>
            <a:ext cx="8596668" cy="378967"/>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sz="2000"/>
              <a:t>Example of Encapsulation</a:t>
            </a:r>
            <a:endParaRPr sz="2000"/>
          </a:p>
        </p:txBody>
      </p:sp>
      <p:sp>
        <p:nvSpPr>
          <p:cNvPr id="2991" name="Google Shape;2991;p319"/>
          <p:cNvSpPr txBox="1"/>
          <p:nvPr>
            <p:ph idx="1" type="body"/>
          </p:nvPr>
        </p:nvSpPr>
        <p:spPr>
          <a:xfrm>
            <a:off x="677334" y="378967"/>
            <a:ext cx="11703642" cy="5662396"/>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79999"/>
              <a:buChar char="►"/>
            </a:pPr>
            <a:r>
              <a:rPr b="1" lang="en-US"/>
              <a:t>package</a:t>
            </a:r>
            <a:r>
              <a:rPr lang="en-US"/>
              <a:t> com.mangaraoit;  </a:t>
            </a:r>
            <a:endParaRPr/>
          </a:p>
          <a:p>
            <a:pPr indent="-342900" lvl="0" marL="342900" rtl="0" algn="l">
              <a:spcBef>
                <a:spcPts val="1000"/>
              </a:spcBef>
              <a:spcAft>
                <a:spcPts val="0"/>
              </a:spcAft>
              <a:buSzPct val="79999"/>
              <a:buChar char="►"/>
            </a:pPr>
            <a:r>
              <a:rPr b="1" lang="en-US"/>
              <a:t>public</a:t>
            </a:r>
            <a:r>
              <a:rPr lang="en-US"/>
              <a:t> </a:t>
            </a:r>
            <a:r>
              <a:rPr b="1" lang="en-US"/>
              <a:t>class</a:t>
            </a:r>
            <a:r>
              <a:rPr lang="en-US"/>
              <a:t> Student{  </a:t>
            </a:r>
            <a:endParaRPr/>
          </a:p>
          <a:p>
            <a:pPr indent="-342900" lvl="0" marL="342900" rtl="0" algn="l">
              <a:spcBef>
                <a:spcPts val="1000"/>
              </a:spcBef>
              <a:spcAft>
                <a:spcPts val="0"/>
              </a:spcAft>
              <a:buSzPct val="79999"/>
              <a:buChar char="►"/>
            </a:pPr>
            <a:r>
              <a:rPr b="1" lang="en-US"/>
              <a:t>private</a:t>
            </a:r>
            <a:r>
              <a:rPr lang="en-US"/>
              <a:t> String name;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public</a:t>
            </a:r>
            <a:r>
              <a:rPr lang="en-US"/>
              <a:t> String getName(){  </a:t>
            </a:r>
            <a:endParaRPr/>
          </a:p>
          <a:p>
            <a:pPr indent="-342900" lvl="0" marL="342900" rtl="0" algn="l">
              <a:spcBef>
                <a:spcPts val="1000"/>
              </a:spcBef>
              <a:spcAft>
                <a:spcPts val="0"/>
              </a:spcAft>
              <a:buSzPct val="79999"/>
              <a:buChar char="►"/>
            </a:pPr>
            <a:r>
              <a:rPr b="1" lang="en-US"/>
              <a:t>return</a:t>
            </a:r>
            <a:r>
              <a:rPr lang="en-US"/>
              <a:t> name;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public</a:t>
            </a:r>
            <a:r>
              <a:rPr lang="en-US"/>
              <a:t> </a:t>
            </a:r>
            <a:r>
              <a:rPr b="1" lang="en-US"/>
              <a:t>void</a:t>
            </a:r>
            <a:r>
              <a:rPr lang="en-US"/>
              <a:t> setName(String name){  </a:t>
            </a:r>
            <a:endParaRPr/>
          </a:p>
          <a:p>
            <a:pPr indent="-342900" lvl="0" marL="342900" rtl="0" algn="l">
              <a:spcBef>
                <a:spcPts val="1000"/>
              </a:spcBef>
              <a:spcAft>
                <a:spcPts val="0"/>
              </a:spcAft>
              <a:buSzPct val="79999"/>
              <a:buChar char="►"/>
            </a:pPr>
            <a:r>
              <a:rPr b="1" lang="en-US"/>
              <a:t>this</a:t>
            </a:r>
            <a:r>
              <a:rPr lang="en-US"/>
              <a:t>.name=name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package</a:t>
            </a:r>
            <a:r>
              <a:rPr lang="en-US"/>
              <a:t> com.mangaraoit; </a:t>
            </a:r>
            <a:endParaRPr/>
          </a:p>
          <a:p>
            <a:pPr indent="-342900" lvl="0" marL="342900" rtl="0" algn="l">
              <a:spcBef>
                <a:spcPts val="1000"/>
              </a:spcBef>
              <a:spcAft>
                <a:spcPts val="0"/>
              </a:spcAft>
              <a:buSzPct val="79999"/>
              <a:buChar char="►"/>
            </a:pPr>
            <a:r>
              <a:rPr b="1" lang="en-US"/>
              <a:t>class</a:t>
            </a:r>
            <a:r>
              <a:rPr lang="en-US"/>
              <a:t> Test{  </a:t>
            </a:r>
            <a:endParaRPr/>
          </a:p>
          <a:p>
            <a:pPr indent="-342900" lvl="0" marL="342900" rtl="0" algn="l">
              <a:spcBef>
                <a:spcPts val="1000"/>
              </a:spcBef>
              <a:spcAft>
                <a:spcPts val="0"/>
              </a:spcAft>
              <a:buSzPct val="79999"/>
              <a:buChar char="►"/>
            </a:pP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ct val="79999"/>
              <a:buChar char="►"/>
            </a:pPr>
            <a:r>
              <a:rPr lang="en-US"/>
              <a:t>Student s=</a:t>
            </a:r>
            <a:r>
              <a:rPr b="1" lang="en-US"/>
              <a:t>new</a:t>
            </a:r>
            <a:r>
              <a:rPr lang="en-US"/>
              <a:t> Student();  </a:t>
            </a:r>
            <a:endParaRPr/>
          </a:p>
          <a:p>
            <a:pPr indent="-342900" lvl="0" marL="342900" rtl="0" algn="l">
              <a:spcBef>
                <a:spcPts val="1000"/>
              </a:spcBef>
              <a:spcAft>
                <a:spcPts val="0"/>
              </a:spcAft>
              <a:buSzPct val="79999"/>
              <a:buChar char="►"/>
            </a:pPr>
            <a:r>
              <a:rPr lang="en-US"/>
              <a:t>s.setname(“NTR");  </a:t>
            </a:r>
            <a:endParaRPr/>
          </a:p>
          <a:p>
            <a:pPr indent="-342900" lvl="0" marL="342900" rtl="0" algn="l">
              <a:spcBef>
                <a:spcPts val="1000"/>
              </a:spcBef>
              <a:spcAft>
                <a:spcPts val="0"/>
              </a:spcAft>
              <a:buSzPct val="79999"/>
              <a:buChar char="►"/>
            </a:pPr>
            <a:r>
              <a:rPr lang="en-US"/>
              <a:t>System.out.println(s.getName());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endParaRPr/>
          </a:p>
          <a:p>
            <a:pPr indent="-272034" lvl="0" marL="342900" rtl="0" algn="l">
              <a:spcBef>
                <a:spcPts val="1000"/>
              </a:spcBef>
              <a:spcAft>
                <a:spcPts val="0"/>
              </a:spcAft>
              <a:buSzPct val="79999"/>
              <a:buNone/>
            </a:pPr>
            <a:r>
              <a:t/>
            </a:r>
            <a:endParaRPr/>
          </a:p>
          <a:p>
            <a:pPr indent="-272034" lvl="0" marL="342900" rtl="0" algn="l">
              <a:spcBef>
                <a:spcPts val="1000"/>
              </a:spcBef>
              <a:spcAft>
                <a:spcPts val="0"/>
              </a:spcAft>
              <a:buSzPct val="79999"/>
              <a:buNone/>
            </a:pPr>
            <a:r>
              <a:t/>
            </a:r>
            <a:endParaRPr/>
          </a:p>
        </p:txBody>
      </p:sp>
      <p:sp>
        <p:nvSpPr>
          <p:cNvPr id="2992" name="Google Shape;2992;p3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993" name="Google Shape;2993;p3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994" name="Google Shape;2994;p3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0" st="0"/>
                                            </p:txEl>
                                          </p:spTgt>
                                        </p:tgtEl>
                                        <p:attrNameLst>
                                          <p:attrName>style.visibility</p:attrName>
                                        </p:attrNameLst>
                                      </p:cBhvr>
                                      <p:to>
                                        <p:strVal val="visible"/>
                                      </p:to>
                                    </p:set>
                                    <p:anim calcmode="lin" valueType="num">
                                      <p:cBhvr additive="base">
                                        <p:cTn dur="500"/>
                                        <p:tgtEl>
                                          <p:spTgt spid="299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1" st="1"/>
                                            </p:txEl>
                                          </p:spTgt>
                                        </p:tgtEl>
                                        <p:attrNameLst>
                                          <p:attrName>style.visibility</p:attrName>
                                        </p:attrNameLst>
                                      </p:cBhvr>
                                      <p:to>
                                        <p:strVal val="visible"/>
                                      </p:to>
                                    </p:set>
                                    <p:anim calcmode="lin" valueType="num">
                                      <p:cBhvr additive="base">
                                        <p:cTn dur="500"/>
                                        <p:tgtEl>
                                          <p:spTgt spid="299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2" st="2"/>
                                            </p:txEl>
                                          </p:spTgt>
                                        </p:tgtEl>
                                        <p:attrNameLst>
                                          <p:attrName>style.visibility</p:attrName>
                                        </p:attrNameLst>
                                      </p:cBhvr>
                                      <p:to>
                                        <p:strVal val="visible"/>
                                      </p:to>
                                    </p:set>
                                    <p:anim calcmode="lin" valueType="num">
                                      <p:cBhvr additive="base">
                                        <p:cTn dur="500"/>
                                        <p:tgtEl>
                                          <p:spTgt spid="299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3" st="3"/>
                                            </p:txEl>
                                          </p:spTgt>
                                        </p:tgtEl>
                                        <p:attrNameLst>
                                          <p:attrName>style.visibility</p:attrName>
                                        </p:attrNameLst>
                                      </p:cBhvr>
                                      <p:to>
                                        <p:strVal val="visible"/>
                                      </p:to>
                                    </p:set>
                                    <p:anim calcmode="lin" valueType="num">
                                      <p:cBhvr additive="base">
                                        <p:cTn dur="500"/>
                                        <p:tgtEl>
                                          <p:spTgt spid="299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4" st="4"/>
                                            </p:txEl>
                                          </p:spTgt>
                                        </p:tgtEl>
                                        <p:attrNameLst>
                                          <p:attrName>style.visibility</p:attrName>
                                        </p:attrNameLst>
                                      </p:cBhvr>
                                      <p:to>
                                        <p:strVal val="visible"/>
                                      </p:to>
                                    </p:set>
                                    <p:anim calcmode="lin" valueType="num">
                                      <p:cBhvr additive="base">
                                        <p:cTn dur="500"/>
                                        <p:tgtEl>
                                          <p:spTgt spid="299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5" st="5"/>
                                            </p:txEl>
                                          </p:spTgt>
                                        </p:tgtEl>
                                        <p:attrNameLst>
                                          <p:attrName>style.visibility</p:attrName>
                                        </p:attrNameLst>
                                      </p:cBhvr>
                                      <p:to>
                                        <p:strVal val="visible"/>
                                      </p:to>
                                    </p:set>
                                    <p:anim calcmode="lin" valueType="num">
                                      <p:cBhvr additive="base">
                                        <p:cTn dur="500"/>
                                        <p:tgtEl>
                                          <p:spTgt spid="2991">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6" st="6"/>
                                            </p:txEl>
                                          </p:spTgt>
                                        </p:tgtEl>
                                        <p:attrNameLst>
                                          <p:attrName>style.visibility</p:attrName>
                                        </p:attrNameLst>
                                      </p:cBhvr>
                                      <p:to>
                                        <p:strVal val="visible"/>
                                      </p:to>
                                    </p:set>
                                    <p:anim calcmode="lin" valueType="num">
                                      <p:cBhvr additive="base">
                                        <p:cTn dur="500"/>
                                        <p:tgtEl>
                                          <p:spTgt spid="2991">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7" st="7"/>
                                            </p:txEl>
                                          </p:spTgt>
                                        </p:tgtEl>
                                        <p:attrNameLst>
                                          <p:attrName>style.visibility</p:attrName>
                                        </p:attrNameLst>
                                      </p:cBhvr>
                                      <p:to>
                                        <p:strVal val="visible"/>
                                      </p:to>
                                    </p:set>
                                    <p:anim calcmode="lin" valueType="num">
                                      <p:cBhvr additive="base">
                                        <p:cTn dur="500"/>
                                        <p:tgtEl>
                                          <p:spTgt spid="2991">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8" st="8"/>
                                            </p:txEl>
                                          </p:spTgt>
                                        </p:tgtEl>
                                        <p:attrNameLst>
                                          <p:attrName>style.visibility</p:attrName>
                                        </p:attrNameLst>
                                      </p:cBhvr>
                                      <p:to>
                                        <p:strVal val="visible"/>
                                      </p:to>
                                    </p:set>
                                    <p:anim calcmode="lin" valueType="num">
                                      <p:cBhvr additive="base">
                                        <p:cTn dur="500"/>
                                        <p:tgtEl>
                                          <p:spTgt spid="2991">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9" st="9"/>
                                            </p:txEl>
                                          </p:spTgt>
                                        </p:tgtEl>
                                        <p:attrNameLst>
                                          <p:attrName>style.visibility</p:attrName>
                                        </p:attrNameLst>
                                      </p:cBhvr>
                                      <p:to>
                                        <p:strVal val="visible"/>
                                      </p:to>
                                    </p:set>
                                    <p:anim calcmode="lin" valueType="num">
                                      <p:cBhvr additive="base">
                                        <p:cTn dur="500"/>
                                        <p:tgtEl>
                                          <p:spTgt spid="2991">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10" st="10"/>
                                            </p:txEl>
                                          </p:spTgt>
                                        </p:tgtEl>
                                        <p:attrNameLst>
                                          <p:attrName>style.visibility</p:attrName>
                                        </p:attrNameLst>
                                      </p:cBhvr>
                                      <p:to>
                                        <p:strVal val="visible"/>
                                      </p:to>
                                    </p:set>
                                    <p:anim calcmode="lin" valueType="num">
                                      <p:cBhvr additive="base">
                                        <p:cTn dur="500"/>
                                        <p:tgtEl>
                                          <p:spTgt spid="2991">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11" st="11"/>
                                            </p:txEl>
                                          </p:spTgt>
                                        </p:tgtEl>
                                        <p:attrNameLst>
                                          <p:attrName>style.visibility</p:attrName>
                                        </p:attrNameLst>
                                      </p:cBhvr>
                                      <p:to>
                                        <p:strVal val="visible"/>
                                      </p:to>
                                    </p:set>
                                    <p:anim calcmode="lin" valueType="num">
                                      <p:cBhvr additive="base">
                                        <p:cTn dur="500"/>
                                        <p:tgtEl>
                                          <p:spTgt spid="2991">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12" st="12"/>
                                            </p:txEl>
                                          </p:spTgt>
                                        </p:tgtEl>
                                        <p:attrNameLst>
                                          <p:attrName>style.visibility</p:attrName>
                                        </p:attrNameLst>
                                      </p:cBhvr>
                                      <p:to>
                                        <p:strVal val="visible"/>
                                      </p:to>
                                    </p:set>
                                    <p:anim calcmode="lin" valueType="num">
                                      <p:cBhvr additive="base">
                                        <p:cTn dur="500"/>
                                        <p:tgtEl>
                                          <p:spTgt spid="2991">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13" st="13"/>
                                            </p:txEl>
                                          </p:spTgt>
                                        </p:tgtEl>
                                        <p:attrNameLst>
                                          <p:attrName>style.visibility</p:attrName>
                                        </p:attrNameLst>
                                      </p:cBhvr>
                                      <p:to>
                                        <p:strVal val="visible"/>
                                      </p:to>
                                    </p:set>
                                    <p:anim calcmode="lin" valueType="num">
                                      <p:cBhvr additive="base">
                                        <p:cTn dur="500"/>
                                        <p:tgtEl>
                                          <p:spTgt spid="2991">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14" st="14"/>
                                            </p:txEl>
                                          </p:spTgt>
                                        </p:tgtEl>
                                        <p:attrNameLst>
                                          <p:attrName>style.visibility</p:attrName>
                                        </p:attrNameLst>
                                      </p:cBhvr>
                                      <p:to>
                                        <p:strVal val="visible"/>
                                      </p:to>
                                    </p:set>
                                    <p:anim calcmode="lin" valueType="num">
                                      <p:cBhvr additive="base">
                                        <p:cTn dur="500"/>
                                        <p:tgtEl>
                                          <p:spTgt spid="2991">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15" st="15"/>
                                            </p:txEl>
                                          </p:spTgt>
                                        </p:tgtEl>
                                        <p:attrNameLst>
                                          <p:attrName>style.visibility</p:attrName>
                                        </p:attrNameLst>
                                      </p:cBhvr>
                                      <p:to>
                                        <p:strVal val="visible"/>
                                      </p:to>
                                    </p:set>
                                    <p:anim calcmode="lin" valueType="num">
                                      <p:cBhvr additive="base">
                                        <p:cTn dur="500"/>
                                        <p:tgtEl>
                                          <p:spTgt spid="2991">
                                            <p:txEl>
                                              <p:pRg end="15" st="1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16" st="16"/>
                                            </p:txEl>
                                          </p:spTgt>
                                        </p:tgtEl>
                                        <p:attrNameLst>
                                          <p:attrName>style.visibility</p:attrName>
                                        </p:attrNameLst>
                                      </p:cBhvr>
                                      <p:to>
                                        <p:strVal val="visible"/>
                                      </p:to>
                                    </p:set>
                                    <p:anim calcmode="lin" valueType="num">
                                      <p:cBhvr additive="base">
                                        <p:cTn dur="500"/>
                                        <p:tgtEl>
                                          <p:spTgt spid="2991">
                                            <p:txEl>
                                              <p:pRg end="16" st="1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17" st="17"/>
                                            </p:txEl>
                                          </p:spTgt>
                                        </p:tgtEl>
                                        <p:attrNameLst>
                                          <p:attrName>style.visibility</p:attrName>
                                        </p:attrNameLst>
                                      </p:cBhvr>
                                      <p:to>
                                        <p:strVal val="visible"/>
                                      </p:to>
                                    </p:set>
                                    <p:anim calcmode="lin" valueType="num">
                                      <p:cBhvr additive="base">
                                        <p:cTn dur="500"/>
                                        <p:tgtEl>
                                          <p:spTgt spid="2991">
                                            <p:txEl>
                                              <p:pRg end="17" st="1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18" st="18"/>
                                            </p:txEl>
                                          </p:spTgt>
                                        </p:tgtEl>
                                        <p:attrNameLst>
                                          <p:attrName>style.visibility</p:attrName>
                                        </p:attrNameLst>
                                      </p:cBhvr>
                                      <p:to>
                                        <p:strVal val="visible"/>
                                      </p:to>
                                    </p:set>
                                    <p:anim calcmode="lin" valueType="num">
                                      <p:cBhvr additive="base">
                                        <p:cTn dur="500"/>
                                        <p:tgtEl>
                                          <p:spTgt spid="2991">
                                            <p:txEl>
                                              <p:pRg end="18" st="1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19" st="19"/>
                                            </p:txEl>
                                          </p:spTgt>
                                        </p:tgtEl>
                                        <p:attrNameLst>
                                          <p:attrName>style.visibility</p:attrName>
                                        </p:attrNameLst>
                                      </p:cBhvr>
                                      <p:to>
                                        <p:strVal val="visible"/>
                                      </p:to>
                                    </p:set>
                                    <p:anim calcmode="lin" valueType="num">
                                      <p:cBhvr additive="base">
                                        <p:cTn dur="500"/>
                                        <p:tgtEl>
                                          <p:spTgt spid="2991">
                                            <p:txEl>
                                              <p:pRg end="19" st="1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91">
                                            <p:txEl>
                                              <p:pRg end="20" st="20"/>
                                            </p:txEl>
                                          </p:spTgt>
                                        </p:tgtEl>
                                        <p:attrNameLst>
                                          <p:attrName>style.visibility</p:attrName>
                                        </p:attrNameLst>
                                      </p:cBhvr>
                                      <p:to>
                                        <p:strVal val="visible"/>
                                      </p:to>
                                    </p:set>
                                    <p:anim calcmode="lin" valueType="num">
                                      <p:cBhvr additive="base">
                                        <p:cTn dur="500"/>
                                        <p:tgtEl>
                                          <p:spTgt spid="2991">
                                            <p:txEl>
                                              <p:pRg end="20" st="2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sp>
        <p:nvSpPr>
          <p:cNvPr id="2999" name="Google Shape;2999;p320"/>
          <p:cNvSpPr txBox="1"/>
          <p:nvPr>
            <p:ph type="title"/>
          </p:nvPr>
        </p:nvSpPr>
        <p:spPr>
          <a:xfrm>
            <a:off x="1902630" y="2630424"/>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Object Cloning</a:t>
            </a:r>
            <a:endParaRPr/>
          </a:p>
        </p:txBody>
      </p:sp>
      <p:sp>
        <p:nvSpPr>
          <p:cNvPr id="3000" name="Google Shape;3000;p3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01" name="Google Shape;3001;p3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02" name="Google Shape;3002;p3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sp>
        <p:nvSpPr>
          <p:cNvPr id="3007" name="Google Shape;3007;p32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Object Cloning</a:t>
            </a:r>
            <a:endParaRPr/>
          </a:p>
        </p:txBody>
      </p:sp>
      <p:sp>
        <p:nvSpPr>
          <p:cNvPr id="3008" name="Google Shape;3008;p32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a:t>
            </a:r>
            <a:r>
              <a:rPr b="1" lang="en-US"/>
              <a:t>object cloning</a:t>
            </a:r>
            <a:r>
              <a:rPr lang="en-US"/>
              <a:t> is a way to create exact copy of an object. For this purpose, clone() method of Object class is used to clone an object.</a:t>
            </a:r>
            <a:endParaRPr/>
          </a:p>
          <a:p>
            <a:pPr indent="-342900" lvl="0" marL="342900" rtl="0" algn="l">
              <a:spcBef>
                <a:spcPts val="1000"/>
              </a:spcBef>
              <a:spcAft>
                <a:spcPts val="0"/>
              </a:spcAft>
              <a:buSzPts val="1440"/>
              <a:buChar char="►"/>
            </a:pPr>
            <a:r>
              <a:rPr lang="en-US"/>
              <a:t>The </a:t>
            </a:r>
            <a:r>
              <a:rPr b="1" lang="en-US"/>
              <a:t>java.lang.Cloneable interface</a:t>
            </a:r>
            <a:r>
              <a:rPr lang="en-US"/>
              <a:t> must be implemented by the class whose object clone we want to create. If we don't implement Cloneable interface, clone() method generates </a:t>
            </a:r>
            <a:r>
              <a:rPr b="1" lang="en-US"/>
              <a:t>CloneNotSupportedException</a:t>
            </a:r>
            <a:r>
              <a:rPr lang="en-US"/>
              <a:t>.</a:t>
            </a:r>
            <a:endParaRPr/>
          </a:p>
          <a:p>
            <a:pPr indent="-342900" lvl="0" marL="342900" rtl="0" algn="l">
              <a:spcBef>
                <a:spcPts val="1000"/>
              </a:spcBef>
              <a:spcAft>
                <a:spcPts val="0"/>
              </a:spcAft>
              <a:buSzPts val="1440"/>
              <a:buChar char="►"/>
            </a:pPr>
            <a:r>
              <a:rPr lang="en-US"/>
              <a:t>The </a:t>
            </a:r>
            <a:r>
              <a:rPr b="1" lang="en-US"/>
              <a:t>clone() method</a:t>
            </a:r>
            <a:r>
              <a:rPr lang="en-US"/>
              <a:t> is defined in the Object class.</a:t>
            </a:r>
            <a:endParaRPr/>
          </a:p>
          <a:p>
            <a:pPr indent="-251459" lvl="0" marL="342900" rtl="0" algn="l">
              <a:spcBef>
                <a:spcPts val="1000"/>
              </a:spcBef>
              <a:spcAft>
                <a:spcPts val="0"/>
              </a:spcAft>
              <a:buSzPts val="1440"/>
              <a:buNone/>
            </a:pPr>
            <a:r>
              <a:t/>
            </a:r>
            <a:endParaRPr/>
          </a:p>
        </p:txBody>
      </p:sp>
      <p:sp>
        <p:nvSpPr>
          <p:cNvPr id="3009" name="Google Shape;3009;p3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10" name="Google Shape;3010;p3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11" name="Google Shape;3011;p3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08">
                                            <p:txEl>
                                              <p:pRg end="0" st="0"/>
                                            </p:txEl>
                                          </p:spTgt>
                                        </p:tgtEl>
                                        <p:attrNameLst>
                                          <p:attrName>style.visibility</p:attrName>
                                        </p:attrNameLst>
                                      </p:cBhvr>
                                      <p:to>
                                        <p:strVal val="visible"/>
                                      </p:to>
                                    </p:set>
                                    <p:anim calcmode="lin" valueType="num">
                                      <p:cBhvr additive="base">
                                        <p:cTn dur="500"/>
                                        <p:tgtEl>
                                          <p:spTgt spid="300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08">
                                            <p:txEl>
                                              <p:pRg end="1" st="1"/>
                                            </p:txEl>
                                          </p:spTgt>
                                        </p:tgtEl>
                                        <p:attrNameLst>
                                          <p:attrName>style.visibility</p:attrName>
                                        </p:attrNameLst>
                                      </p:cBhvr>
                                      <p:to>
                                        <p:strVal val="visible"/>
                                      </p:to>
                                    </p:set>
                                    <p:anim calcmode="lin" valueType="num">
                                      <p:cBhvr additive="base">
                                        <p:cTn dur="500"/>
                                        <p:tgtEl>
                                          <p:spTgt spid="300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08">
                                            <p:txEl>
                                              <p:pRg end="2" st="2"/>
                                            </p:txEl>
                                          </p:spTgt>
                                        </p:tgtEl>
                                        <p:attrNameLst>
                                          <p:attrName>style.visibility</p:attrName>
                                        </p:attrNameLst>
                                      </p:cBhvr>
                                      <p:to>
                                        <p:strVal val="visible"/>
                                      </p:to>
                                    </p:set>
                                    <p:anim calcmode="lin" valueType="num">
                                      <p:cBhvr additive="base">
                                        <p:cTn dur="500"/>
                                        <p:tgtEl>
                                          <p:spTgt spid="300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08">
                                            <p:txEl>
                                              <p:pRg end="3" st="3"/>
                                            </p:txEl>
                                          </p:spTgt>
                                        </p:tgtEl>
                                        <p:attrNameLst>
                                          <p:attrName>style.visibility</p:attrName>
                                        </p:attrNameLst>
                                      </p:cBhvr>
                                      <p:to>
                                        <p:strVal val="visible"/>
                                      </p:to>
                                    </p:set>
                                    <p:anim calcmode="lin" valueType="num">
                                      <p:cBhvr additive="base">
                                        <p:cTn dur="500"/>
                                        <p:tgtEl>
                                          <p:spTgt spid="300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SzPts val="2800"/>
              <a:buFont typeface="Trebuchet MS"/>
              <a:buNone/>
            </a:pPr>
            <a:r>
              <a:rPr lang="en-US" sz="2800"/>
              <a:t>Use System.out.printf() for formatting String with arguments make the code more readable:</a:t>
            </a:r>
            <a:br>
              <a:rPr lang="en-US" sz="2800"/>
            </a:br>
            <a:endParaRPr sz="2800"/>
          </a:p>
        </p:txBody>
      </p:sp>
      <p:sp>
        <p:nvSpPr>
          <p:cNvPr id="430" name="Google Shape;430;p3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431" name="Google Shape;431;p3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32" name="Google Shape;432;p3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No automatic alt text available." id="433" name="Google Shape;433;p35"/>
          <p:cNvPicPr preferRelativeResize="0"/>
          <p:nvPr>
            <p:ph idx="1" type="body"/>
          </p:nvPr>
        </p:nvPicPr>
        <p:blipFill rotWithShape="1">
          <a:blip r:embed="rId3">
            <a:alphaModFix/>
          </a:blip>
          <a:srcRect b="0" l="0" r="0" t="0"/>
          <a:stretch/>
        </p:blipFill>
        <p:spPr>
          <a:xfrm>
            <a:off x="1502042" y="2947917"/>
            <a:ext cx="7595387" cy="1628432"/>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3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Syntax of the clone() method </a:t>
            </a:r>
            <a:endParaRPr/>
          </a:p>
        </p:txBody>
      </p:sp>
      <p:sp>
        <p:nvSpPr>
          <p:cNvPr id="3017" name="Google Shape;3017;p32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protected</a:t>
            </a:r>
            <a:r>
              <a:rPr lang="en-US"/>
              <a:t> Object clone() </a:t>
            </a:r>
            <a:r>
              <a:rPr b="1" lang="en-US"/>
              <a:t>throws</a:t>
            </a:r>
            <a:r>
              <a:rPr lang="en-US"/>
              <a:t> CloneNotSupportedException  </a:t>
            </a:r>
            <a:endParaRPr/>
          </a:p>
          <a:p>
            <a:pPr indent="-251459" lvl="0" marL="342900" rtl="0" algn="l">
              <a:spcBef>
                <a:spcPts val="1000"/>
              </a:spcBef>
              <a:spcAft>
                <a:spcPts val="0"/>
              </a:spcAft>
              <a:buSzPts val="1440"/>
              <a:buNone/>
            </a:pPr>
            <a:r>
              <a:t/>
            </a:r>
            <a:endParaRPr/>
          </a:p>
        </p:txBody>
      </p:sp>
      <p:sp>
        <p:nvSpPr>
          <p:cNvPr id="3018" name="Google Shape;3018;p3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19" name="Google Shape;3019;p3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20" name="Google Shape;3020;p3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17">
                                            <p:txEl>
                                              <p:pRg end="0" st="0"/>
                                            </p:txEl>
                                          </p:spTgt>
                                        </p:tgtEl>
                                        <p:attrNameLst>
                                          <p:attrName>style.visibility</p:attrName>
                                        </p:attrNameLst>
                                      </p:cBhvr>
                                      <p:to>
                                        <p:strVal val="visible"/>
                                      </p:to>
                                    </p:set>
                                    <p:anim calcmode="lin" valueType="num">
                                      <p:cBhvr additive="base">
                                        <p:cTn dur="500"/>
                                        <p:tgtEl>
                                          <p:spTgt spid="301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17">
                                            <p:txEl>
                                              <p:pRg end="1" st="1"/>
                                            </p:txEl>
                                          </p:spTgt>
                                        </p:tgtEl>
                                        <p:attrNameLst>
                                          <p:attrName>style.visibility</p:attrName>
                                        </p:attrNameLst>
                                      </p:cBhvr>
                                      <p:to>
                                        <p:strVal val="visible"/>
                                      </p:to>
                                    </p:set>
                                    <p:anim calcmode="lin" valueType="num">
                                      <p:cBhvr additive="base">
                                        <p:cTn dur="500"/>
                                        <p:tgtEl>
                                          <p:spTgt spid="301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4" name="Shape 3024"/>
        <p:cNvGrpSpPr/>
        <p:nvPr/>
      </p:nvGrpSpPr>
      <p:grpSpPr>
        <a:xfrm>
          <a:off x="0" y="0"/>
          <a:ext cx="0" cy="0"/>
          <a:chOff x="0" y="0"/>
          <a:chExt cx="0" cy="0"/>
        </a:xfrm>
      </p:grpSpPr>
      <p:sp>
        <p:nvSpPr>
          <p:cNvPr id="3025" name="Google Shape;3025;p32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Why use clone() method ?</a:t>
            </a:r>
            <a:br>
              <a:rPr b="1" lang="en-US"/>
            </a:br>
            <a:endParaRPr/>
          </a:p>
        </p:txBody>
      </p:sp>
      <p:sp>
        <p:nvSpPr>
          <p:cNvPr id="3026" name="Google Shape;3026;p32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a:t>
            </a:r>
            <a:r>
              <a:rPr b="1" lang="en-US"/>
              <a:t>clone() method</a:t>
            </a:r>
            <a:r>
              <a:rPr lang="en-US"/>
              <a:t> saves the extra processing task for creating the exact copy of an object. If we perform it by using the new keyword, it will take a lot of processing to be performed that is why we use object cloning.</a:t>
            </a:r>
            <a:endParaRPr/>
          </a:p>
        </p:txBody>
      </p:sp>
      <p:sp>
        <p:nvSpPr>
          <p:cNvPr id="3027" name="Google Shape;3027;p3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28" name="Google Shape;3028;p3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29" name="Google Shape;3029;p3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3" name="Shape 3033"/>
        <p:cNvGrpSpPr/>
        <p:nvPr/>
      </p:nvGrpSpPr>
      <p:grpSpPr>
        <a:xfrm>
          <a:off x="0" y="0"/>
          <a:ext cx="0" cy="0"/>
          <a:chOff x="0" y="0"/>
          <a:chExt cx="0" cy="0"/>
        </a:xfrm>
      </p:grpSpPr>
      <p:sp>
        <p:nvSpPr>
          <p:cNvPr id="3034" name="Google Shape;3034;p32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Advantage of Object cloning</a:t>
            </a:r>
            <a:br>
              <a:rPr b="1" lang="en-US"/>
            </a:br>
            <a:endParaRPr/>
          </a:p>
        </p:txBody>
      </p:sp>
      <p:sp>
        <p:nvSpPr>
          <p:cNvPr id="3035" name="Google Shape;3035;p32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Less processing task.</a:t>
            </a:r>
            <a:endParaRPr/>
          </a:p>
        </p:txBody>
      </p:sp>
      <p:sp>
        <p:nvSpPr>
          <p:cNvPr id="3036" name="Google Shape;3036;p3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37" name="Google Shape;3037;p3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38" name="Google Shape;3038;p3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2" name="Shape 3042"/>
        <p:cNvGrpSpPr/>
        <p:nvPr/>
      </p:nvGrpSpPr>
      <p:grpSpPr>
        <a:xfrm>
          <a:off x="0" y="0"/>
          <a:ext cx="0" cy="0"/>
          <a:chOff x="0" y="0"/>
          <a:chExt cx="0" cy="0"/>
        </a:xfrm>
      </p:grpSpPr>
      <p:sp>
        <p:nvSpPr>
          <p:cNvPr id="3043" name="Google Shape;3043;p325"/>
          <p:cNvSpPr txBox="1"/>
          <p:nvPr>
            <p:ph type="title"/>
          </p:nvPr>
        </p:nvSpPr>
        <p:spPr>
          <a:xfrm>
            <a:off x="841926" y="0"/>
            <a:ext cx="8596668" cy="35661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SzPts val="2000"/>
              <a:buFont typeface="Trebuchet MS"/>
              <a:buNone/>
            </a:pPr>
            <a:r>
              <a:rPr lang="en-US" sz="2000"/>
              <a:t>Example</a:t>
            </a:r>
            <a:endParaRPr sz="2000"/>
          </a:p>
        </p:txBody>
      </p:sp>
      <p:sp>
        <p:nvSpPr>
          <p:cNvPr id="3044" name="Google Shape;3044;p325"/>
          <p:cNvSpPr txBox="1"/>
          <p:nvPr>
            <p:ph idx="1" type="body"/>
          </p:nvPr>
        </p:nvSpPr>
        <p:spPr>
          <a:xfrm>
            <a:off x="677334" y="356616"/>
            <a:ext cx="10313754" cy="6501383"/>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t/>
            </a:r>
            <a:endParaRPr>
              <a:latin typeface="Courier New"/>
              <a:ea typeface="Courier New"/>
              <a:cs typeface="Courier New"/>
              <a:sym typeface="Courier New"/>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Student </a:t>
            </a:r>
            <a:r>
              <a:rPr b="1" lang="en-US">
                <a:solidFill>
                  <a:srgbClr val="7F0055"/>
                </a:solidFill>
                <a:latin typeface="Courier New"/>
                <a:ea typeface="Courier New"/>
                <a:cs typeface="Courier New"/>
                <a:sym typeface="Courier New"/>
              </a:rPr>
              <a:t>implements</a:t>
            </a:r>
            <a:r>
              <a:rPr b="1" lang="en-US">
                <a:solidFill>
                  <a:srgbClr val="000000"/>
                </a:solidFill>
                <a:latin typeface="Courier New"/>
                <a:ea typeface="Courier New"/>
                <a:cs typeface="Courier New"/>
                <a:sym typeface="Courier New"/>
              </a:rPr>
              <a:t> Cloneable {</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int</a:t>
            </a:r>
            <a:r>
              <a:rPr b="1" lang="en-US">
                <a:solidFill>
                  <a:srgbClr val="000000"/>
                </a:solidFill>
                <a:latin typeface="Courier New"/>
                <a:ea typeface="Courier New"/>
                <a:cs typeface="Courier New"/>
                <a:sym typeface="Courier New"/>
              </a:rPr>
              <a:t> </a:t>
            </a:r>
            <a:r>
              <a:rPr b="1" lang="en-US">
                <a:solidFill>
                  <a:srgbClr val="0000C0"/>
                </a:solidFill>
                <a:latin typeface="Courier New"/>
                <a:ea typeface="Courier New"/>
                <a:cs typeface="Courier New"/>
                <a:sym typeface="Courier New"/>
              </a:rPr>
              <a:t>id</a:t>
            </a:r>
            <a:r>
              <a:rPr b="1" lang="en-US">
                <a:solidFill>
                  <a:srgbClr val="000000"/>
                </a:solidFill>
                <a:latin typeface="Courier New"/>
                <a:ea typeface="Courier New"/>
                <a:cs typeface="Courier New"/>
                <a:sym typeface="Courier New"/>
              </a:rPr>
              <a:t> = 101;</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String </a:t>
            </a:r>
            <a:r>
              <a:rPr lang="en-US">
                <a:solidFill>
                  <a:srgbClr val="0000C0"/>
                </a:solidFill>
                <a:latin typeface="Courier New"/>
                <a:ea typeface="Courier New"/>
                <a:cs typeface="Courier New"/>
                <a:sym typeface="Courier New"/>
              </a:rPr>
              <a:t>name</a:t>
            </a:r>
            <a:r>
              <a:rPr lang="en-US">
                <a:solidFill>
                  <a:srgbClr val="000000"/>
                </a:solidFill>
                <a:latin typeface="Courier New"/>
                <a:ea typeface="Courier New"/>
                <a:cs typeface="Courier New"/>
                <a:sym typeface="Courier New"/>
              </a:rPr>
              <a:t> = </a:t>
            </a:r>
            <a:r>
              <a:rPr lang="en-US">
                <a:solidFill>
                  <a:srgbClr val="2A00FF"/>
                </a:solidFill>
                <a:latin typeface="Courier New"/>
                <a:ea typeface="Courier New"/>
                <a:cs typeface="Courier New"/>
                <a:sym typeface="Courier New"/>
              </a:rPr>
              <a:t>"Mohan"</a:t>
            </a:r>
            <a:r>
              <a:rPr lang="en-US">
                <a:solidFill>
                  <a:srgbClr val="000000"/>
                </a:solidFill>
                <a:latin typeface="Courier New"/>
                <a:ea typeface="Courier New"/>
                <a:cs typeface="Courier New"/>
                <a:sym typeface="Courier New"/>
              </a:rPr>
              <a:t>;</a:t>
            </a:r>
            <a:endParaRPr/>
          </a:p>
          <a:p>
            <a:pPr indent="-251459" lvl="0" marL="342900" rtl="0" algn="l">
              <a:spcBef>
                <a:spcPts val="1000"/>
              </a:spcBef>
              <a:spcAft>
                <a:spcPts val="0"/>
              </a:spcAft>
              <a:buSzPts val="1440"/>
              <a:buNone/>
            </a:pPr>
            <a:r>
              <a:t/>
            </a:r>
            <a:endParaRPr>
              <a:latin typeface="Courier New"/>
              <a:ea typeface="Courier New"/>
              <a:cs typeface="Courier New"/>
              <a:sym typeface="Courier New"/>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void</a:t>
            </a:r>
            <a:r>
              <a:rPr b="1" lang="en-US">
                <a:solidFill>
                  <a:srgbClr val="000000"/>
                </a:solidFill>
                <a:latin typeface="Courier New"/>
                <a:ea typeface="Courier New"/>
                <a:cs typeface="Courier New"/>
                <a:sym typeface="Courier New"/>
              </a:rPr>
              <a:t> main(String[] </a:t>
            </a:r>
            <a:r>
              <a:rPr b="1" lang="en-US">
                <a:solidFill>
                  <a:srgbClr val="6A3E3E"/>
                </a:solidFill>
                <a:latin typeface="Courier New"/>
                <a:ea typeface="Courier New"/>
                <a:cs typeface="Courier New"/>
                <a:sym typeface="Courier New"/>
              </a:rPr>
              <a:t>args</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throws</a:t>
            </a:r>
            <a:r>
              <a:rPr b="1" lang="en-US">
                <a:solidFill>
                  <a:srgbClr val="000000"/>
                </a:solidFill>
                <a:latin typeface="Courier New"/>
                <a:ea typeface="Courier New"/>
                <a:cs typeface="Courier New"/>
                <a:sym typeface="Courier New"/>
              </a:rPr>
              <a:t> CloneNotSupportedException {</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Student </a:t>
            </a:r>
            <a:r>
              <a:rPr lang="en-US">
                <a:solidFill>
                  <a:srgbClr val="6A3E3E"/>
                </a:solidFill>
                <a:latin typeface="Courier New"/>
                <a:ea typeface="Courier New"/>
                <a:cs typeface="Courier New"/>
                <a:sym typeface="Courier New"/>
              </a:rPr>
              <a:t>s1</a:t>
            </a:r>
            <a:r>
              <a:rPr lang="en-US">
                <a:solidFill>
                  <a:srgbClr val="000000"/>
                </a:solidFill>
                <a:latin typeface="Courier New"/>
                <a:ea typeface="Courier New"/>
                <a:cs typeface="Courier New"/>
                <a:sym typeface="Courier New"/>
              </a:rPr>
              <a:t> = </a:t>
            </a:r>
            <a:r>
              <a:rPr b="1" lang="en-US">
                <a:solidFill>
                  <a:srgbClr val="7F0055"/>
                </a:solidFill>
                <a:latin typeface="Courier New"/>
                <a:ea typeface="Courier New"/>
                <a:cs typeface="Courier New"/>
                <a:sym typeface="Courier New"/>
              </a:rPr>
              <a:t>new</a:t>
            </a:r>
            <a:r>
              <a:rPr b="1" lang="en-US">
                <a:solidFill>
                  <a:srgbClr val="000000"/>
                </a:solidFill>
                <a:latin typeface="Courier New"/>
                <a:ea typeface="Courier New"/>
                <a:cs typeface="Courier New"/>
                <a:sym typeface="Courier New"/>
              </a:rPr>
              <a:t> Student();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6A3E3E"/>
                </a:solidFill>
                <a:latin typeface="Courier New"/>
                <a:ea typeface="Courier New"/>
                <a:cs typeface="Courier New"/>
                <a:sym typeface="Courier New"/>
              </a:rPr>
              <a:t>s1</a:t>
            </a:r>
            <a:r>
              <a:rPr b="1" i="1" lang="en-US">
                <a:solidFill>
                  <a:srgbClr val="000000"/>
                </a:solidFill>
                <a:latin typeface="Courier New"/>
                <a:ea typeface="Courier New"/>
                <a:cs typeface="Courier New"/>
                <a:sym typeface="Courier New"/>
              </a:rPr>
              <a:t>.</a:t>
            </a:r>
            <a:r>
              <a:rPr b="1" i="1" lang="en-US">
                <a:solidFill>
                  <a:srgbClr val="0000C0"/>
                </a:solidFill>
                <a:latin typeface="Courier New"/>
                <a:ea typeface="Courier New"/>
                <a:cs typeface="Courier New"/>
                <a:sym typeface="Courier New"/>
              </a:rPr>
              <a:t>id</a:t>
            </a:r>
            <a:r>
              <a:rPr b="1" i="1" lang="en-US">
                <a:solidFill>
                  <a:srgbClr val="000000"/>
                </a:solidFill>
                <a:latin typeface="Courier New"/>
                <a:ea typeface="Courier New"/>
                <a:cs typeface="Courier New"/>
                <a:sym typeface="Courier New"/>
              </a:rPr>
              <a:t> + </a:t>
            </a:r>
            <a:r>
              <a:rPr b="1" i="1" lang="en-US">
                <a:solidFill>
                  <a:srgbClr val="2A00FF"/>
                </a:solidFill>
                <a:latin typeface="Courier New"/>
                <a:ea typeface="Courier New"/>
                <a:cs typeface="Courier New"/>
                <a:sym typeface="Courier New"/>
              </a:rPr>
              <a:t>" "</a:t>
            </a:r>
            <a:r>
              <a:rPr b="1" i="1" lang="en-US">
                <a:solidFill>
                  <a:srgbClr val="000000"/>
                </a:solidFill>
                <a:latin typeface="Courier New"/>
                <a:ea typeface="Courier New"/>
                <a:cs typeface="Courier New"/>
                <a:sym typeface="Courier New"/>
              </a:rPr>
              <a:t>+</a:t>
            </a:r>
            <a:r>
              <a:rPr b="1" i="1" lang="en-US">
                <a:solidFill>
                  <a:srgbClr val="6A3E3E"/>
                </a:solidFill>
                <a:latin typeface="Courier New"/>
                <a:ea typeface="Courier New"/>
                <a:cs typeface="Courier New"/>
                <a:sym typeface="Courier New"/>
              </a:rPr>
              <a:t>s1</a:t>
            </a:r>
            <a:r>
              <a:rPr b="1" i="1" lang="en-US">
                <a:solidFill>
                  <a:srgbClr val="000000"/>
                </a:solidFill>
                <a:latin typeface="Courier New"/>
                <a:ea typeface="Courier New"/>
                <a:cs typeface="Courier New"/>
                <a:sym typeface="Courier New"/>
              </a:rPr>
              <a:t>.</a:t>
            </a:r>
            <a:r>
              <a:rPr b="1" i="1" lang="en-US">
                <a:solidFill>
                  <a:srgbClr val="0000C0"/>
                </a:solidFill>
                <a:latin typeface="Courier New"/>
                <a:ea typeface="Courier New"/>
                <a:cs typeface="Courier New"/>
                <a:sym typeface="Courier New"/>
              </a:rPr>
              <a:t>name</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Student </a:t>
            </a:r>
            <a:r>
              <a:rPr lang="en-US">
                <a:solidFill>
                  <a:srgbClr val="6A3E3E"/>
                </a:solidFill>
                <a:latin typeface="Courier New"/>
                <a:ea typeface="Courier New"/>
                <a:cs typeface="Courier New"/>
                <a:sym typeface="Courier New"/>
              </a:rPr>
              <a:t>s2</a:t>
            </a:r>
            <a:r>
              <a:rPr lang="en-US">
                <a:solidFill>
                  <a:srgbClr val="000000"/>
                </a:solidFill>
                <a:latin typeface="Courier New"/>
                <a:ea typeface="Courier New"/>
                <a:cs typeface="Courier New"/>
                <a:sym typeface="Courier New"/>
              </a:rPr>
              <a:t> = (Student) </a:t>
            </a:r>
            <a:r>
              <a:rPr lang="en-US">
                <a:solidFill>
                  <a:srgbClr val="6A3E3E"/>
                </a:solidFill>
                <a:latin typeface="Courier New"/>
                <a:ea typeface="Courier New"/>
                <a:cs typeface="Courier New"/>
                <a:sym typeface="Courier New"/>
              </a:rPr>
              <a:t>s1</a:t>
            </a:r>
            <a:r>
              <a:rPr lang="en-US">
                <a:solidFill>
                  <a:srgbClr val="000000"/>
                </a:solidFill>
                <a:latin typeface="Courier New"/>
                <a:ea typeface="Courier New"/>
                <a:cs typeface="Courier New"/>
                <a:sym typeface="Courier New"/>
              </a:rPr>
              <a:t>.clone(); </a:t>
            </a:r>
            <a:r>
              <a:rPr lang="en-US">
                <a:solidFill>
                  <a:srgbClr val="3F7F5F"/>
                </a:solidFill>
                <a:latin typeface="Courier New"/>
                <a:ea typeface="Courier New"/>
                <a:cs typeface="Courier New"/>
                <a:sym typeface="Courier New"/>
              </a:rPr>
              <a:t>//duplicate </a:t>
            </a:r>
            <a:r>
              <a:rPr lang="en-US" u="sng">
                <a:solidFill>
                  <a:srgbClr val="3F7F5F"/>
                </a:solidFill>
                <a:latin typeface="Courier New"/>
                <a:ea typeface="Courier New"/>
                <a:cs typeface="Courier New"/>
                <a:sym typeface="Courier New"/>
              </a:rPr>
              <a:t>object creation</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"s2 obj data"</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6A3E3E"/>
                </a:solidFill>
                <a:latin typeface="Courier New"/>
                <a:ea typeface="Courier New"/>
                <a:cs typeface="Courier New"/>
                <a:sym typeface="Courier New"/>
              </a:rPr>
              <a:t>s2</a:t>
            </a:r>
            <a:r>
              <a:rPr b="1" i="1" lang="en-US">
                <a:solidFill>
                  <a:srgbClr val="000000"/>
                </a:solidFill>
                <a:latin typeface="Courier New"/>
                <a:ea typeface="Courier New"/>
                <a:cs typeface="Courier New"/>
                <a:sym typeface="Courier New"/>
              </a:rPr>
              <a:t>.</a:t>
            </a:r>
            <a:r>
              <a:rPr b="1" i="1" lang="en-US">
                <a:solidFill>
                  <a:srgbClr val="0000C0"/>
                </a:solidFill>
                <a:latin typeface="Courier New"/>
                <a:ea typeface="Courier New"/>
                <a:cs typeface="Courier New"/>
                <a:sym typeface="Courier New"/>
              </a:rPr>
              <a:t>id</a:t>
            </a:r>
            <a:r>
              <a:rPr b="1" i="1" lang="en-US">
                <a:solidFill>
                  <a:srgbClr val="000000"/>
                </a:solidFill>
                <a:latin typeface="Courier New"/>
                <a:ea typeface="Courier New"/>
                <a:cs typeface="Courier New"/>
                <a:sym typeface="Courier New"/>
              </a:rPr>
              <a:t>+</a:t>
            </a:r>
            <a:r>
              <a:rPr b="1" i="1" lang="en-US">
                <a:solidFill>
                  <a:srgbClr val="2A00FF"/>
                </a:solidFill>
                <a:latin typeface="Courier New"/>
                <a:ea typeface="Courier New"/>
                <a:cs typeface="Courier New"/>
                <a:sym typeface="Courier New"/>
              </a:rPr>
              <a:t>" "</a:t>
            </a:r>
            <a:r>
              <a:rPr b="1" i="1" lang="en-US">
                <a:solidFill>
                  <a:srgbClr val="000000"/>
                </a:solidFill>
                <a:latin typeface="Courier New"/>
                <a:ea typeface="Courier New"/>
                <a:cs typeface="Courier New"/>
                <a:sym typeface="Courier New"/>
              </a:rPr>
              <a:t>+</a:t>
            </a:r>
            <a:r>
              <a:rPr b="1" i="1" lang="en-US">
                <a:solidFill>
                  <a:srgbClr val="6A3E3E"/>
                </a:solidFill>
                <a:latin typeface="Courier New"/>
                <a:ea typeface="Courier New"/>
                <a:cs typeface="Courier New"/>
                <a:sym typeface="Courier New"/>
              </a:rPr>
              <a:t>s2</a:t>
            </a:r>
            <a:r>
              <a:rPr b="1" i="1" lang="en-US">
                <a:solidFill>
                  <a:srgbClr val="000000"/>
                </a:solidFill>
                <a:latin typeface="Courier New"/>
                <a:ea typeface="Courier New"/>
                <a:cs typeface="Courier New"/>
                <a:sym typeface="Courier New"/>
              </a:rPr>
              <a:t>.</a:t>
            </a:r>
            <a:r>
              <a:rPr b="1" i="1" lang="en-US">
                <a:solidFill>
                  <a:srgbClr val="0000C0"/>
                </a:solidFill>
                <a:latin typeface="Courier New"/>
                <a:ea typeface="Courier New"/>
                <a:cs typeface="Courier New"/>
                <a:sym typeface="Courier New"/>
              </a:rPr>
              <a:t>name</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251459" lvl="0" marL="342900" rtl="0" algn="l">
              <a:spcBef>
                <a:spcPts val="1000"/>
              </a:spcBef>
              <a:spcAft>
                <a:spcPts val="0"/>
              </a:spcAft>
              <a:buSzPts val="1440"/>
              <a:buNone/>
            </a:pPr>
            <a:r>
              <a:t/>
            </a:r>
            <a:endParaRPr>
              <a:latin typeface="Courier New"/>
              <a:ea typeface="Courier New"/>
              <a:cs typeface="Courier New"/>
              <a:sym typeface="Courier New"/>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251459" lvl="0" marL="342900" rtl="0" algn="l">
              <a:spcBef>
                <a:spcPts val="1000"/>
              </a:spcBef>
              <a:spcAft>
                <a:spcPts val="0"/>
              </a:spcAft>
              <a:buSzPts val="1440"/>
              <a:buNone/>
            </a:pPr>
            <a:r>
              <a:t/>
            </a:r>
            <a:endParaRPr/>
          </a:p>
        </p:txBody>
      </p:sp>
      <p:sp>
        <p:nvSpPr>
          <p:cNvPr id="3045" name="Google Shape;3045;p32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46" name="Google Shape;3046;p32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47" name="Google Shape;3047;p32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3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3053" name="Google Shape;3053;p32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As you can see in the above example, both reference variables have the same value. Thus, the clone() copies the values of an object to another. So we don't need to write explicit code to copy the value of an object to another.</a:t>
            </a:r>
            <a:endParaRPr/>
          </a:p>
          <a:p>
            <a:pPr indent="-342900" lvl="0" marL="342900" rtl="0" algn="l">
              <a:spcBef>
                <a:spcPts val="1000"/>
              </a:spcBef>
              <a:spcAft>
                <a:spcPts val="0"/>
              </a:spcAft>
              <a:buSzPts val="1440"/>
              <a:buChar char="►"/>
            </a:pPr>
            <a:r>
              <a:rPr lang="en-US"/>
              <a:t>If we create another object by new keyword and assign the values of another object to this one, it will require a lot of processing on this object. So to save the extra processing task we use clone() method.</a:t>
            </a:r>
            <a:endParaRPr/>
          </a:p>
          <a:p>
            <a:pPr indent="-251459" lvl="0" marL="342900" rtl="0" algn="l">
              <a:spcBef>
                <a:spcPts val="1000"/>
              </a:spcBef>
              <a:spcAft>
                <a:spcPts val="0"/>
              </a:spcAft>
              <a:buSzPts val="1440"/>
              <a:buNone/>
            </a:pPr>
            <a:r>
              <a:t/>
            </a:r>
            <a:endParaRPr/>
          </a:p>
        </p:txBody>
      </p:sp>
      <p:sp>
        <p:nvSpPr>
          <p:cNvPr id="3054" name="Google Shape;3054;p3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55" name="Google Shape;3055;p3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56" name="Google Shape;3056;p3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53">
                                            <p:txEl>
                                              <p:pRg end="0" st="0"/>
                                            </p:txEl>
                                          </p:spTgt>
                                        </p:tgtEl>
                                        <p:attrNameLst>
                                          <p:attrName>style.visibility</p:attrName>
                                        </p:attrNameLst>
                                      </p:cBhvr>
                                      <p:to>
                                        <p:strVal val="visible"/>
                                      </p:to>
                                    </p:set>
                                    <p:anim calcmode="lin" valueType="num">
                                      <p:cBhvr additive="base">
                                        <p:cTn dur="500"/>
                                        <p:tgtEl>
                                          <p:spTgt spid="305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53">
                                            <p:txEl>
                                              <p:pRg end="1" st="1"/>
                                            </p:txEl>
                                          </p:spTgt>
                                        </p:tgtEl>
                                        <p:attrNameLst>
                                          <p:attrName>style.visibility</p:attrName>
                                        </p:attrNameLst>
                                      </p:cBhvr>
                                      <p:to>
                                        <p:strVal val="visible"/>
                                      </p:to>
                                    </p:set>
                                    <p:anim calcmode="lin" valueType="num">
                                      <p:cBhvr additive="base">
                                        <p:cTn dur="500"/>
                                        <p:tgtEl>
                                          <p:spTgt spid="305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53">
                                            <p:txEl>
                                              <p:pRg end="2" st="2"/>
                                            </p:txEl>
                                          </p:spTgt>
                                        </p:tgtEl>
                                        <p:attrNameLst>
                                          <p:attrName>style.visibility</p:attrName>
                                        </p:attrNameLst>
                                      </p:cBhvr>
                                      <p:to>
                                        <p:strVal val="visible"/>
                                      </p:to>
                                    </p:set>
                                    <p:anim calcmode="lin" valueType="num">
                                      <p:cBhvr additive="base">
                                        <p:cTn dur="500"/>
                                        <p:tgtEl>
                                          <p:spTgt spid="305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p327"/>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Wrapper class</a:t>
            </a:r>
            <a:endParaRPr/>
          </a:p>
        </p:txBody>
      </p:sp>
      <p:sp>
        <p:nvSpPr>
          <p:cNvPr id="3062" name="Google Shape;3062;p327"/>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 </a:t>
            </a:r>
            <a:endParaRPr/>
          </a:p>
        </p:txBody>
      </p:sp>
      <p:sp>
        <p:nvSpPr>
          <p:cNvPr id="3063" name="Google Shape;3063;p3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64" name="Google Shape;3064;p3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65" name="Google Shape;3065;p3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9" name="Shape 3069"/>
        <p:cNvGrpSpPr/>
        <p:nvPr/>
      </p:nvGrpSpPr>
      <p:grpSpPr>
        <a:xfrm>
          <a:off x="0" y="0"/>
          <a:ext cx="0" cy="0"/>
          <a:chOff x="0" y="0"/>
          <a:chExt cx="0" cy="0"/>
        </a:xfrm>
      </p:grpSpPr>
      <p:sp>
        <p:nvSpPr>
          <p:cNvPr id="3070" name="Google Shape;3070;p3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Wrapper class</a:t>
            </a:r>
            <a:endParaRPr/>
          </a:p>
        </p:txBody>
      </p:sp>
      <p:sp>
        <p:nvSpPr>
          <p:cNvPr id="3071" name="Google Shape;3071;p32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Wrapper class in java</a:t>
            </a:r>
            <a:r>
              <a:rPr lang="en-US"/>
              <a:t> provides the mechanism </a:t>
            </a:r>
            <a:r>
              <a:rPr i="1" lang="en-US"/>
              <a:t>to convert primitive into object and object into primitive</a:t>
            </a:r>
            <a:r>
              <a:rPr lang="en-US"/>
              <a:t>.</a:t>
            </a:r>
            <a:endParaRPr/>
          </a:p>
          <a:p>
            <a:pPr indent="-251459" lvl="0" marL="342900" rtl="0" algn="l">
              <a:spcBef>
                <a:spcPts val="1000"/>
              </a:spcBef>
              <a:spcAft>
                <a:spcPts val="0"/>
              </a:spcAft>
              <a:buSzPts val="1440"/>
              <a:buNone/>
            </a:pPr>
            <a:r>
              <a:t/>
            </a:r>
            <a:endParaRPr/>
          </a:p>
        </p:txBody>
      </p:sp>
      <p:sp>
        <p:nvSpPr>
          <p:cNvPr id="3072" name="Google Shape;3072;p3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73" name="Google Shape;3073;p3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74" name="Google Shape;3074;p3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8" name="Shape 3078"/>
        <p:cNvGrpSpPr/>
        <p:nvPr/>
      </p:nvGrpSpPr>
      <p:grpSpPr>
        <a:xfrm>
          <a:off x="0" y="0"/>
          <a:ext cx="0" cy="0"/>
          <a:chOff x="0" y="0"/>
          <a:chExt cx="0" cy="0"/>
        </a:xfrm>
      </p:grpSpPr>
      <p:sp>
        <p:nvSpPr>
          <p:cNvPr id="3079" name="Google Shape;3079;p32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autoboxing</a:t>
            </a:r>
            <a:endParaRPr/>
          </a:p>
        </p:txBody>
      </p:sp>
      <p:sp>
        <p:nvSpPr>
          <p:cNvPr id="3080" name="Google Shape;3080;p32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automatic conversion of primitive into object is known as autoboxing</a:t>
            </a:r>
            <a:endParaRPr/>
          </a:p>
        </p:txBody>
      </p:sp>
      <p:sp>
        <p:nvSpPr>
          <p:cNvPr id="3081" name="Google Shape;3081;p32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82" name="Google Shape;3082;p32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83" name="Google Shape;3083;p32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33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auto unboxing</a:t>
            </a:r>
            <a:endParaRPr/>
          </a:p>
        </p:txBody>
      </p:sp>
      <p:sp>
        <p:nvSpPr>
          <p:cNvPr id="3089" name="Google Shape;3089;p33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automatic conversion of Object into Primitive is known and auto unboxing.</a:t>
            </a:r>
            <a:endParaRPr/>
          </a:p>
        </p:txBody>
      </p:sp>
      <p:sp>
        <p:nvSpPr>
          <p:cNvPr id="3090" name="Google Shape;3090;p33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091" name="Google Shape;3091;p33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092" name="Google Shape;3092;p33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6" name="Shape 3096"/>
        <p:cNvGrpSpPr/>
        <p:nvPr/>
      </p:nvGrpSpPr>
      <p:grpSpPr>
        <a:xfrm>
          <a:off x="0" y="0"/>
          <a:ext cx="0" cy="0"/>
          <a:chOff x="0" y="0"/>
          <a:chExt cx="0" cy="0"/>
        </a:xfrm>
      </p:grpSpPr>
      <p:sp>
        <p:nvSpPr>
          <p:cNvPr id="3097" name="Google Shape;3097;p33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a:t>
            </a:r>
            <a:endParaRPr/>
          </a:p>
        </p:txBody>
      </p:sp>
      <p:sp>
        <p:nvSpPr>
          <p:cNvPr id="3098" name="Google Shape;3098;p33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Since J2SE 5.0, </a:t>
            </a:r>
            <a:r>
              <a:rPr b="1" lang="en-US"/>
              <a:t>autoboxing</a:t>
            </a:r>
            <a:r>
              <a:rPr lang="en-US"/>
              <a:t> and </a:t>
            </a:r>
            <a:r>
              <a:rPr b="1" lang="en-US"/>
              <a:t>unboxing</a:t>
            </a:r>
            <a:r>
              <a:rPr lang="en-US"/>
              <a:t> feature converts primitive into object and object into primitive automatically.</a:t>
            </a:r>
            <a:endParaRPr/>
          </a:p>
        </p:txBody>
      </p:sp>
      <p:sp>
        <p:nvSpPr>
          <p:cNvPr id="3099" name="Google Shape;3099;p33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00" name="Google Shape;3100;p33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01" name="Google Shape;3101;p33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Memory allocation</a:t>
            </a:r>
            <a:endParaRPr/>
          </a:p>
        </p:txBody>
      </p:sp>
      <p:pic>
        <p:nvPicPr>
          <p:cNvPr id="439" name="Google Shape;439;p36"/>
          <p:cNvPicPr preferRelativeResize="0"/>
          <p:nvPr>
            <p:ph idx="1" type="body"/>
          </p:nvPr>
        </p:nvPicPr>
        <p:blipFill rotWithShape="1">
          <a:blip r:embed="rId3">
            <a:alphaModFix/>
          </a:blip>
          <a:srcRect b="0" l="0" r="0" t="0"/>
          <a:stretch/>
        </p:blipFill>
        <p:spPr>
          <a:xfrm>
            <a:off x="1908703" y="2512399"/>
            <a:ext cx="6134632" cy="3177815"/>
          </a:xfrm>
          <a:prstGeom prst="rect">
            <a:avLst/>
          </a:prstGeom>
          <a:noFill/>
          <a:ln>
            <a:noFill/>
          </a:ln>
        </p:spPr>
      </p:pic>
      <p:sp>
        <p:nvSpPr>
          <p:cNvPr id="440" name="Google Shape;440;p3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441" name="Google Shape;441;p3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42" name="Google Shape;442;p3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5" name="Shape 3105"/>
        <p:cNvGrpSpPr/>
        <p:nvPr/>
      </p:nvGrpSpPr>
      <p:grpSpPr>
        <a:xfrm>
          <a:off x="0" y="0"/>
          <a:ext cx="0" cy="0"/>
          <a:chOff x="0" y="0"/>
          <a:chExt cx="0" cy="0"/>
        </a:xfrm>
      </p:grpSpPr>
      <p:sp>
        <p:nvSpPr>
          <p:cNvPr id="3106" name="Google Shape;3106;p33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Primitive Types and Object Types</a:t>
            </a:r>
            <a:endParaRPr/>
          </a:p>
        </p:txBody>
      </p:sp>
      <p:graphicFrame>
        <p:nvGraphicFramePr>
          <p:cNvPr id="3107" name="Google Shape;3107;p332"/>
          <p:cNvGraphicFramePr/>
          <p:nvPr/>
        </p:nvGraphicFramePr>
        <p:xfrm>
          <a:off x="677863" y="2160588"/>
          <a:ext cx="3000000" cy="3000000"/>
        </p:xfrm>
        <a:graphic>
          <a:graphicData uri="http://schemas.openxmlformats.org/drawingml/2006/table">
            <a:tbl>
              <a:tblPr bandRow="1" firstRow="1">
                <a:noFill/>
                <a:tableStyleId>{7FD3BCEC-3C80-455E-B374-E13089AA1F2C}</a:tableStyleId>
              </a:tblPr>
              <a:tblGrid>
                <a:gridCol w="4298150"/>
                <a:gridCol w="4298150"/>
              </a:tblGrid>
              <a:tr h="370850">
                <a:tc>
                  <a:txBody>
                    <a:bodyPr/>
                    <a:lstStyle/>
                    <a:p>
                      <a:pPr indent="0" lvl="0" marL="0" marR="0" rtl="0" algn="l">
                        <a:spcBef>
                          <a:spcPts val="0"/>
                        </a:spcBef>
                        <a:spcAft>
                          <a:spcPts val="0"/>
                        </a:spcAft>
                        <a:buNone/>
                      </a:pPr>
                      <a:r>
                        <a:rPr lang="en-US" sz="1800"/>
                        <a:t>Primitive Type</a:t>
                      </a:r>
                      <a:endParaRPr sz="1800">
                        <a:solidFill>
                          <a:srgbClr val="000000"/>
                        </a:solidFill>
                        <a:latin typeface="times new roman"/>
                        <a:ea typeface="times new roman"/>
                        <a:cs typeface="times new roman"/>
                        <a:sym typeface="times new roman"/>
                      </a:endParaRPr>
                    </a:p>
                  </a:txBody>
                  <a:tcPr marT="38100" marB="38100" marR="38100" marL="38100"/>
                </a:tc>
                <a:tc>
                  <a:txBody>
                    <a:bodyPr/>
                    <a:lstStyle/>
                    <a:p>
                      <a:pPr indent="0" lvl="0" marL="0" marR="0" rtl="0" algn="l">
                        <a:spcBef>
                          <a:spcPts val="0"/>
                        </a:spcBef>
                        <a:spcAft>
                          <a:spcPts val="0"/>
                        </a:spcAft>
                        <a:buNone/>
                      </a:pPr>
                      <a:r>
                        <a:rPr lang="en-US" sz="1800"/>
                        <a:t>Wrapper class</a:t>
                      </a:r>
                      <a:endParaRPr sz="1800">
                        <a:solidFill>
                          <a:srgbClr val="000000"/>
                        </a:solidFill>
                        <a:latin typeface="times new roman"/>
                        <a:ea typeface="times new roman"/>
                        <a:cs typeface="times new roman"/>
                        <a:sym typeface="times new roman"/>
                      </a:endParaRPr>
                    </a:p>
                  </a:txBody>
                  <a:tcPr marT="38100" marB="38100" marR="38100" marL="38100"/>
                </a:tc>
              </a:tr>
              <a:tr h="370850">
                <a:tc>
                  <a:txBody>
                    <a:bodyPr/>
                    <a:lstStyle/>
                    <a:p>
                      <a:pPr indent="0" lvl="0" marL="0" marR="0" rtl="0" algn="l">
                        <a:spcBef>
                          <a:spcPts val="0"/>
                        </a:spcBef>
                        <a:spcAft>
                          <a:spcPts val="0"/>
                        </a:spcAft>
                        <a:buNone/>
                      </a:pPr>
                      <a:r>
                        <a:rPr lang="en-US" sz="1800"/>
                        <a:t>boolean</a:t>
                      </a:r>
                      <a:endParaRPr b="0" i="0" sz="18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800"/>
                        <a:t>Boolean</a:t>
                      </a:r>
                      <a:endParaRPr b="0" i="0" sz="1800">
                        <a:solidFill>
                          <a:srgbClr val="000000"/>
                        </a:solidFill>
                        <a:latin typeface="verdana"/>
                        <a:ea typeface="verdana"/>
                        <a:cs typeface="verdana"/>
                        <a:sym typeface="verdana"/>
                      </a:endParaRPr>
                    </a:p>
                  </a:txBody>
                  <a:tcPr marT="38100" marB="38100" marR="38100" marL="38100"/>
                </a:tc>
              </a:tr>
              <a:tr h="370850">
                <a:tc>
                  <a:txBody>
                    <a:bodyPr/>
                    <a:lstStyle/>
                    <a:p>
                      <a:pPr indent="0" lvl="0" marL="0" marR="0" rtl="0" algn="l">
                        <a:spcBef>
                          <a:spcPts val="0"/>
                        </a:spcBef>
                        <a:spcAft>
                          <a:spcPts val="0"/>
                        </a:spcAft>
                        <a:buNone/>
                      </a:pPr>
                      <a:r>
                        <a:rPr lang="en-US" sz="1800"/>
                        <a:t>char</a:t>
                      </a:r>
                      <a:endParaRPr b="0" i="0" sz="18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800"/>
                        <a:t>Character</a:t>
                      </a:r>
                      <a:endParaRPr b="0" i="0" sz="1800">
                        <a:solidFill>
                          <a:srgbClr val="000000"/>
                        </a:solidFill>
                        <a:latin typeface="verdana"/>
                        <a:ea typeface="verdana"/>
                        <a:cs typeface="verdana"/>
                        <a:sym typeface="verdana"/>
                      </a:endParaRPr>
                    </a:p>
                  </a:txBody>
                  <a:tcPr marT="38100" marB="38100" marR="38100" marL="38100"/>
                </a:tc>
              </a:tr>
              <a:tr h="370850">
                <a:tc>
                  <a:txBody>
                    <a:bodyPr/>
                    <a:lstStyle/>
                    <a:p>
                      <a:pPr indent="0" lvl="0" marL="0" marR="0" rtl="0" algn="l">
                        <a:spcBef>
                          <a:spcPts val="0"/>
                        </a:spcBef>
                        <a:spcAft>
                          <a:spcPts val="0"/>
                        </a:spcAft>
                        <a:buNone/>
                      </a:pPr>
                      <a:r>
                        <a:rPr lang="en-US" sz="1800"/>
                        <a:t>byte</a:t>
                      </a:r>
                      <a:endParaRPr b="0" i="0" sz="18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800"/>
                        <a:t>Byte</a:t>
                      </a:r>
                      <a:endParaRPr b="0" i="0" sz="1800">
                        <a:solidFill>
                          <a:srgbClr val="000000"/>
                        </a:solidFill>
                        <a:latin typeface="verdana"/>
                        <a:ea typeface="verdana"/>
                        <a:cs typeface="verdana"/>
                        <a:sym typeface="verdana"/>
                      </a:endParaRPr>
                    </a:p>
                  </a:txBody>
                  <a:tcPr marT="38100" marB="38100" marR="38100" marL="38100"/>
                </a:tc>
              </a:tr>
              <a:tr h="370850">
                <a:tc>
                  <a:txBody>
                    <a:bodyPr/>
                    <a:lstStyle/>
                    <a:p>
                      <a:pPr indent="0" lvl="0" marL="0" marR="0" rtl="0" algn="l">
                        <a:spcBef>
                          <a:spcPts val="0"/>
                        </a:spcBef>
                        <a:spcAft>
                          <a:spcPts val="0"/>
                        </a:spcAft>
                        <a:buNone/>
                      </a:pPr>
                      <a:r>
                        <a:rPr lang="en-US" sz="1800"/>
                        <a:t>short</a:t>
                      </a:r>
                      <a:endParaRPr b="0" i="0" sz="18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800"/>
                        <a:t>Short</a:t>
                      </a:r>
                      <a:endParaRPr b="0" i="0" sz="1800">
                        <a:solidFill>
                          <a:srgbClr val="000000"/>
                        </a:solidFill>
                        <a:latin typeface="verdana"/>
                        <a:ea typeface="verdana"/>
                        <a:cs typeface="verdana"/>
                        <a:sym typeface="verdana"/>
                      </a:endParaRPr>
                    </a:p>
                  </a:txBody>
                  <a:tcPr marT="38100" marB="38100" marR="38100" marL="38100"/>
                </a:tc>
              </a:tr>
              <a:tr h="370850">
                <a:tc>
                  <a:txBody>
                    <a:bodyPr/>
                    <a:lstStyle/>
                    <a:p>
                      <a:pPr indent="0" lvl="0" marL="0" marR="0" rtl="0" algn="l">
                        <a:spcBef>
                          <a:spcPts val="0"/>
                        </a:spcBef>
                        <a:spcAft>
                          <a:spcPts val="0"/>
                        </a:spcAft>
                        <a:buNone/>
                      </a:pPr>
                      <a:r>
                        <a:rPr lang="en-US" sz="1800"/>
                        <a:t>int</a:t>
                      </a:r>
                      <a:endParaRPr b="0" i="0" sz="18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800"/>
                        <a:t>Integer</a:t>
                      </a:r>
                      <a:endParaRPr b="0" i="0" sz="1800">
                        <a:solidFill>
                          <a:srgbClr val="000000"/>
                        </a:solidFill>
                        <a:latin typeface="verdana"/>
                        <a:ea typeface="verdana"/>
                        <a:cs typeface="verdana"/>
                        <a:sym typeface="verdana"/>
                      </a:endParaRPr>
                    </a:p>
                  </a:txBody>
                  <a:tcPr marT="38100" marB="38100" marR="38100" marL="38100"/>
                </a:tc>
              </a:tr>
              <a:tr h="370850">
                <a:tc>
                  <a:txBody>
                    <a:bodyPr/>
                    <a:lstStyle/>
                    <a:p>
                      <a:pPr indent="0" lvl="0" marL="0" marR="0" rtl="0" algn="l">
                        <a:spcBef>
                          <a:spcPts val="0"/>
                        </a:spcBef>
                        <a:spcAft>
                          <a:spcPts val="0"/>
                        </a:spcAft>
                        <a:buNone/>
                      </a:pPr>
                      <a:r>
                        <a:rPr lang="en-US" sz="1800"/>
                        <a:t>long</a:t>
                      </a:r>
                      <a:endParaRPr b="0" i="0" sz="18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800"/>
                        <a:t>Long</a:t>
                      </a:r>
                      <a:endParaRPr b="0" i="0" sz="1800">
                        <a:solidFill>
                          <a:srgbClr val="000000"/>
                        </a:solidFill>
                        <a:latin typeface="verdana"/>
                        <a:ea typeface="verdana"/>
                        <a:cs typeface="verdana"/>
                        <a:sym typeface="verdana"/>
                      </a:endParaRPr>
                    </a:p>
                  </a:txBody>
                  <a:tcPr marT="38100" marB="38100" marR="38100" marL="38100"/>
                </a:tc>
              </a:tr>
              <a:tr h="370850">
                <a:tc>
                  <a:txBody>
                    <a:bodyPr/>
                    <a:lstStyle/>
                    <a:p>
                      <a:pPr indent="0" lvl="0" marL="0" marR="0" rtl="0" algn="l">
                        <a:spcBef>
                          <a:spcPts val="0"/>
                        </a:spcBef>
                        <a:spcAft>
                          <a:spcPts val="0"/>
                        </a:spcAft>
                        <a:buNone/>
                      </a:pPr>
                      <a:r>
                        <a:rPr lang="en-US" sz="1800"/>
                        <a:t>float</a:t>
                      </a:r>
                      <a:endParaRPr b="0" i="0" sz="18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800"/>
                        <a:t>Float</a:t>
                      </a:r>
                      <a:endParaRPr b="0" i="0" sz="1800">
                        <a:solidFill>
                          <a:srgbClr val="000000"/>
                        </a:solidFill>
                        <a:latin typeface="verdana"/>
                        <a:ea typeface="verdana"/>
                        <a:cs typeface="verdana"/>
                        <a:sym typeface="verdana"/>
                      </a:endParaRPr>
                    </a:p>
                  </a:txBody>
                  <a:tcPr marT="38100" marB="38100" marR="38100" marL="38100"/>
                </a:tc>
              </a:tr>
              <a:tr h="370850">
                <a:tc>
                  <a:txBody>
                    <a:bodyPr/>
                    <a:lstStyle/>
                    <a:p>
                      <a:pPr indent="0" lvl="0" marL="0" marR="0" rtl="0" algn="l">
                        <a:spcBef>
                          <a:spcPts val="0"/>
                        </a:spcBef>
                        <a:spcAft>
                          <a:spcPts val="0"/>
                        </a:spcAft>
                        <a:buNone/>
                      </a:pPr>
                      <a:r>
                        <a:rPr lang="en-US" sz="1800"/>
                        <a:t>double</a:t>
                      </a:r>
                      <a:endParaRPr b="0" i="0" sz="18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800"/>
                        <a:t>Double</a:t>
                      </a:r>
                      <a:endParaRPr b="0" i="0" sz="1800">
                        <a:solidFill>
                          <a:srgbClr val="000000"/>
                        </a:solidFill>
                        <a:latin typeface="verdana"/>
                        <a:ea typeface="verdana"/>
                        <a:cs typeface="verdana"/>
                        <a:sym typeface="verdana"/>
                      </a:endParaRPr>
                    </a:p>
                  </a:txBody>
                  <a:tcPr marT="38100" marB="38100" marR="38100" marL="38100"/>
                </a:tc>
              </a:tr>
            </a:tbl>
          </a:graphicData>
        </a:graphic>
      </p:graphicFrame>
      <p:sp>
        <p:nvSpPr>
          <p:cNvPr id="3108" name="Google Shape;3108;p33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09" name="Google Shape;3109;p33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10" name="Google Shape;3110;p33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4" name="Shape 3114"/>
        <p:cNvGrpSpPr/>
        <p:nvPr/>
      </p:nvGrpSpPr>
      <p:grpSpPr>
        <a:xfrm>
          <a:off x="0" y="0"/>
          <a:ext cx="0" cy="0"/>
          <a:chOff x="0" y="0"/>
          <a:chExt cx="0" cy="0"/>
        </a:xfrm>
      </p:grpSpPr>
      <p:sp>
        <p:nvSpPr>
          <p:cNvPr id="3115" name="Google Shape;3115;p33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Wrapper class Example: Primitive to Wrapper</a:t>
            </a:r>
            <a:br>
              <a:rPr lang="en-US"/>
            </a:br>
            <a:endParaRPr/>
          </a:p>
        </p:txBody>
      </p:sp>
      <p:sp>
        <p:nvSpPr>
          <p:cNvPr id="3116" name="Google Shape;3116;p333"/>
          <p:cNvSpPr txBox="1"/>
          <p:nvPr>
            <p:ph idx="1" type="body"/>
          </p:nvPr>
        </p:nvSpPr>
        <p:spPr>
          <a:xfrm>
            <a:off x="677334" y="2160589"/>
            <a:ext cx="10039434"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public</a:t>
            </a:r>
            <a:r>
              <a:rPr lang="en-US"/>
              <a:t> </a:t>
            </a:r>
            <a:r>
              <a:rPr b="1" lang="en-US"/>
              <a:t>class</a:t>
            </a:r>
            <a:r>
              <a:rPr lang="en-US"/>
              <a:t> WrapperExample1{  </a:t>
            </a:r>
            <a:endParaRPr/>
          </a:p>
          <a:p>
            <a:pPr indent="-342900" lvl="0" marL="342900" rtl="0" algn="l">
              <a:spcBef>
                <a:spcPts val="1000"/>
              </a:spcBef>
              <a:spcAft>
                <a:spcPts val="0"/>
              </a:spcAft>
              <a:buSzPts val="1440"/>
              <a:buChar char="►"/>
            </a:pP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ts val="1440"/>
              <a:buChar char="►"/>
            </a:pPr>
            <a:r>
              <a:rPr lang="en-US"/>
              <a:t>//Converting int into Integer  </a:t>
            </a:r>
            <a:endParaRPr/>
          </a:p>
          <a:p>
            <a:pPr indent="-342900" lvl="0" marL="342900" rtl="0" algn="l">
              <a:spcBef>
                <a:spcPts val="1000"/>
              </a:spcBef>
              <a:spcAft>
                <a:spcPts val="0"/>
              </a:spcAft>
              <a:buSzPts val="1440"/>
              <a:buChar char="►"/>
            </a:pPr>
            <a:r>
              <a:rPr b="1" lang="en-US"/>
              <a:t>int</a:t>
            </a:r>
            <a:r>
              <a:rPr lang="en-US"/>
              <a:t> a=20;  </a:t>
            </a:r>
            <a:endParaRPr/>
          </a:p>
          <a:p>
            <a:pPr indent="-342900" lvl="0" marL="342900" rtl="0" algn="l">
              <a:spcBef>
                <a:spcPts val="1000"/>
              </a:spcBef>
              <a:spcAft>
                <a:spcPts val="0"/>
              </a:spcAft>
              <a:buSzPts val="1440"/>
              <a:buChar char="►"/>
            </a:pPr>
            <a:r>
              <a:rPr lang="en-US"/>
              <a:t>Integer i=Integer.valueOf(a);//converting int into Integer  </a:t>
            </a:r>
            <a:endParaRPr/>
          </a:p>
          <a:p>
            <a:pPr indent="-342900" lvl="0" marL="342900" rtl="0" algn="l">
              <a:spcBef>
                <a:spcPts val="1000"/>
              </a:spcBef>
              <a:spcAft>
                <a:spcPts val="0"/>
              </a:spcAft>
              <a:buSzPts val="1440"/>
              <a:buChar char="►"/>
            </a:pPr>
            <a:r>
              <a:rPr lang="en-US"/>
              <a:t>Integer j=a;//autoboxing, now compiler will write Integer.valueOf(a) internally  </a:t>
            </a:r>
            <a:endParaRPr/>
          </a:p>
          <a:p>
            <a:pPr indent="-342900" lvl="0" marL="342900" rtl="0" algn="l">
              <a:spcBef>
                <a:spcPts val="1000"/>
              </a:spcBef>
              <a:spcAft>
                <a:spcPts val="0"/>
              </a:spcAft>
              <a:buSzPts val="1440"/>
              <a:buChar char="►"/>
            </a:pPr>
            <a:r>
              <a:rPr lang="en-US"/>
              <a:t>System.out.println(a+" "+i+" "+j);  </a:t>
            </a:r>
            <a:endParaRPr/>
          </a:p>
          <a:p>
            <a:pPr indent="-342900" lvl="0" marL="342900" rtl="0" algn="l">
              <a:spcBef>
                <a:spcPts val="1000"/>
              </a:spcBef>
              <a:spcAft>
                <a:spcPts val="0"/>
              </a:spcAft>
              <a:buSzPts val="1440"/>
              <a:buChar char="►"/>
            </a:pPr>
            <a:r>
              <a:rPr lang="en-US"/>
              <a:t>}</a:t>
            </a:r>
            <a:endParaRPr/>
          </a:p>
          <a:p>
            <a:pPr indent="-342900" lvl="0" marL="342900" rtl="0" algn="l">
              <a:spcBef>
                <a:spcPts val="1000"/>
              </a:spcBef>
              <a:spcAft>
                <a:spcPts val="0"/>
              </a:spcAft>
              <a:buSzPts val="1440"/>
              <a:buChar char="►"/>
            </a:pPr>
            <a:r>
              <a:rPr lang="en-US"/>
              <a:t>} </a:t>
            </a:r>
            <a:endParaRPr/>
          </a:p>
          <a:p>
            <a:pPr indent="-251459" lvl="0" marL="342900" rtl="0" algn="l">
              <a:spcBef>
                <a:spcPts val="1000"/>
              </a:spcBef>
              <a:spcAft>
                <a:spcPts val="0"/>
              </a:spcAft>
              <a:buSzPts val="1440"/>
              <a:buNone/>
            </a:pPr>
            <a:r>
              <a:t/>
            </a:r>
            <a:endParaRPr/>
          </a:p>
        </p:txBody>
      </p:sp>
      <p:sp>
        <p:nvSpPr>
          <p:cNvPr id="3117" name="Google Shape;3117;p33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18" name="Google Shape;3118;p33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19" name="Google Shape;3119;p33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3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Wrapper class Example: Wrapper to Primitive</a:t>
            </a:r>
            <a:br>
              <a:rPr lang="en-US"/>
            </a:br>
            <a:endParaRPr/>
          </a:p>
        </p:txBody>
      </p:sp>
      <p:sp>
        <p:nvSpPr>
          <p:cNvPr id="3125" name="Google Shape;3125;p33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public</a:t>
            </a:r>
            <a:r>
              <a:rPr lang="en-US"/>
              <a:t> </a:t>
            </a:r>
            <a:r>
              <a:rPr b="1" lang="en-US"/>
              <a:t>class</a:t>
            </a:r>
            <a:r>
              <a:rPr lang="en-US"/>
              <a:t> WrapperExample2{    </a:t>
            </a:r>
            <a:endParaRPr/>
          </a:p>
          <a:p>
            <a:pPr indent="-342900" lvl="0" marL="342900" rtl="0" algn="l">
              <a:spcBef>
                <a:spcPts val="1000"/>
              </a:spcBef>
              <a:spcAft>
                <a:spcPts val="0"/>
              </a:spcAft>
              <a:buSzPts val="1440"/>
              <a:buChar char="►"/>
            </a:pP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ts val="1440"/>
              <a:buChar char="►"/>
            </a:pPr>
            <a:r>
              <a:rPr lang="en-US"/>
              <a:t>//Converting Integer to int    </a:t>
            </a:r>
            <a:endParaRPr/>
          </a:p>
          <a:p>
            <a:pPr indent="-342900" lvl="0" marL="342900" rtl="0" algn="l">
              <a:spcBef>
                <a:spcPts val="1000"/>
              </a:spcBef>
              <a:spcAft>
                <a:spcPts val="0"/>
              </a:spcAft>
              <a:buSzPts val="1440"/>
              <a:buChar char="►"/>
            </a:pPr>
            <a:r>
              <a:rPr lang="en-US"/>
              <a:t>Integer a=</a:t>
            </a:r>
            <a:r>
              <a:rPr b="1" lang="en-US"/>
              <a:t>new</a:t>
            </a:r>
            <a:r>
              <a:rPr lang="en-US"/>
              <a:t> Integer(3);    </a:t>
            </a:r>
            <a:endParaRPr/>
          </a:p>
          <a:p>
            <a:pPr indent="-342900" lvl="0" marL="342900" rtl="0" algn="l">
              <a:spcBef>
                <a:spcPts val="1000"/>
              </a:spcBef>
              <a:spcAft>
                <a:spcPts val="0"/>
              </a:spcAft>
              <a:buSzPts val="1440"/>
              <a:buChar char="►"/>
            </a:pPr>
            <a:r>
              <a:rPr b="1" lang="en-US"/>
              <a:t>int</a:t>
            </a:r>
            <a:r>
              <a:rPr lang="en-US"/>
              <a:t> i=a.intValue();//converting Integer to int  </a:t>
            </a:r>
            <a:endParaRPr/>
          </a:p>
          <a:p>
            <a:pPr indent="-342900" lvl="0" marL="342900" rtl="0" algn="l">
              <a:spcBef>
                <a:spcPts val="1000"/>
              </a:spcBef>
              <a:spcAft>
                <a:spcPts val="0"/>
              </a:spcAft>
              <a:buSzPts val="1440"/>
              <a:buChar char="►"/>
            </a:pPr>
            <a:r>
              <a:rPr b="1" lang="en-US"/>
              <a:t>int</a:t>
            </a:r>
            <a:r>
              <a:rPr lang="en-US"/>
              <a:t> j=a;//auto unboxing, now compiler will write a.intValue() internally    </a:t>
            </a:r>
            <a:endParaRPr/>
          </a:p>
          <a:p>
            <a:pPr indent="-342900" lvl="0" marL="342900" rtl="0" algn="l">
              <a:spcBef>
                <a:spcPts val="1000"/>
              </a:spcBef>
              <a:spcAft>
                <a:spcPts val="0"/>
              </a:spcAft>
              <a:buSzPts val="1440"/>
              <a:buChar char="►"/>
            </a:pPr>
            <a:r>
              <a:rPr lang="en-US"/>
              <a:t>System.out.println(a+" "+i+" "+j);    </a:t>
            </a:r>
            <a:endParaRPr/>
          </a:p>
          <a:p>
            <a:pPr indent="-342900" lvl="0" marL="342900" rtl="0" algn="l">
              <a:spcBef>
                <a:spcPts val="1000"/>
              </a:spcBef>
              <a:spcAft>
                <a:spcPts val="0"/>
              </a:spcAft>
              <a:buSzPts val="1440"/>
              <a:buChar char="►"/>
            </a:pPr>
            <a:r>
              <a:rPr lang="en-US"/>
              <a:t>}</a:t>
            </a:r>
            <a:endParaRPr/>
          </a:p>
          <a:p>
            <a:pPr indent="-342900" lvl="0" marL="342900" rtl="0" algn="l">
              <a:spcBef>
                <a:spcPts val="1000"/>
              </a:spcBef>
              <a:spcAft>
                <a:spcPts val="0"/>
              </a:spcAft>
              <a:buSzPts val="1440"/>
              <a:buChar char="►"/>
            </a:pPr>
            <a:r>
              <a:rPr lang="en-US"/>
              <a:t>}   </a:t>
            </a:r>
            <a:endParaRPr/>
          </a:p>
          <a:p>
            <a:pPr indent="-251459" lvl="0" marL="342900" rtl="0" algn="l">
              <a:spcBef>
                <a:spcPts val="1000"/>
              </a:spcBef>
              <a:spcAft>
                <a:spcPts val="0"/>
              </a:spcAft>
              <a:buSzPts val="1440"/>
              <a:buNone/>
            </a:pPr>
            <a:r>
              <a:t/>
            </a:r>
            <a:endParaRPr/>
          </a:p>
        </p:txBody>
      </p:sp>
      <p:sp>
        <p:nvSpPr>
          <p:cNvPr id="3126" name="Google Shape;3126;p33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27" name="Google Shape;3127;p33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28" name="Google Shape;3128;p33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335"/>
          <p:cNvSpPr txBox="1"/>
          <p:nvPr>
            <p:ph type="ctrTitle"/>
          </p:nvPr>
        </p:nvSpPr>
        <p:spPr>
          <a:xfrm>
            <a:off x="1507066" y="1252728"/>
            <a:ext cx="8377597" cy="279810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Call by Value and Call by Reference in Java</a:t>
            </a:r>
            <a:br>
              <a:rPr lang="en-US"/>
            </a:br>
            <a:endParaRPr/>
          </a:p>
        </p:txBody>
      </p:sp>
      <p:sp>
        <p:nvSpPr>
          <p:cNvPr id="3134" name="Google Shape;3134;p335"/>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 </a:t>
            </a:r>
            <a:endParaRPr/>
          </a:p>
        </p:txBody>
      </p:sp>
      <p:sp>
        <p:nvSpPr>
          <p:cNvPr id="3135" name="Google Shape;3135;p33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36" name="Google Shape;3136;p33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37" name="Google Shape;3137;p33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sp>
        <p:nvSpPr>
          <p:cNvPr id="3142" name="Google Shape;3142;p33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Call by value</a:t>
            </a:r>
            <a:endParaRPr/>
          </a:p>
        </p:txBody>
      </p:sp>
      <p:sp>
        <p:nvSpPr>
          <p:cNvPr id="3143" name="Google Shape;3143;p33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we call a method by passing a primitive value, it is known as call by value. The changes being done in the called method, is not affected in the calling method.</a:t>
            </a:r>
            <a:endParaRPr/>
          </a:p>
        </p:txBody>
      </p:sp>
      <p:sp>
        <p:nvSpPr>
          <p:cNvPr id="3144" name="Google Shape;3144;p33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45" name="Google Shape;3145;p33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46" name="Google Shape;3146;p33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43">
                                            <p:txEl>
                                              <p:pRg end="0" st="0"/>
                                            </p:txEl>
                                          </p:spTgt>
                                        </p:tgtEl>
                                        <p:attrNameLst>
                                          <p:attrName>style.visibility</p:attrName>
                                        </p:attrNameLst>
                                      </p:cBhvr>
                                      <p:to>
                                        <p:strVal val="visible"/>
                                      </p:to>
                                    </p:set>
                                    <p:anim calcmode="lin" valueType="num">
                                      <p:cBhvr additive="base">
                                        <p:cTn dur="500"/>
                                        <p:tgtEl>
                                          <p:spTgt spid="314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0" name="Shape 3150"/>
        <p:cNvGrpSpPr/>
        <p:nvPr/>
      </p:nvGrpSpPr>
      <p:grpSpPr>
        <a:xfrm>
          <a:off x="0" y="0"/>
          <a:ext cx="0" cy="0"/>
          <a:chOff x="0" y="0"/>
          <a:chExt cx="0" cy="0"/>
        </a:xfrm>
      </p:grpSpPr>
      <p:sp>
        <p:nvSpPr>
          <p:cNvPr id="3151" name="Google Shape;3151;p337"/>
          <p:cNvSpPr txBox="1"/>
          <p:nvPr>
            <p:ph type="title"/>
          </p:nvPr>
        </p:nvSpPr>
        <p:spPr>
          <a:xfrm>
            <a:off x="677334" y="0"/>
            <a:ext cx="8933010" cy="630936"/>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Example</a:t>
            </a:r>
            <a:endParaRPr/>
          </a:p>
        </p:txBody>
      </p:sp>
      <p:sp>
        <p:nvSpPr>
          <p:cNvPr id="3152" name="Google Shape;3152;p337"/>
          <p:cNvSpPr txBox="1"/>
          <p:nvPr>
            <p:ph idx="1" type="body"/>
          </p:nvPr>
        </p:nvSpPr>
        <p:spPr>
          <a:xfrm>
            <a:off x="677334" y="722376"/>
            <a:ext cx="11514666" cy="5318987"/>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b="1" lang="en-US"/>
              <a:t>class</a:t>
            </a:r>
            <a:r>
              <a:rPr lang="en-US"/>
              <a:t> Operation{  </a:t>
            </a:r>
            <a:endParaRPr/>
          </a:p>
          <a:p>
            <a:pPr indent="-342900" lvl="0" marL="342900" rtl="0" algn="l">
              <a:spcBef>
                <a:spcPts val="1000"/>
              </a:spcBef>
              <a:spcAft>
                <a:spcPts val="0"/>
              </a:spcAft>
              <a:buSzPct val="79999"/>
              <a:buChar char="►"/>
            </a:pPr>
            <a:r>
              <a:rPr lang="en-US"/>
              <a:t> </a:t>
            </a:r>
            <a:r>
              <a:rPr b="1" lang="en-US"/>
              <a:t>int</a:t>
            </a:r>
            <a:r>
              <a:rPr lang="en-US"/>
              <a:t> data=50;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r>
              <a:rPr b="1" lang="en-US"/>
              <a:t>void</a:t>
            </a:r>
            <a:r>
              <a:rPr lang="en-US"/>
              <a:t> change(</a:t>
            </a:r>
            <a:r>
              <a:rPr b="1" lang="en-US"/>
              <a:t>int</a:t>
            </a:r>
            <a:r>
              <a:rPr lang="en-US"/>
              <a:t> data){  </a:t>
            </a:r>
            <a:endParaRPr/>
          </a:p>
          <a:p>
            <a:pPr indent="-342900" lvl="0" marL="342900" rtl="0" algn="l">
              <a:spcBef>
                <a:spcPts val="1000"/>
              </a:spcBef>
              <a:spcAft>
                <a:spcPts val="0"/>
              </a:spcAft>
              <a:buSzPct val="79999"/>
              <a:buChar char="►"/>
            </a:pPr>
            <a:r>
              <a:rPr lang="en-US"/>
              <a:t> data=data+100;//changes will be in the local variable only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a:t>
            </a: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ct val="79999"/>
              <a:buChar char="►"/>
            </a:pPr>
            <a:r>
              <a:rPr lang="en-US"/>
              <a:t>   Operation op=</a:t>
            </a:r>
            <a:r>
              <a:rPr b="1" lang="en-US"/>
              <a:t>new</a:t>
            </a:r>
            <a:r>
              <a:rPr lang="en-US"/>
              <a:t> Operation();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System.out.println("before change "+op.data);  </a:t>
            </a:r>
            <a:endParaRPr/>
          </a:p>
          <a:p>
            <a:pPr indent="-342900" lvl="0" marL="342900" rtl="0" algn="l">
              <a:spcBef>
                <a:spcPts val="1000"/>
              </a:spcBef>
              <a:spcAft>
                <a:spcPts val="0"/>
              </a:spcAft>
              <a:buSzPct val="79999"/>
              <a:buChar char="►"/>
            </a:pPr>
            <a:r>
              <a:rPr lang="en-US"/>
              <a:t>   op.change(500);  </a:t>
            </a:r>
            <a:endParaRPr/>
          </a:p>
          <a:p>
            <a:pPr indent="-342900" lvl="0" marL="342900" rtl="0" algn="l">
              <a:spcBef>
                <a:spcPts val="1000"/>
              </a:spcBef>
              <a:spcAft>
                <a:spcPts val="0"/>
              </a:spcAft>
              <a:buSzPct val="79999"/>
              <a:buChar char="►"/>
            </a:pPr>
            <a:r>
              <a:rPr lang="en-US"/>
              <a:t>   System.out.println("after change "+op.data);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58318" lvl="0" marL="342900" rtl="0" algn="l">
              <a:spcBef>
                <a:spcPts val="1000"/>
              </a:spcBef>
              <a:spcAft>
                <a:spcPts val="0"/>
              </a:spcAft>
              <a:buSzPct val="79999"/>
              <a:buNone/>
            </a:pPr>
            <a:r>
              <a:t/>
            </a:r>
            <a:endParaRPr/>
          </a:p>
        </p:txBody>
      </p:sp>
      <p:sp>
        <p:nvSpPr>
          <p:cNvPr id="3153" name="Google Shape;3153;p33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54" name="Google Shape;3154;p33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55" name="Google Shape;3155;p33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9" name="Shape 3159"/>
        <p:cNvGrpSpPr/>
        <p:nvPr/>
      </p:nvGrpSpPr>
      <p:grpSpPr>
        <a:xfrm>
          <a:off x="0" y="0"/>
          <a:ext cx="0" cy="0"/>
          <a:chOff x="0" y="0"/>
          <a:chExt cx="0" cy="0"/>
        </a:xfrm>
      </p:grpSpPr>
      <p:sp>
        <p:nvSpPr>
          <p:cNvPr id="3160" name="Google Shape;3160;p3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3161" name="Google Shape;3161;p33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Before change: 50</a:t>
            </a:r>
            <a:endParaRPr/>
          </a:p>
          <a:p>
            <a:pPr indent="-342900" lvl="0" marL="342900" rtl="0" algn="l">
              <a:spcBef>
                <a:spcPts val="1000"/>
              </a:spcBef>
              <a:spcAft>
                <a:spcPts val="0"/>
              </a:spcAft>
              <a:buSzPts val="1440"/>
              <a:buChar char="►"/>
            </a:pPr>
            <a:r>
              <a:rPr lang="en-US"/>
              <a:t>After change: 50</a:t>
            </a:r>
            <a:endParaRPr/>
          </a:p>
        </p:txBody>
      </p:sp>
      <p:sp>
        <p:nvSpPr>
          <p:cNvPr id="3162" name="Google Shape;3162;p33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63" name="Google Shape;3163;p33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64" name="Google Shape;3164;p33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8" name="Shape 3168"/>
        <p:cNvGrpSpPr/>
        <p:nvPr/>
      </p:nvGrpSpPr>
      <p:grpSpPr>
        <a:xfrm>
          <a:off x="0" y="0"/>
          <a:ext cx="0" cy="0"/>
          <a:chOff x="0" y="0"/>
          <a:chExt cx="0" cy="0"/>
        </a:xfrm>
      </p:grpSpPr>
      <p:sp>
        <p:nvSpPr>
          <p:cNvPr id="3169" name="Google Shape;3169;p33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Call by Reference</a:t>
            </a:r>
            <a:endParaRPr/>
          </a:p>
        </p:txBody>
      </p:sp>
      <p:sp>
        <p:nvSpPr>
          <p:cNvPr id="3170" name="Google Shape;3170;p33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In case of call by reference original value is changed if we made changes in the called method. If we pass object in place of any primitive value, original value will be changed. In this example we are passing object as a value</a:t>
            </a:r>
            <a:endParaRPr/>
          </a:p>
        </p:txBody>
      </p:sp>
      <p:sp>
        <p:nvSpPr>
          <p:cNvPr id="3171" name="Google Shape;3171;p33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72" name="Google Shape;3172;p33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73" name="Google Shape;3173;p33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70">
                                            <p:txEl>
                                              <p:pRg end="0" st="0"/>
                                            </p:txEl>
                                          </p:spTgt>
                                        </p:tgtEl>
                                        <p:attrNameLst>
                                          <p:attrName>style.visibility</p:attrName>
                                        </p:attrNameLst>
                                      </p:cBhvr>
                                      <p:to>
                                        <p:strVal val="visible"/>
                                      </p:to>
                                    </p:set>
                                    <p:anim calcmode="lin" valueType="num">
                                      <p:cBhvr additive="base">
                                        <p:cTn dur="500"/>
                                        <p:tgtEl>
                                          <p:spTgt spid="317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7" name="Shape 3177"/>
        <p:cNvGrpSpPr/>
        <p:nvPr/>
      </p:nvGrpSpPr>
      <p:grpSpPr>
        <a:xfrm>
          <a:off x="0" y="0"/>
          <a:ext cx="0" cy="0"/>
          <a:chOff x="0" y="0"/>
          <a:chExt cx="0" cy="0"/>
        </a:xfrm>
      </p:grpSpPr>
      <p:sp>
        <p:nvSpPr>
          <p:cNvPr id="3178" name="Google Shape;3178;p340"/>
          <p:cNvSpPr txBox="1"/>
          <p:nvPr>
            <p:ph type="title"/>
          </p:nvPr>
        </p:nvSpPr>
        <p:spPr>
          <a:xfrm>
            <a:off x="677332" y="0"/>
            <a:ext cx="8596668" cy="67455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Call by Reference</a:t>
            </a:r>
            <a:endParaRPr/>
          </a:p>
        </p:txBody>
      </p:sp>
      <p:sp>
        <p:nvSpPr>
          <p:cNvPr id="3179" name="Google Shape;3179;p340"/>
          <p:cNvSpPr txBox="1"/>
          <p:nvPr>
            <p:ph idx="1" type="body"/>
          </p:nvPr>
        </p:nvSpPr>
        <p:spPr>
          <a:xfrm>
            <a:off x="677333" y="674557"/>
            <a:ext cx="11284818" cy="5366806"/>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79999"/>
              <a:buChar char="►"/>
            </a:pPr>
            <a:r>
              <a:rPr b="1" lang="en-US"/>
              <a:t>class</a:t>
            </a:r>
            <a:r>
              <a:rPr lang="en-US"/>
              <a:t> Operation2{  </a:t>
            </a:r>
            <a:endParaRPr/>
          </a:p>
          <a:p>
            <a:pPr indent="-342900" lvl="0" marL="342900" rtl="0" algn="l">
              <a:spcBef>
                <a:spcPts val="1000"/>
              </a:spcBef>
              <a:spcAft>
                <a:spcPts val="0"/>
              </a:spcAft>
              <a:buSzPct val="79999"/>
              <a:buChar char="►"/>
            </a:pPr>
            <a:r>
              <a:rPr lang="en-US"/>
              <a:t> </a:t>
            </a:r>
            <a:r>
              <a:rPr b="1" lang="en-US"/>
              <a:t>int</a:t>
            </a:r>
            <a:r>
              <a:rPr lang="en-US"/>
              <a:t> data=50;  </a:t>
            </a:r>
            <a:endParaRPr/>
          </a:p>
          <a:p>
            <a:pPr indent="-342900" lvl="0" marL="342900" rtl="0" algn="l">
              <a:spcBef>
                <a:spcPts val="1000"/>
              </a:spcBef>
              <a:spcAft>
                <a:spcPts val="0"/>
              </a:spcAft>
              <a:buSzPct val="79999"/>
              <a:buChar char="►"/>
            </a:pPr>
            <a:r>
              <a:rPr lang="en-US"/>
              <a:t>   </a:t>
            </a:r>
            <a:r>
              <a:rPr b="1" lang="en-US"/>
              <a:t>void</a:t>
            </a:r>
            <a:r>
              <a:rPr lang="en-US"/>
              <a:t> change(</a:t>
            </a:r>
            <a:r>
              <a:rPr b="1" lang="en-US">
                <a:solidFill>
                  <a:srgbClr val="FF0000"/>
                </a:solidFill>
              </a:rPr>
              <a:t>Operation2 op</a:t>
            </a:r>
            <a:r>
              <a:rPr lang="en-US"/>
              <a:t>){  </a:t>
            </a:r>
            <a:endParaRPr/>
          </a:p>
          <a:p>
            <a:pPr indent="-342900" lvl="0" marL="342900" rtl="0" algn="l">
              <a:spcBef>
                <a:spcPts val="1000"/>
              </a:spcBef>
              <a:spcAft>
                <a:spcPts val="0"/>
              </a:spcAft>
              <a:buSzPct val="79999"/>
              <a:buChar char="►"/>
            </a:pPr>
            <a:r>
              <a:rPr lang="en-US">
                <a:solidFill>
                  <a:srgbClr val="FF0000"/>
                </a:solidFill>
              </a:rPr>
              <a:t> op.data=op.data+100;//</a:t>
            </a:r>
            <a:r>
              <a:rPr lang="en-US"/>
              <a:t>changes will be in the instance variable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r>
              <a:rPr b="1" lang="en-US"/>
              <a:t>public</a:t>
            </a:r>
            <a:r>
              <a:rPr lang="en-US"/>
              <a:t> </a:t>
            </a:r>
            <a:r>
              <a:rPr b="1" lang="en-US"/>
              <a:t>static</a:t>
            </a:r>
            <a:r>
              <a:rPr lang="en-US"/>
              <a:t> </a:t>
            </a:r>
            <a:r>
              <a:rPr b="1" lang="en-US"/>
              <a:t>void</a:t>
            </a:r>
            <a:r>
              <a:rPr lang="en-US"/>
              <a:t> main(String args[]){  </a:t>
            </a:r>
            <a:endParaRPr/>
          </a:p>
          <a:p>
            <a:pPr indent="-342900" lvl="0" marL="342900" rtl="0" algn="l">
              <a:spcBef>
                <a:spcPts val="1000"/>
              </a:spcBef>
              <a:spcAft>
                <a:spcPts val="0"/>
              </a:spcAft>
              <a:buSzPct val="79999"/>
              <a:buChar char="►"/>
            </a:pPr>
            <a:r>
              <a:rPr lang="en-US"/>
              <a:t>   Operation2 op=</a:t>
            </a:r>
            <a:r>
              <a:rPr b="1" lang="en-US"/>
              <a:t>new</a:t>
            </a:r>
            <a:r>
              <a:rPr lang="en-US"/>
              <a:t> Operation2();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System.out.println("before change "+op.data);  </a:t>
            </a:r>
            <a:endParaRPr/>
          </a:p>
          <a:p>
            <a:pPr indent="-342900" lvl="0" marL="342900" rtl="0" algn="l">
              <a:spcBef>
                <a:spcPts val="1000"/>
              </a:spcBef>
              <a:spcAft>
                <a:spcPts val="0"/>
              </a:spcAft>
              <a:buSzPct val="79999"/>
              <a:buChar char="►"/>
            </a:pPr>
            <a:r>
              <a:rPr lang="en-US"/>
              <a:t>  </a:t>
            </a:r>
            <a:r>
              <a:rPr lang="en-US">
                <a:solidFill>
                  <a:srgbClr val="FF0000"/>
                </a:solidFill>
              </a:rPr>
              <a:t> op.change(op);//</a:t>
            </a:r>
            <a:r>
              <a:rPr lang="en-US"/>
              <a:t>passing object  </a:t>
            </a:r>
            <a:endParaRPr/>
          </a:p>
          <a:p>
            <a:pPr indent="-342900" lvl="0" marL="342900" rtl="0" algn="l">
              <a:spcBef>
                <a:spcPts val="1000"/>
              </a:spcBef>
              <a:spcAft>
                <a:spcPts val="0"/>
              </a:spcAft>
              <a:buSzPct val="79999"/>
              <a:buChar char="►"/>
            </a:pPr>
            <a:r>
              <a:rPr lang="en-US"/>
              <a:t>   System.out.println("after change "+op.data);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58318" lvl="0" marL="342900" rtl="0" algn="l">
              <a:spcBef>
                <a:spcPts val="1000"/>
              </a:spcBef>
              <a:spcAft>
                <a:spcPts val="0"/>
              </a:spcAft>
              <a:buSzPct val="79999"/>
              <a:buNone/>
            </a:pPr>
            <a:r>
              <a:t/>
            </a:r>
            <a:endParaRPr/>
          </a:p>
        </p:txBody>
      </p:sp>
      <p:sp>
        <p:nvSpPr>
          <p:cNvPr id="3180" name="Google Shape;3180;p34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81" name="Google Shape;3181;p34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82" name="Google Shape;3182;p34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p3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3188" name="Google Shape;3188;p34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Before change: 50</a:t>
            </a:r>
            <a:endParaRPr/>
          </a:p>
          <a:p>
            <a:pPr indent="-342900" lvl="0" marL="342900" rtl="0" algn="l">
              <a:spcBef>
                <a:spcPts val="1000"/>
              </a:spcBef>
              <a:spcAft>
                <a:spcPts val="0"/>
              </a:spcAft>
              <a:buSzPts val="1440"/>
              <a:buChar char="►"/>
            </a:pPr>
            <a:r>
              <a:rPr lang="en-US"/>
              <a:t>After change: 150</a:t>
            </a:r>
            <a:endParaRPr/>
          </a:p>
        </p:txBody>
      </p:sp>
      <p:sp>
        <p:nvSpPr>
          <p:cNvPr id="3189" name="Google Shape;3189;p34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90" name="Google Shape;3190;p34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191" name="Google Shape;3191;p34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Notes</a:t>
            </a:r>
            <a:endParaRPr/>
          </a:p>
        </p:txBody>
      </p:sp>
      <p:sp>
        <p:nvSpPr>
          <p:cNvPr id="448" name="Google Shape;448;p3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s1 and s2 both are reference variables that refer to the objects allocated in memory</a:t>
            </a:r>
            <a:endParaRPr/>
          </a:p>
        </p:txBody>
      </p:sp>
      <p:sp>
        <p:nvSpPr>
          <p:cNvPr id="449" name="Google Shape;449;p3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450" name="Google Shape;450;p3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51" name="Google Shape;451;p3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5" name="Shape 3195"/>
        <p:cNvGrpSpPr/>
        <p:nvPr/>
      </p:nvGrpSpPr>
      <p:grpSpPr>
        <a:xfrm>
          <a:off x="0" y="0"/>
          <a:ext cx="0" cy="0"/>
          <a:chOff x="0" y="0"/>
          <a:chExt cx="0" cy="0"/>
        </a:xfrm>
      </p:grpSpPr>
      <p:sp>
        <p:nvSpPr>
          <p:cNvPr id="3196" name="Google Shape;3196;p342"/>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Strictfp Keyword</a:t>
            </a:r>
            <a:br>
              <a:rPr lang="en-US"/>
            </a:br>
            <a:endParaRPr/>
          </a:p>
        </p:txBody>
      </p:sp>
      <p:sp>
        <p:nvSpPr>
          <p:cNvPr id="3197" name="Google Shape;3197;p342"/>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Strictfp Keyword</a:t>
            </a:r>
            <a:endParaRPr/>
          </a:p>
          <a:p>
            <a:pPr indent="0" lvl="0" marL="0" rtl="0" algn="r">
              <a:spcBef>
                <a:spcPts val="1000"/>
              </a:spcBef>
              <a:spcAft>
                <a:spcPts val="0"/>
              </a:spcAft>
              <a:buSzPts val="1440"/>
              <a:buNone/>
            </a:pPr>
            <a:r>
              <a:t/>
            </a:r>
            <a:endParaRPr/>
          </a:p>
        </p:txBody>
      </p:sp>
      <p:sp>
        <p:nvSpPr>
          <p:cNvPr id="3198" name="Google Shape;3198;p34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199" name="Google Shape;3199;p34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00" name="Google Shape;3200;p34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4" name="Shape 3204"/>
        <p:cNvGrpSpPr/>
        <p:nvPr/>
      </p:nvGrpSpPr>
      <p:grpSpPr>
        <a:xfrm>
          <a:off x="0" y="0"/>
          <a:ext cx="0" cy="0"/>
          <a:chOff x="0" y="0"/>
          <a:chExt cx="0" cy="0"/>
        </a:xfrm>
      </p:grpSpPr>
      <p:sp>
        <p:nvSpPr>
          <p:cNvPr id="3205" name="Google Shape;3205;p34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Strictfp Keyword</a:t>
            </a:r>
            <a:endParaRPr/>
          </a:p>
        </p:txBody>
      </p:sp>
      <p:sp>
        <p:nvSpPr>
          <p:cNvPr id="3206" name="Google Shape;3206;p34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Java strictfp keyword ensures that you will get the same result as per </a:t>
            </a:r>
            <a:r>
              <a:rPr lang="en-US" u="sng">
                <a:solidFill>
                  <a:schemeClr val="hlink"/>
                </a:solidFill>
                <a:hlinkClick r:id="rId3"/>
              </a:rPr>
              <a:t>IEEE’s 754 standard</a:t>
            </a:r>
            <a:r>
              <a:rPr lang="en-US" u="sng"/>
              <a:t> </a:t>
            </a:r>
            <a:r>
              <a:rPr lang="en-US"/>
              <a:t>on every platform if you perform operations in the floating-point variable . The precision may differ from platform to platform that is why java programming language have provided the strictfp keyword, so that you get same result on every platform. So, now you have better control over the floating-point arithmetic.</a:t>
            </a:r>
            <a:endParaRPr/>
          </a:p>
        </p:txBody>
      </p:sp>
      <p:sp>
        <p:nvSpPr>
          <p:cNvPr id="3207" name="Google Shape;3207;p34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208" name="Google Shape;3208;p34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09" name="Google Shape;3209;p34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3" name="Shape 3213"/>
        <p:cNvGrpSpPr/>
        <p:nvPr/>
      </p:nvGrpSpPr>
      <p:grpSpPr>
        <a:xfrm>
          <a:off x="0" y="0"/>
          <a:ext cx="0" cy="0"/>
          <a:chOff x="0" y="0"/>
          <a:chExt cx="0" cy="0"/>
        </a:xfrm>
      </p:grpSpPr>
      <p:sp>
        <p:nvSpPr>
          <p:cNvPr id="3214" name="Google Shape;3214;p34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Float or Double values on various platforms seems like</a:t>
            </a:r>
            <a:endParaRPr/>
          </a:p>
        </p:txBody>
      </p:sp>
      <p:sp>
        <p:nvSpPr>
          <p:cNvPr id="3215" name="Google Shape;3215;p34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float f = 3.1456565656  //windows</a:t>
            </a:r>
            <a:endParaRPr/>
          </a:p>
          <a:p>
            <a:pPr indent="-342900" lvl="0" marL="342900" rtl="0" algn="l">
              <a:spcBef>
                <a:spcPts val="1000"/>
              </a:spcBef>
              <a:spcAft>
                <a:spcPts val="0"/>
              </a:spcAft>
              <a:buSzPts val="1440"/>
              <a:buChar char="►"/>
            </a:pPr>
            <a:r>
              <a:rPr lang="en-US"/>
              <a:t>float f = 3.1456666666  //linux</a:t>
            </a:r>
            <a:endParaRPr/>
          </a:p>
          <a:p>
            <a:pPr indent="-342900" lvl="0" marL="342900" rtl="0" algn="l">
              <a:spcBef>
                <a:spcPts val="1000"/>
              </a:spcBef>
              <a:spcAft>
                <a:spcPts val="0"/>
              </a:spcAft>
              <a:buSzPts val="1440"/>
              <a:buChar char="►"/>
            </a:pPr>
            <a:r>
              <a:rPr lang="en-US"/>
              <a:t>float f = 3.1455555555 //mac</a:t>
            </a:r>
            <a:endParaRPr/>
          </a:p>
          <a:p>
            <a:pPr indent="-251459" lvl="0" marL="342900" rtl="0" algn="l">
              <a:spcBef>
                <a:spcPts val="1000"/>
              </a:spcBef>
              <a:spcAft>
                <a:spcPts val="0"/>
              </a:spcAft>
              <a:buSzPts val="1440"/>
              <a:buNone/>
            </a:pPr>
            <a:r>
              <a:t/>
            </a:r>
            <a:endParaRPr/>
          </a:p>
        </p:txBody>
      </p:sp>
      <p:sp>
        <p:nvSpPr>
          <p:cNvPr id="3216" name="Google Shape;3216;p34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217" name="Google Shape;3217;p34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18" name="Google Shape;3218;p34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2" name="Shape 3222"/>
        <p:cNvGrpSpPr/>
        <p:nvPr/>
      </p:nvGrpSpPr>
      <p:grpSpPr>
        <a:xfrm>
          <a:off x="0" y="0"/>
          <a:ext cx="0" cy="0"/>
          <a:chOff x="0" y="0"/>
          <a:chExt cx="0" cy="0"/>
        </a:xfrm>
      </p:grpSpPr>
      <p:sp>
        <p:nvSpPr>
          <p:cNvPr id="3223" name="Google Shape;3223;p34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Rules</a:t>
            </a:r>
            <a:endParaRPr/>
          </a:p>
        </p:txBody>
      </p:sp>
      <p:sp>
        <p:nvSpPr>
          <p:cNvPr id="3224" name="Google Shape;3224;p34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strictfp</a:t>
            </a:r>
            <a:r>
              <a:rPr lang="en-US"/>
              <a:t> cannot be applied for constructors.</a:t>
            </a:r>
            <a:endParaRPr/>
          </a:p>
          <a:p>
            <a:pPr indent="-342900" lvl="0" marL="342900" rtl="0" algn="l">
              <a:spcBef>
                <a:spcPts val="1000"/>
              </a:spcBef>
              <a:spcAft>
                <a:spcPts val="0"/>
              </a:spcAft>
              <a:buSzPts val="1440"/>
              <a:buChar char="►"/>
            </a:pPr>
            <a:r>
              <a:rPr lang="en-US"/>
              <a:t> If an interface or class is declared with </a:t>
            </a:r>
            <a:r>
              <a:rPr b="1" lang="en-US"/>
              <a:t>strictfp</a:t>
            </a:r>
            <a:r>
              <a:rPr lang="en-US"/>
              <a:t>, then all methods and nested types within that interface or class are implicitly </a:t>
            </a:r>
            <a:r>
              <a:rPr b="1" lang="en-US"/>
              <a:t>strictfp</a:t>
            </a:r>
            <a:r>
              <a:rPr lang="en-US"/>
              <a:t>.   </a:t>
            </a:r>
            <a:endParaRPr/>
          </a:p>
          <a:p>
            <a:pPr indent="-342900" lvl="0" marL="342900" rtl="0" algn="l">
              <a:spcBef>
                <a:spcPts val="1000"/>
              </a:spcBef>
              <a:spcAft>
                <a:spcPts val="0"/>
              </a:spcAft>
              <a:buSzPts val="1440"/>
              <a:buChar char="►"/>
            </a:pPr>
            <a:r>
              <a:rPr b="1" lang="en-US"/>
              <a:t>strictfp</a:t>
            </a:r>
            <a:r>
              <a:rPr lang="en-US"/>
              <a:t> cannot be applied for interface methods.</a:t>
            </a:r>
            <a:endParaRPr/>
          </a:p>
          <a:p>
            <a:pPr indent="-251459" lvl="0" marL="342900" rtl="0" algn="l">
              <a:spcBef>
                <a:spcPts val="1000"/>
              </a:spcBef>
              <a:spcAft>
                <a:spcPts val="0"/>
              </a:spcAft>
              <a:buSzPts val="1440"/>
              <a:buNone/>
            </a:pPr>
            <a:r>
              <a:t/>
            </a:r>
            <a:endParaRPr/>
          </a:p>
        </p:txBody>
      </p:sp>
      <p:sp>
        <p:nvSpPr>
          <p:cNvPr id="3225" name="Google Shape;3225;p34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226" name="Google Shape;3226;p34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27" name="Google Shape;3227;p34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31" name="Shape 3231"/>
        <p:cNvGrpSpPr/>
        <p:nvPr/>
      </p:nvGrpSpPr>
      <p:grpSpPr>
        <a:xfrm>
          <a:off x="0" y="0"/>
          <a:ext cx="0" cy="0"/>
          <a:chOff x="0" y="0"/>
          <a:chExt cx="0" cy="0"/>
        </a:xfrm>
      </p:grpSpPr>
      <p:sp>
        <p:nvSpPr>
          <p:cNvPr id="3232" name="Google Shape;3232;p346"/>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Examples </a:t>
            </a:r>
            <a:endParaRPr/>
          </a:p>
        </p:txBody>
      </p:sp>
      <p:sp>
        <p:nvSpPr>
          <p:cNvPr id="3233" name="Google Shape;3233;p346"/>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 </a:t>
            </a:r>
            <a:endParaRPr/>
          </a:p>
        </p:txBody>
      </p:sp>
      <p:sp>
        <p:nvSpPr>
          <p:cNvPr id="3234" name="Google Shape;3234;p34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235" name="Google Shape;3235;p34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36" name="Google Shape;3236;p34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0" name="Shape 3240"/>
        <p:cNvGrpSpPr/>
        <p:nvPr/>
      </p:nvGrpSpPr>
      <p:grpSpPr>
        <a:xfrm>
          <a:off x="0" y="0"/>
          <a:ext cx="0" cy="0"/>
          <a:chOff x="0" y="0"/>
          <a:chExt cx="0" cy="0"/>
        </a:xfrm>
      </p:grpSpPr>
      <p:sp>
        <p:nvSpPr>
          <p:cNvPr id="3241" name="Google Shape;3241;p34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SzPts val="2800"/>
              <a:buFont typeface="Trebuchet MS"/>
              <a:buNone/>
            </a:pPr>
            <a:r>
              <a:rPr lang="en-US" sz="2800"/>
              <a:t>The following class is declared with </a:t>
            </a:r>
            <a:r>
              <a:rPr b="1" lang="en-US" sz="2800"/>
              <a:t>strictfp</a:t>
            </a:r>
            <a:r>
              <a:rPr lang="en-US" sz="2800"/>
              <a:t>, hence all the floating point computations within that class conform to IEEE’s 754 standard:</a:t>
            </a:r>
            <a:br>
              <a:rPr lang="en-US" sz="2800"/>
            </a:br>
            <a:endParaRPr sz="2800"/>
          </a:p>
        </p:txBody>
      </p:sp>
      <p:sp>
        <p:nvSpPr>
          <p:cNvPr id="3242" name="Google Shape;3242;p34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strictfp class StrictFPClass {</a:t>
            </a:r>
            <a:endParaRPr/>
          </a:p>
          <a:p>
            <a:pPr indent="-342900" lvl="0" marL="342900" rtl="0" algn="l">
              <a:spcBef>
                <a:spcPts val="1000"/>
              </a:spcBef>
              <a:spcAft>
                <a:spcPts val="0"/>
              </a:spcAft>
              <a:buSzPts val="1440"/>
              <a:buChar char="►"/>
            </a:pPr>
            <a:r>
              <a:rPr lang="en-US"/>
              <a:t>    double num1 = 10e+102;</a:t>
            </a:r>
            <a:endParaRPr/>
          </a:p>
          <a:p>
            <a:pPr indent="-342900" lvl="0" marL="342900" rtl="0" algn="l">
              <a:spcBef>
                <a:spcPts val="1000"/>
              </a:spcBef>
              <a:spcAft>
                <a:spcPts val="0"/>
              </a:spcAft>
              <a:buSzPts val="1440"/>
              <a:buChar char="►"/>
            </a:pPr>
            <a:r>
              <a:rPr lang="en-US"/>
              <a:t>    double num2 = 6e+08;</a:t>
            </a:r>
            <a:endParaRPr/>
          </a:p>
          <a:p>
            <a:pPr indent="-342900" lvl="0" marL="342900" rtl="0" algn="l">
              <a:spcBef>
                <a:spcPts val="1000"/>
              </a:spcBef>
              <a:spcAft>
                <a:spcPts val="0"/>
              </a:spcAft>
              <a:buSzPts val="1440"/>
              <a:buChar char="►"/>
            </a:pPr>
            <a:r>
              <a:rPr lang="en-US"/>
              <a:t>    double calculate() {</a:t>
            </a:r>
            <a:endParaRPr/>
          </a:p>
          <a:p>
            <a:pPr indent="-342900" lvl="0" marL="342900" rtl="0" algn="l">
              <a:spcBef>
                <a:spcPts val="1000"/>
              </a:spcBef>
              <a:spcAft>
                <a:spcPts val="0"/>
              </a:spcAft>
              <a:buSzPts val="1440"/>
              <a:buChar char="►"/>
            </a:pPr>
            <a:r>
              <a:rPr lang="en-US"/>
              <a:t>        return num1 + num2;</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a:t>
            </a:r>
            <a:endParaRPr/>
          </a:p>
          <a:p>
            <a:pPr indent="-251459" lvl="0" marL="342900" rtl="0" algn="l">
              <a:spcBef>
                <a:spcPts val="1000"/>
              </a:spcBef>
              <a:spcAft>
                <a:spcPts val="0"/>
              </a:spcAft>
              <a:buSzPts val="1440"/>
              <a:buNone/>
            </a:pPr>
            <a:r>
              <a:t/>
            </a:r>
            <a:endParaRPr/>
          </a:p>
        </p:txBody>
      </p:sp>
      <p:sp>
        <p:nvSpPr>
          <p:cNvPr id="3243" name="Google Shape;3243;p34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244" name="Google Shape;3244;p34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45" name="Google Shape;3245;p34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9" name="Shape 3249"/>
        <p:cNvGrpSpPr/>
        <p:nvPr/>
      </p:nvGrpSpPr>
      <p:grpSpPr>
        <a:xfrm>
          <a:off x="0" y="0"/>
          <a:ext cx="0" cy="0"/>
          <a:chOff x="0" y="0"/>
          <a:chExt cx="0" cy="0"/>
        </a:xfrm>
      </p:grpSpPr>
      <p:sp>
        <p:nvSpPr>
          <p:cNvPr id="3250" name="Google Shape;3250;p34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The following interface is declared with </a:t>
            </a:r>
            <a:r>
              <a:rPr b="1" lang="en-US"/>
              <a:t>strictfp</a:t>
            </a:r>
            <a:r>
              <a:rPr lang="en-US"/>
              <a:t>, but its methods cannot:</a:t>
            </a:r>
            <a:br>
              <a:rPr lang="en-US"/>
            </a:br>
            <a:endParaRPr/>
          </a:p>
        </p:txBody>
      </p:sp>
      <p:sp>
        <p:nvSpPr>
          <p:cNvPr id="3251" name="Google Shape;3251;p34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strictfp interface StrictFPInterface {</a:t>
            </a:r>
            <a:endParaRPr/>
          </a:p>
          <a:p>
            <a:pPr indent="-342900" lvl="0" marL="342900" rtl="0" algn="l">
              <a:spcBef>
                <a:spcPts val="1000"/>
              </a:spcBef>
              <a:spcAft>
                <a:spcPts val="0"/>
              </a:spcAft>
              <a:buSzPts val="1440"/>
              <a:buChar char="►"/>
            </a:pPr>
            <a:r>
              <a:rPr lang="en-US"/>
              <a:t>    double calculate();</a:t>
            </a:r>
            <a:endParaRPr/>
          </a:p>
          <a:p>
            <a:pPr indent="-342900" lvl="0" marL="342900" rtl="0" algn="l">
              <a:spcBef>
                <a:spcPts val="1000"/>
              </a:spcBef>
              <a:spcAft>
                <a:spcPts val="0"/>
              </a:spcAft>
              <a:buSzPts val="1440"/>
              <a:buChar char="►"/>
            </a:pPr>
            <a:r>
              <a:rPr lang="en-US"/>
              <a:t>    strictfp double compute();    // compile error</a:t>
            </a:r>
            <a:endParaRPr/>
          </a:p>
          <a:p>
            <a:pPr indent="-342900" lvl="0" marL="342900" rtl="0" algn="l">
              <a:spcBef>
                <a:spcPts val="1000"/>
              </a:spcBef>
              <a:spcAft>
                <a:spcPts val="0"/>
              </a:spcAft>
              <a:buSzPts val="1440"/>
              <a:buChar char="►"/>
            </a:pPr>
            <a:r>
              <a:rPr lang="en-US"/>
              <a:t>}</a:t>
            </a:r>
            <a:endParaRPr/>
          </a:p>
          <a:p>
            <a:pPr indent="-251459" lvl="0" marL="342900" rtl="0" algn="l">
              <a:spcBef>
                <a:spcPts val="1000"/>
              </a:spcBef>
              <a:spcAft>
                <a:spcPts val="0"/>
              </a:spcAft>
              <a:buSzPts val="1440"/>
              <a:buNone/>
            </a:pPr>
            <a:r>
              <a:t/>
            </a:r>
            <a:endParaRPr/>
          </a:p>
        </p:txBody>
      </p:sp>
      <p:sp>
        <p:nvSpPr>
          <p:cNvPr id="3252" name="Google Shape;3252;p3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253" name="Google Shape;3253;p3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54" name="Google Shape;3254;p3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8" name="Shape 3258"/>
        <p:cNvGrpSpPr/>
        <p:nvPr/>
      </p:nvGrpSpPr>
      <p:grpSpPr>
        <a:xfrm>
          <a:off x="0" y="0"/>
          <a:ext cx="0" cy="0"/>
          <a:chOff x="0" y="0"/>
          <a:chExt cx="0" cy="0"/>
        </a:xfrm>
      </p:grpSpPr>
      <p:sp>
        <p:nvSpPr>
          <p:cNvPr id="3259" name="Google Shape;3259;p34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The following method is declared with </a:t>
            </a:r>
            <a:r>
              <a:rPr b="1" lang="en-US"/>
              <a:t>strictfp</a:t>
            </a:r>
            <a:r>
              <a:rPr lang="en-US"/>
              <a:t>:</a:t>
            </a:r>
            <a:br>
              <a:rPr lang="en-US"/>
            </a:br>
            <a:endParaRPr/>
          </a:p>
        </p:txBody>
      </p:sp>
      <p:sp>
        <p:nvSpPr>
          <p:cNvPr id="3260" name="Google Shape;3260;p34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class StrictFPMethod {</a:t>
            </a:r>
            <a:endParaRPr/>
          </a:p>
          <a:p>
            <a:pPr indent="-342900" lvl="0" marL="342900" rtl="0" algn="l">
              <a:spcBef>
                <a:spcPts val="1000"/>
              </a:spcBef>
              <a:spcAft>
                <a:spcPts val="0"/>
              </a:spcAft>
              <a:buSzPts val="1440"/>
              <a:buChar char="►"/>
            </a:pPr>
            <a:r>
              <a:rPr lang="en-US"/>
              <a:t>    strictfp double computeTotal(double x, double y) {</a:t>
            </a:r>
            <a:endParaRPr/>
          </a:p>
          <a:p>
            <a:pPr indent="-342900" lvl="0" marL="342900" rtl="0" algn="l">
              <a:spcBef>
                <a:spcPts val="1000"/>
              </a:spcBef>
              <a:spcAft>
                <a:spcPts val="0"/>
              </a:spcAft>
              <a:buSzPts val="1440"/>
              <a:buChar char="►"/>
            </a:pPr>
            <a:r>
              <a:rPr lang="en-US"/>
              <a:t>        return x + y;</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a:t>
            </a:r>
            <a:endParaRPr/>
          </a:p>
          <a:p>
            <a:pPr indent="-251459" lvl="0" marL="342900" rtl="0" algn="l">
              <a:spcBef>
                <a:spcPts val="1000"/>
              </a:spcBef>
              <a:spcAft>
                <a:spcPts val="0"/>
              </a:spcAft>
              <a:buSzPts val="1440"/>
              <a:buNone/>
            </a:pPr>
            <a:r>
              <a:t/>
            </a:r>
            <a:endParaRPr/>
          </a:p>
        </p:txBody>
      </p:sp>
      <p:sp>
        <p:nvSpPr>
          <p:cNvPr id="3261" name="Google Shape;3261;p3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262" name="Google Shape;3262;p3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63" name="Google Shape;3263;p3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7" name="Shape 3267"/>
        <p:cNvGrpSpPr/>
        <p:nvPr/>
      </p:nvGrpSpPr>
      <p:grpSpPr>
        <a:xfrm>
          <a:off x="0" y="0"/>
          <a:ext cx="0" cy="0"/>
          <a:chOff x="0" y="0"/>
          <a:chExt cx="0" cy="0"/>
        </a:xfrm>
      </p:grpSpPr>
      <p:sp>
        <p:nvSpPr>
          <p:cNvPr id="3268" name="Google Shape;3268;p35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Legal code for strictfp keyword</a:t>
            </a:r>
            <a:br>
              <a:rPr lang="en-US"/>
            </a:br>
            <a:endParaRPr/>
          </a:p>
        </p:txBody>
      </p:sp>
      <p:sp>
        <p:nvSpPr>
          <p:cNvPr id="3269" name="Google Shape;3269;p35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The strictfp keyword can be applied on methods, classes and interfaces.</a:t>
            </a:r>
            <a:endParaRPr/>
          </a:p>
          <a:p>
            <a:pPr indent="-342900" lvl="0" marL="342900" rtl="0" algn="l">
              <a:spcBef>
                <a:spcPts val="1000"/>
              </a:spcBef>
              <a:spcAft>
                <a:spcPts val="0"/>
              </a:spcAft>
              <a:buSzPts val="1440"/>
              <a:buChar char="►"/>
            </a:pPr>
            <a:r>
              <a:rPr b="1" lang="en-US"/>
              <a:t>1. strictfp</a:t>
            </a:r>
            <a:r>
              <a:rPr lang="en-US"/>
              <a:t> </a:t>
            </a:r>
            <a:r>
              <a:rPr b="1" lang="en-US"/>
              <a:t>class</a:t>
            </a:r>
            <a:r>
              <a:rPr lang="en-US"/>
              <a:t> A{}//strictfp applied on class  </a:t>
            </a:r>
            <a:endParaRPr/>
          </a:p>
          <a:p>
            <a:pPr indent="-342900" lvl="0" marL="342900" rtl="0" algn="l">
              <a:spcBef>
                <a:spcPts val="1000"/>
              </a:spcBef>
              <a:spcAft>
                <a:spcPts val="0"/>
              </a:spcAft>
              <a:buSzPts val="1440"/>
              <a:buChar char="►"/>
            </a:pPr>
            <a:r>
              <a:rPr b="1" lang="en-US"/>
              <a:t>2. strictfp</a:t>
            </a:r>
            <a:r>
              <a:rPr lang="en-US"/>
              <a:t> </a:t>
            </a:r>
            <a:r>
              <a:rPr b="1" lang="en-US"/>
              <a:t>interface</a:t>
            </a:r>
            <a:r>
              <a:rPr lang="en-US"/>
              <a:t> M{}//strictfp applied on interface  </a:t>
            </a:r>
            <a:endParaRPr/>
          </a:p>
          <a:p>
            <a:pPr indent="-342900" lvl="0" marL="342900" rtl="0" algn="l">
              <a:spcBef>
                <a:spcPts val="1000"/>
              </a:spcBef>
              <a:spcAft>
                <a:spcPts val="0"/>
              </a:spcAft>
              <a:buSzPts val="1440"/>
              <a:buChar char="►"/>
            </a:pPr>
            <a:r>
              <a:rPr b="1" lang="en-US"/>
              <a:t>3. class</a:t>
            </a:r>
            <a:r>
              <a:rPr lang="en-US"/>
              <a:t> A{  </a:t>
            </a:r>
            <a:endParaRPr/>
          </a:p>
          <a:p>
            <a:pPr indent="-342900" lvl="0" marL="342900" rtl="0" algn="l">
              <a:spcBef>
                <a:spcPts val="1000"/>
              </a:spcBef>
              <a:spcAft>
                <a:spcPts val="0"/>
              </a:spcAft>
              <a:buSzPts val="1440"/>
              <a:buChar char="►"/>
            </a:pPr>
            <a:r>
              <a:rPr b="1" lang="en-US"/>
              <a:t>strictfp</a:t>
            </a:r>
            <a:r>
              <a:rPr lang="en-US"/>
              <a:t> </a:t>
            </a:r>
            <a:r>
              <a:rPr b="1" lang="en-US"/>
              <a:t>void</a:t>
            </a:r>
            <a:r>
              <a:rPr lang="en-US"/>
              <a:t> m(){}//strictfp applied on method  </a:t>
            </a:r>
            <a:endParaRPr/>
          </a:p>
          <a:p>
            <a:pPr indent="-342900" lvl="0" marL="342900" rtl="0" algn="l">
              <a:spcBef>
                <a:spcPts val="1000"/>
              </a:spcBef>
              <a:spcAft>
                <a:spcPts val="0"/>
              </a:spcAft>
              <a:buSzPts val="1440"/>
              <a:buChar char="►"/>
            </a:pPr>
            <a:r>
              <a:rPr lang="en-US"/>
              <a:t>}  </a:t>
            </a:r>
            <a:endParaRPr/>
          </a:p>
          <a:p>
            <a:pPr indent="-251459" lvl="0" marL="342900" rtl="0" algn="l">
              <a:spcBef>
                <a:spcPts val="1000"/>
              </a:spcBef>
              <a:spcAft>
                <a:spcPts val="0"/>
              </a:spcAft>
              <a:buSzPts val="1440"/>
              <a:buNone/>
            </a:pPr>
            <a:r>
              <a:t/>
            </a:r>
            <a:endParaRPr/>
          </a:p>
        </p:txBody>
      </p:sp>
      <p:sp>
        <p:nvSpPr>
          <p:cNvPr id="3270" name="Google Shape;3270;p3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271" name="Google Shape;3271;p3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72" name="Google Shape;3272;p3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6" name="Shape 3276"/>
        <p:cNvGrpSpPr/>
        <p:nvPr/>
      </p:nvGrpSpPr>
      <p:grpSpPr>
        <a:xfrm>
          <a:off x="0" y="0"/>
          <a:ext cx="0" cy="0"/>
          <a:chOff x="0" y="0"/>
          <a:chExt cx="0" cy="0"/>
        </a:xfrm>
      </p:grpSpPr>
      <p:sp>
        <p:nvSpPr>
          <p:cNvPr id="3277" name="Google Shape;3277;p35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Illegal code for strictfp keyword</a:t>
            </a:r>
            <a:endParaRPr/>
          </a:p>
        </p:txBody>
      </p:sp>
      <p:sp>
        <p:nvSpPr>
          <p:cNvPr id="3278" name="Google Shape;3278;p35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79999"/>
              <a:buChar char="►"/>
            </a:pPr>
            <a:r>
              <a:rPr lang="en-US"/>
              <a:t>The strictfp keyword can not be applied on abstract methods, variables or constructors.</a:t>
            </a:r>
            <a:endParaRPr b="1"/>
          </a:p>
          <a:p>
            <a:pPr indent="-342900" lvl="0" marL="342900" rtl="0" algn="l">
              <a:spcBef>
                <a:spcPts val="1000"/>
              </a:spcBef>
              <a:spcAft>
                <a:spcPts val="0"/>
              </a:spcAft>
              <a:buSzPct val="79999"/>
              <a:buChar char="►"/>
            </a:pPr>
            <a:r>
              <a:rPr b="1" lang="en-US"/>
              <a:t>1. class</a:t>
            </a:r>
            <a:r>
              <a:rPr lang="en-US"/>
              <a:t> B{  </a:t>
            </a:r>
            <a:endParaRPr/>
          </a:p>
          <a:p>
            <a:pPr indent="-342900" lvl="0" marL="342900" rtl="0" algn="l">
              <a:spcBef>
                <a:spcPts val="1000"/>
              </a:spcBef>
              <a:spcAft>
                <a:spcPts val="0"/>
              </a:spcAft>
              <a:buSzPct val="79999"/>
              <a:buChar char="►"/>
            </a:pPr>
            <a:r>
              <a:rPr b="1" lang="en-US"/>
              <a:t>strictfp</a:t>
            </a:r>
            <a:r>
              <a:rPr lang="en-US"/>
              <a:t> </a:t>
            </a:r>
            <a:r>
              <a:rPr b="1" lang="en-US"/>
              <a:t>abstract</a:t>
            </a:r>
            <a:r>
              <a:rPr lang="en-US"/>
              <a:t> </a:t>
            </a:r>
            <a:r>
              <a:rPr b="1" lang="en-US"/>
              <a:t>void</a:t>
            </a:r>
            <a:r>
              <a:rPr lang="en-US"/>
              <a:t> m();//Illegal combination of modifiers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2. class</a:t>
            </a:r>
            <a:r>
              <a:rPr lang="en-US"/>
              <a:t> B{  </a:t>
            </a:r>
            <a:endParaRPr/>
          </a:p>
          <a:p>
            <a:pPr indent="-342900" lvl="0" marL="342900" rtl="0" algn="l">
              <a:spcBef>
                <a:spcPts val="1000"/>
              </a:spcBef>
              <a:spcAft>
                <a:spcPts val="0"/>
              </a:spcAft>
              <a:buSzPct val="79999"/>
              <a:buChar char="►"/>
            </a:pPr>
            <a:r>
              <a:rPr b="1" lang="en-US"/>
              <a:t>strictfp</a:t>
            </a:r>
            <a:r>
              <a:rPr lang="en-US"/>
              <a:t> </a:t>
            </a:r>
            <a:r>
              <a:rPr b="1" lang="en-US"/>
              <a:t>int</a:t>
            </a:r>
            <a:r>
              <a:rPr lang="en-US"/>
              <a:t> data=10;//modifier strictfp not allowed here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b="1" lang="en-US"/>
              <a:t>3. class</a:t>
            </a:r>
            <a:r>
              <a:rPr lang="en-US"/>
              <a:t> B{  </a:t>
            </a:r>
            <a:endParaRPr/>
          </a:p>
          <a:p>
            <a:pPr indent="-342900" lvl="0" marL="342900" rtl="0" algn="l">
              <a:spcBef>
                <a:spcPts val="1000"/>
              </a:spcBef>
              <a:spcAft>
                <a:spcPts val="0"/>
              </a:spcAft>
              <a:buSzPct val="79999"/>
              <a:buChar char="►"/>
            </a:pPr>
            <a:r>
              <a:rPr b="1" lang="en-US"/>
              <a:t>strictfp</a:t>
            </a:r>
            <a:r>
              <a:rPr lang="en-US"/>
              <a:t> B(){}//modifier strictfp not allowed here  </a:t>
            </a:r>
            <a:endParaRPr/>
          </a:p>
          <a:p>
            <a:pPr indent="-342900" lvl="0" marL="342900" rtl="0" algn="l">
              <a:spcBef>
                <a:spcPts val="1000"/>
              </a:spcBef>
              <a:spcAft>
                <a:spcPts val="0"/>
              </a:spcAft>
              <a:buSzPct val="79999"/>
              <a:buChar char="►"/>
            </a:pPr>
            <a:r>
              <a:rPr lang="en-US"/>
              <a:t>}  </a:t>
            </a:r>
            <a:endParaRPr/>
          </a:p>
        </p:txBody>
      </p:sp>
      <p:sp>
        <p:nvSpPr>
          <p:cNvPr id="3279" name="Google Shape;3279;p3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3280" name="Google Shape;3280;p3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3281" name="Google Shape;3281;p3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8">
                                            <p:txEl>
                                              <p:pRg end="0" st="0"/>
                                            </p:txEl>
                                          </p:spTgt>
                                        </p:tgtEl>
                                        <p:attrNameLst>
                                          <p:attrName>style.visibility</p:attrName>
                                        </p:attrNameLst>
                                      </p:cBhvr>
                                      <p:to>
                                        <p:strVal val="visible"/>
                                      </p:to>
                                    </p:set>
                                    <p:anim calcmode="lin" valueType="num">
                                      <p:cBhvr additive="base">
                                        <p:cTn dur="500"/>
                                        <p:tgtEl>
                                          <p:spTgt spid="327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8">
                                            <p:txEl>
                                              <p:pRg end="1" st="1"/>
                                            </p:txEl>
                                          </p:spTgt>
                                        </p:tgtEl>
                                        <p:attrNameLst>
                                          <p:attrName>style.visibility</p:attrName>
                                        </p:attrNameLst>
                                      </p:cBhvr>
                                      <p:to>
                                        <p:strVal val="visible"/>
                                      </p:to>
                                    </p:set>
                                    <p:anim calcmode="lin" valueType="num">
                                      <p:cBhvr additive="base">
                                        <p:cTn dur="500"/>
                                        <p:tgtEl>
                                          <p:spTgt spid="327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8">
                                            <p:txEl>
                                              <p:pRg end="2" st="2"/>
                                            </p:txEl>
                                          </p:spTgt>
                                        </p:tgtEl>
                                        <p:attrNameLst>
                                          <p:attrName>style.visibility</p:attrName>
                                        </p:attrNameLst>
                                      </p:cBhvr>
                                      <p:to>
                                        <p:strVal val="visible"/>
                                      </p:to>
                                    </p:set>
                                    <p:anim calcmode="lin" valueType="num">
                                      <p:cBhvr additive="base">
                                        <p:cTn dur="500"/>
                                        <p:tgtEl>
                                          <p:spTgt spid="327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8">
                                            <p:txEl>
                                              <p:pRg end="3" st="3"/>
                                            </p:txEl>
                                          </p:spTgt>
                                        </p:tgtEl>
                                        <p:attrNameLst>
                                          <p:attrName>style.visibility</p:attrName>
                                        </p:attrNameLst>
                                      </p:cBhvr>
                                      <p:to>
                                        <p:strVal val="visible"/>
                                      </p:to>
                                    </p:set>
                                    <p:anim calcmode="lin" valueType="num">
                                      <p:cBhvr additive="base">
                                        <p:cTn dur="500"/>
                                        <p:tgtEl>
                                          <p:spTgt spid="327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8">
                                            <p:txEl>
                                              <p:pRg end="4" st="4"/>
                                            </p:txEl>
                                          </p:spTgt>
                                        </p:tgtEl>
                                        <p:attrNameLst>
                                          <p:attrName>style.visibility</p:attrName>
                                        </p:attrNameLst>
                                      </p:cBhvr>
                                      <p:to>
                                        <p:strVal val="visible"/>
                                      </p:to>
                                    </p:set>
                                    <p:anim calcmode="lin" valueType="num">
                                      <p:cBhvr additive="base">
                                        <p:cTn dur="500"/>
                                        <p:tgtEl>
                                          <p:spTgt spid="327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8">
                                            <p:txEl>
                                              <p:pRg end="5" st="5"/>
                                            </p:txEl>
                                          </p:spTgt>
                                        </p:tgtEl>
                                        <p:attrNameLst>
                                          <p:attrName>style.visibility</p:attrName>
                                        </p:attrNameLst>
                                      </p:cBhvr>
                                      <p:to>
                                        <p:strVal val="visible"/>
                                      </p:to>
                                    </p:set>
                                    <p:anim calcmode="lin" valueType="num">
                                      <p:cBhvr additive="base">
                                        <p:cTn dur="500"/>
                                        <p:tgtEl>
                                          <p:spTgt spid="327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8">
                                            <p:txEl>
                                              <p:pRg end="6" st="6"/>
                                            </p:txEl>
                                          </p:spTgt>
                                        </p:tgtEl>
                                        <p:attrNameLst>
                                          <p:attrName>style.visibility</p:attrName>
                                        </p:attrNameLst>
                                      </p:cBhvr>
                                      <p:to>
                                        <p:strVal val="visible"/>
                                      </p:to>
                                    </p:set>
                                    <p:anim calcmode="lin" valueType="num">
                                      <p:cBhvr additive="base">
                                        <p:cTn dur="500"/>
                                        <p:tgtEl>
                                          <p:spTgt spid="327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8">
                                            <p:txEl>
                                              <p:pRg end="7" st="7"/>
                                            </p:txEl>
                                          </p:spTgt>
                                        </p:tgtEl>
                                        <p:attrNameLst>
                                          <p:attrName>style.visibility</p:attrName>
                                        </p:attrNameLst>
                                      </p:cBhvr>
                                      <p:to>
                                        <p:strVal val="visible"/>
                                      </p:to>
                                    </p:set>
                                    <p:anim calcmode="lin" valueType="num">
                                      <p:cBhvr additive="base">
                                        <p:cTn dur="500"/>
                                        <p:tgtEl>
                                          <p:spTgt spid="3278">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8">
                                            <p:txEl>
                                              <p:pRg end="8" st="8"/>
                                            </p:txEl>
                                          </p:spTgt>
                                        </p:tgtEl>
                                        <p:attrNameLst>
                                          <p:attrName>style.visibility</p:attrName>
                                        </p:attrNameLst>
                                      </p:cBhvr>
                                      <p:to>
                                        <p:strVal val="visible"/>
                                      </p:to>
                                    </p:set>
                                    <p:anim calcmode="lin" valueType="num">
                                      <p:cBhvr additive="base">
                                        <p:cTn dur="500"/>
                                        <p:tgtEl>
                                          <p:spTgt spid="3278">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78">
                                            <p:txEl>
                                              <p:pRg end="9" st="9"/>
                                            </p:txEl>
                                          </p:spTgt>
                                        </p:tgtEl>
                                        <p:attrNameLst>
                                          <p:attrName>style.visibility</p:attrName>
                                        </p:attrNameLst>
                                      </p:cBhvr>
                                      <p:to>
                                        <p:strVal val="visible"/>
                                      </p:to>
                                    </p:set>
                                    <p:anim calcmode="lin" valueType="num">
                                      <p:cBhvr additive="base">
                                        <p:cTn dur="500"/>
                                        <p:tgtEl>
                                          <p:spTgt spid="3278">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Different ways to create an object in Java?</a:t>
            </a:r>
            <a:endParaRPr/>
          </a:p>
        </p:txBody>
      </p:sp>
      <p:sp>
        <p:nvSpPr>
          <p:cNvPr id="457" name="Google Shape;457;p3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By new keyword</a:t>
            </a:r>
            <a:endParaRPr/>
          </a:p>
          <a:p>
            <a:pPr indent="-342900" lvl="0" marL="342900" rtl="0" algn="l">
              <a:spcBef>
                <a:spcPts val="1000"/>
              </a:spcBef>
              <a:spcAft>
                <a:spcPts val="0"/>
              </a:spcAft>
              <a:buSzPts val="1440"/>
              <a:buChar char="►"/>
            </a:pPr>
            <a:r>
              <a:rPr lang="en-US"/>
              <a:t>By newInstance() method</a:t>
            </a:r>
            <a:endParaRPr/>
          </a:p>
          <a:p>
            <a:pPr indent="-342900" lvl="0" marL="342900" rtl="0" algn="l">
              <a:spcBef>
                <a:spcPts val="1000"/>
              </a:spcBef>
              <a:spcAft>
                <a:spcPts val="0"/>
              </a:spcAft>
              <a:buSzPts val="1440"/>
              <a:buChar char="►"/>
            </a:pPr>
            <a:r>
              <a:rPr lang="en-US"/>
              <a:t>By clone() method</a:t>
            </a:r>
            <a:endParaRPr/>
          </a:p>
          <a:p>
            <a:pPr indent="-342900" lvl="0" marL="342900" rtl="0" algn="l">
              <a:spcBef>
                <a:spcPts val="1000"/>
              </a:spcBef>
              <a:spcAft>
                <a:spcPts val="0"/>
              </a:spcAft>
              <a:buSzPts val="1440"/>
              <a:buChar char="►"/>
            </a:pPr>
            <a:r>
              <a:rPr lang="en-US"/>
              <a:t>By factory method etc.</a:t>
            </a:r>
            <a:endParaRPr/>
          </a:p>
          <a:p>
            <a:pPr indent="-251459" lvl="0" marL="342900" rtl="0" algn="l">
              <a:spcBef>
                <a:spcPts val="1000"/>
              </a:spcBef>
              <a:spcAft>
                <a:spcPts val="0"/>
              </a:spcAft>
              <a:buSzPts val="1440"/>
              <a:buNone/>
            </a:pPr>
            <a:r>
              <a:t/>
            </a:r>
            <a:endParaRPr/>
          </a:p>
        </p:txBody>
      </p:sp>
      <p:sp>
        <p:nvSpPr>
          <p:cNvPr id="458" name="Google Shape;458;p3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459" name="Google Shape;459;p3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60" name="Google Shape;460;p3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Let’s have coffee now ☺ ☺ </a:t>
            </a:r>
            <a:endParaRPr/>
          </a:p>
        </p:txBody>
      </p:sp>
      <p:sp>
        <p:nvSpPr>
          <p:cNvPr id="466" name="Google Shape;466;p3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467" name="Google Shape;467;p3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68" name="Google Shape;468;p3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fbcdn-sphotos-e-a.akamaihd.net/hphotos-ak-xfl1/v/t1.0-9/12799271_995833863798825_185018105197789878_n.jpg?oh=3a48e6c6e07d758f8c6182796ec06663&amp;oe=5760F500&amp;__gda__=1469007016_67259f44743a356ff5b80869753e75e2" id="469" name="Google Shape;469;p39"/>
          <p:cNvPicPr preferRelativeResize="0"/>
          <p:nvPr>
            <p:ph idx="1" type="body"/>
          </p:nvPr>
        </p:nvPicPr>
        <p:blipFill rotWithShape="1">
          <a:blip r:embed="rId3">
            <a:alphaModFix/>
          </a:blip>
          <a:srcRect b="0" l="0" r="0" t="0"/>
          <a:stretch/>
        </p:blipFill>
        <p:spPr>
          <a:xfrm>
            <a:off x="3160142" y="2160588"/>
            <a:ext cx="3631753" cy="388143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Anonymous object</a:t>
            </a:r>
            <a:br>
              <a:rPr b="1" lang="en-US"/>
            </a:br>
            <a:endParaRPr/>
          </a:p>
        </p:txBody>
      </p:sp>
      <p:sp>
        <p:nvSpPr>
          <p:cNvPr id="475" name="Google Shape;475;p4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Anonymous simply means nameless.</a:t>
            </a:r>
            <a:endParaRPr/>
          </a:p>
          <a:p>
            <a:pPr indent="-342900" lvl="0" marL="342900" rtl="0" algn="l">
              <a:spcBef>
                <a:spcPts val="1000"/>
              </a:spcBef>
              <a:spcAft>
                <a:spcPts val="0"/>
              </a:spcAft>
              <a:buSzPts val="1440"/>
              <a:buChar char="►"/>
            </a:pPr>
            <a:r>
              <a:rPr lang="en-US"/>
              <a:t> An object that have no reference is known as anonymous object. </a:t>
            </a:r>
            <a:endParaRPr/>
          </a:p>
          <a:p>
            <a:pPr indent="-342900" lvl="0" marL="342900" rtl="0" algn="l">
              <a:spcBef>
                <a:spcPts val="1000"/>
              </a:spcBef>
              <a:spcAft>
                <a:spcPts val="0"/>
              </a:spcAft>
              <a:buSzPts val="1440"/>
              <a:buChar char="►"/>
            </a:pPr>
            <a:r>
              <a:rPr lang="en-US"/>
              <a:t>Or Nameless object</a:t>
            </a:r>
            <a:endParaRPr/>
          </a:p>
        </p:txBody>
      </p:sp>
      <p:sp>
        <p:nvSpPr>
          <p:cNvPr id="476" name="Google Shape;476;p4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477" name="Google Shape;477;p4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78" name="Google Shape;478;p4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Anonymous Object</a:t>
            </a:r>
            <a:endParaRPr/>
          </a:p>
        </p:txBody>
      </p:sp>
      <p:sp>
        <p:nvSpPr>
          <p:cNvPr id="484" name="Google Shape;484;p41"/>
          <p:cNvSpPr txBox="1"/>
          <p:nvPr>
            <p:ph idx="1" type="body"/>
          </p:nvPr>
        </p:nvSpPr>
        <p:spPr>
          <a:xfrm>
            <a:off x="677334" y="2497968"/>
            <a:ext cx="6320961" cy="3206006"/>
          </a:xfrm>
          <a:prstGeom prst="rect">
            <a:avLst/>
          </a:prstGeom>
          <a:noFill/>
          <a:ln>
            <a:noFill/>
          </a:ln>
        </p:spPr>
        <p:txBody>
          <a:bodyPr anchorCtr="0" anchor="ctr" bIns="45700" lIns="91425" spcFirstLastPara="1" rIns="91425" wrap="square" tIns="45700">
            <a:spAutoFit/>
          </a:bodyPr>
          <a:lstStyle/>
          <a:p>
            <a:pPr indent="-342900" lvl="0" marL="342900" rtl="0" algn="l">
              <a:spcBef>
                <a:spcPts val="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Hello {</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void</a:t>
            </a:r>
            <a:r>
              <a:rPr b="1" lang="en-US">
                <a:solidFill>
                  <a:srgbClr val="000000"/>
                </a:solidFill>
                <a:latin typeface="Courier New"/>
                <a:ea typeface="Courier New"/>
                <a:cs typeface="Courier New"/>
                <a:sym typeface="Courier New"/>
              </a:rPr>
              <a:t> printHello(){</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"Hello, How are you?"</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251459" lvl="0" marL="342900" rtl="0" algn="l">
              <a:spcBef>
                <a:spcPts val="1000"/>
              </a:spcBef>
              <a:spcAft>
                <a:spcPts val="0"/>
              </a:spcAft>
              <a:buSzPts val="1440"/>
              <a:buNone/>
            </a:pPr>
            <a:r>
              <a:t/>
            </a:r>
            <a:endParaRPr>
              <a:latin typeface="Courier New"/>
              <a:ea typeface="Courier New"/>
              <a:cs typeface="Courier New"/>
              <a:sym typeface="Courier New"/>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void</a:t>
            </a:r>
            <a:r>
              <a:rPr b="1" lang="en-US">
                <a:solidFill>
                  <a:srgbClr val="000000"/>
                </a:solidFill>
                <a:latin typeface="Courier New"/>
                <a:ea typeface="Courier New"/>
                <a:cs typeface="Courier New"/>
                <a:sym typeface="Courier New"/>
              </a:rPr>
              <a:t> main(String[] </a:t>
            </a:r>
            <a:r>
              <a:rPr b="1" lang="en-US">
                <a:solidFill>
                  <a:srgbClr val="6A3E3E"/>
                </a:solidFill>
                <a:latin typeface="Courier New"/>
                <a:ea typeface="Courier New"/>
                <a:cs typeface="Courier New"/>
                <a:sym typeface="Courier New"/>
              </a:rPr>
              <a:t>args</a:t>
            </a:r>
            <a:r>
              <a:rPr b="1" lang="en-US">
                <a:solidFill>
                  <a:srgbClr val="000000"/>
                </a:solidFill>
                <a:latin typeface="Courier New"/>
                <a:ea typeface="Courier New"/>
                <a:cs typeface="Courier New"/>
                <a:sym typeface="Courier New"/>
              </a:rPr>
              <a:t>) {</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new</a:t>
            </a:r>
            <a:r>
              <a:rPr b="1" lang="en-US">
                <a:solidFill>
                  <a:srgbClr val="000000"/>
                </a:solidFill>
                <a:latin typeface="Courier New"/>
                <a:ea typeface="Courier New"/>
                <a:cs typeface="Courier New"/>
                <a:sym typeface="Courier New"/>
              </a:rPr>
              <a:t> Hello().printHello();</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485" name="Google Shape;485;p4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486" name="Google Shape;486;p4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87" name="Google Shape;487;p4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Creating multiple objects by one type only</a:t>
            </a:r>
            <a:br>
              <a:rPr b="1" lang="en-US"/>
            </a:br>
            <a:endParaRPr/>
          </a:p>
        </p:txBody>
      </p:sp>
      <p:sp>
        <p:nvSpPr>
          <p:cNvPr id="493" name="Google Shape;493;p4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Rectangle r1=new Rectangle();</a:t>
            </a:r>
            <a:endParaRPr/>
          </a:p>
          <a:p>
            <a:pPr indent="-342900" lvl="0" marL="342900" rtl="0" algn="l">
              <a:spcBef>
                <a:spcPts val="1000"/>
              </a:spcBef>
              <a:spcAft>
                <a:spcPts val="0"/>
              </a:spcAft>
              <a:buSzPts val="1440"/>
              <a:buChar char="►"/>
            </a:pPr>
            <a:r>
              <a:rPr lang="en-US"/>
              <a:t>Rectangle r2=new Rectangle();//creating two objects </a:t>
            </a:r>
            <a:endParaRPr/>
          </a:p>
        </p:txBody>
      </p:sp>
      <p:sp>
        <p:nvSpPr>
          <p:cNvPr id="494" name="Google Shape;494;p4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495" name="Google Shape;495;p4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496" name="Google Shape;496;p4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Is Java Pure Object Oriented Programming Language?</a:t>
            </a:r>
            <a:endParaRPr/>
          </a:p>
        </p:txBody>
      </p:sp>
      <p:sp>
        <p:nvSpPr>
          <p:cNvPr id="176" name="Google Shape;176;p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No</a:t>
            </a:r>
            <a:endParaRPr/>
          </a:p>
          <a:p>
            <a:pPr indent="-342900" lvl="0" marL="342900" rtl="0" algn="l">
              <a:spcBef>
                <a:spcPts val="1000"/>
              </a:spcBef>
              <a:spcAft>
                <a:spcPts val="0"/>
              </a:spcAft>
              <a:buSzPts val="1440"/>
              <a:buChar char="►"/>
            </a:pPr>
            <a:r>
              <a:rPr lang="en-US"/>
              <a:t>Java supports primitive data types</a:t>
            </a:r>
            <a:endParaRPr/>
          </a:p>
        </p:txBody>
      </p:sp>
      <p:sp>
        <p:nvSpPr>
          <p:cNvPr id="177" name="Google Shape;177;p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78" name="Google Shape;178;p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79" name="Google Shape;179;p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***Difference between object and class</a:t>
            </a:r>
            <a:br>
              <a:rPr lang="en-US"/>
            </a:br>
            <a:endParaRPr/>
          </a:p>
        </p:txBody>
      </p:sp>
      <p:graphicFrame>
        <p:nvGraphicFramePr>
          <p:cNvPr id="502" name="Google Shape;502;p43"/>
          <p:cNvGraphicFramePr/>
          <p:nvPr/>
        </p:nvGraphicFramePr>
        <p:xfrm>
          <a:off x="376111" y="1803972"/>
          <a:ext cx="3000000" cy="3000000"/>
        </p:xfrm>
        <a:graphic>
          <a:graphicData uri="http://schemas.openxmlformats.org/drawingml/2006/table">
            <a:tbl>
              <a:tblPr bandRow="1" firstRow="1">
                <a:noFill/>
                <a:tableStyleId>{0096AD41-48B3-47E5-BE89-495867CFA88A}</a:tableStyleId>
              </a:tblPr>
              <a:tblGrid>
                <a:gridCol w="694950"/>
                <a:gridCol w="4149175"/>
                <a:gridCol w="4362675"/>
              </a:tblGrid>
              <a:tr h="446050">
                <a:tc>
                  <a:txBody>
                    <a:bodyPr/>
                    <a:lstStyle/>
                    <a:p>
                      <a:pPr indent="0" lvl="0" marL="0" marR="0" rtl="0" algn="l">
                        <a:spcBef>
                          <a:spcPts val="0"/>
                        </a:spcBef>
                        <a:spcAft>
                          <a:spcPts val="0"/>
                        </a:spcAft>
                        <a:buNone/>
                      </a:pPr>
                      <a:r>
                        <a:rPr lang="en-US" sz="1200"/>
                        <a:t>No.</a:t>
                      </a:r>
                      <a:endParaRPr sz="1200">
                        <a:solidFill>
                          <a:srgbClr val="000000"/>
                        </a:solidFill>
                        <a:latin typeface="times new roman"/>
                        <a:ea typeface="times new roman"/>
                        <a:cs typeface="times new roman"/>
                        <a:sym typeface="times new roman"/>
                      </a:endParaRPr>
                    </a:p>
                  </a:txBody>
                  <a:tcPr marT="38100" marB="38100" marR="38100" marL="38100"/>
                </a:tc>
                <a:tc>
                  <a:txBody>
                    <a:bodyPr/>
                    <a:lstStyle/>
                    <a:p>
                      <a:pPr indent="0" lvl="0" marL="0" marR="0" rtl="0" algn="l">
                        <a:spcBef>
                          <a:spcPts val="0"/>
                        </a:spcBef>
                        <a:spcAft>
                          <a:spcPts val="0"/>
                        </a:spcAft>
                        <a:buNone/>
                      </a:pPr>
                      <a:r>
                        <a:rPr lang="en-US" sz="1200"/>
                        <a:t>Object</a:t>
                      </a:r>
                      <a:endParaRPr sz="1200">
                        <a:solidFill>
                          <a:srgbClr val="000000"/>
                        </a:solidFill>
                        <a:latin typeface="times new roman"/>
                        <a:ea typeface="times new roman"/>
                        <a:cs typeface="times new roman"/>
                        <a:sym typeface="times new roman"/>
                      </a:endParaRPr>
                    </a:p>
                  </a:txBody>
                  <a:tcPr marT="38100" marB="38100" marR="38100" marL="38100"/>
                </a:tc>
                <a:tc>
                  <a:txBody>
                    <a:bodyPr/>
                    <a:lstStyle/>
                    <a:p>
                      <a:pPr indent="0" lvl="0" marL="0" marR="0" rtl="0" algn="l">
                        <a:spcBef>
                          <a:spcPts val="0"/>
                        </a:spcBef>
                        <a:spcAft>
                          <a:spcPts val="0"/>
                        </a:spcAft>
                        <a:buNone/>
                      </a:pPr>
                      <a:r>
                        <a:rPr lang="en-US" sz="1200"/>
                        <a:t>Class</a:t>
                      </a:r>
                      <a:endParaRPr sz="1200">
                        <a:solidFill>
                          <a:srgbClr val="000000"/>
                        </a:solidFill>
                        <a:latin typeface="times new roman"/>
                        <a:ea typeface="times new roman"/>
                        <a:cs typeface="times new roman"/>
                        <a:sym typeface="times new roman"/>
                      </a:endParaRPr>
                    </a:p>
                  </a:txBody>
                  <a:tcPr marT="38100" marB="38100" marR="38100" marL="38100"/>
                </a:tc>
              </a:tr>
              <a:tr h="531575">
                <a:tc>
                  <a:txBody>
                    <a:bodyPr/>
                    <a:lstStyle/>
                    <a:p>
                      <a:pPr indent="0" lvl="0" marL="0" marR="0" rtl="0" algn="l">
                        <a:spcBef>
                          <a:spcPts val="0"/>
                        </a:spcBef>
                        <a:spcAft>
                          <a:spcPts val="0"/>
                        </a:spcAft>
                        <a:buNone/>
                      </a:pPr>
                      <a:r>
                        <a:rPr lang="en-US" sz="1200"/>
                        <a:t>1)</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Object is an instance of a class.</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Class is a blueprint or template from which objects are created.</a:t>
                      </a:r>
                      <a:endParaRPr b="0" i="0" sz="1200">
                        <a:solidFill>
                          <a:srgbClr val="000000"/>
                        </a:solidFill>
                        <a:latin typeface="verdana"/>
                        <a:ea typeface="verdana"/>
                        <a:cs typeface="verdana"/>
                        <a:sym typeface="verdana"/>
                      </a:endParaRPr>
                    </a:p>
                  </a:txBody>
                  <a:tcPr marT="38100" marB="38100" marR="38100" marL="38100"/>
                </a:tc>
              </a:tr>
              <a:tr h="531575">
                <a:tc>
                  <a:txBody>
                    <a:bodyPr/>
                    <a:lstStyle/>
                    <a:p>
                      <a:pPr indent="0" lvl="0" marL="0" marR="0" rtl="0" algn="l">
                        <a:spcBef>
                          <a:spcPts val="0"/>
                        </a:spcBef>
                        <a:spcAft>
                          <a:spcPts val="0"/>
                        </a:spcAft>
                        <a:buNone/>
                      </a:pPr>
                      <a:r>
                        <a:rPr lang="en-US" sz="1200"/>
                        <a:t>2)</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Object is a real world entity such as pen, laptop, mobile, bed, keyboard, mouse, chair etc.</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Class is a group of similar objects.</a:t>
                      </a:r>
                      <a:endParaRPr b="0" i="0" sz="1200">
                        <a:solidFill>
                          <a:srgbClr val="000000"/>
                        </a:solidFill>
                        <a:latin typeface="verdana"/>
                        <a:ea typeface="verdana"/>
                        <a:cs typeface="verdana"/>
                        <a:sym typeface="verdana"/>
                      </a:endParaRPr>
                    </a:p>
                  </a:txBody>
                  <a:tcPr marT="38100" marB="38100" marR="38100" marL="38100"/>
                </a:tc>
              </a:tr>
              <a:tr h="446050">
                <a:tc>
                  <a:txBody>
                    <a:bodyPr/>
                    <a:lstStyle/>
                    <a:p>
                      <a:pPr indent="0" lvl="0" marL="0" marR="0" rtl="0" algn="l">
                        <a:spcBef>
                          <a:spcPts val="0"/>
                        </a:spcBef>
                        <a:spcAft>
                          <a:spcPts val="0"/>
                        </a:spcAft>
                        <a:buNone/>
                      </a:pPr>
                      <a:r>
                        <a:rPr lang="en-US" sz="1200"/>
                        <a:t>3)</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Object is a physical entity.</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Class is a logical entity.</a:t>
                      </a:r>
                      <a:endParaRPr b="0" i="0" sz="1200">
                        <a:solidFill>
                          <a:srgbClr val="000000"/>
                        </a:solidFill>
                        <a:latin typeface="verdana"/>
                        <a:ea typeface="verdana"/>
                        <a:cs typeface="verdana"/>
                        <a:sym typeface="verdana"/>
                      </a:endParaRPr>
                    </a:p>
                  </a:txBody>
                  <a:tcPr marT="38100" marB="38100" marR="38100" marL="38100"/>
                </a:tc>
              </a:tr>
              <a:tr h="531575">
                <a:tc>
                  <a:txBody>
                    <a:bodyPr/>
                    <a:lstStyle/>
                    <a:p>
                      <a:pPr indent="0" lvl="0" marL="0" marR="0" rtl="0" algn="l">
                        <a:spcBef>
                          <a:spcPts val="0"/>
                        </a:spcBef>
                        <a:spcAft>
                          <a:spcPts val="0"/>
                        </a:spcAft>
                        <a:buNone/>
                      </a:pPr>
                      <a:r>
                        <a:rPr lang="en-US" sz="1200"/>
                        <a:t>4)</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Object is created through new keyword mainly e.g.</a:t>
                      </a:r>
                      <a:br>
                        <a:rPr lang="en-US" sz="1200"/>
                      </a:br>
                      <a:r>
                        <a:rPr lang="en-US" sz="1200"/>
                        <a:t>Student s1=new Student();</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Class is declared using class keyword e.g.</a:t>
                      </a:r>
                      <a:br>
                        <a:rPr lang="en-US" sz="1200"/>
                      </a:br>
                      <a:r>
                        <a:rPr lang="en-US" sz="1200"/>
                        <a:t>class Student{}</a:t>
                      </a:r>
                      <a:endParaRPr b="0" i="0" sz="1200">
                        <a:solidFill>
                          <a:srgbClr val="000000"/>
                        </a:solidFill>
                        <a:latin typeface="verdana"/>
                        <a:ea typeface="verdana"/>
                        <a:cs typeface="verdana"/>
                        <a:sym typeface="verdana"/>
                      </a:endParaRPr>
                    </a:p>
                  </a:txBody>
                  <a:tcPr marT="38100" marB="38100" marR="38100" marL="38100"/>
                </a:tc>
              </a:tr>
              <a:tr h="446050">
                <a:tc>
                  <a:txBody>
                    <a:bodyPr/>
                    <a:lstStyle/>
                    <a:p>
                      <a:pPr indent="0" lvl="0" marL="0" marR="0" rtl="0" algn="l">
                        <a:spcBef>
                          <a:spcPts val="0"/>
                        </a:spcBef>
                        <a:spcAft>
                          <a:spcPts val="0"/>
                        </a:spcAft>
                        <a:buNone/>
                      </a:pPr>
                      <a:r>
                        <a:rPr lang="en-US" sz="1200"/>
                        <a:t>5)</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Object is created many times as per requirement.</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Class is declared once.</a:t>
                      </a:r>
                      <a:endParaRPr b="0" i="0" sz="1200">
                        <a:solidFill>
                          <a:srgbClr val="000000"/>
                        </a:solidFill>
                        <a:latin typeface="verdana"/>
                        <a:ea typeface="verdana"/>
                        <a:cs typeface="verdana"/>
                        <a:sym typeface="verdana"/>
                      </a:endParaRPr>
                    </a:p>
                  </a:txBody>
                  <a:tcPr marT="38100" marB="38100" marR="38100" marL="38100"/>
                </a:tc>
              </a:tr>
              <a:tr h="446050">
                <a:tc>
                  <a:txBody>
                    <a:bodyPr/>
                    <a:lstStyle/>
                    <a:p>
                      <a:pPr indent="0" lvl="0" marL="0" marR="0" rtl="0" algn="l">
                        <a:spcBef>
                          <a:spcPts val="0"/>
                        </a:spcBef>
                        <a:spcAft>
                          <a:spcPts val="0"/>
                        </a:spcAft>
                        <a:buNone/>
                      </a:pPr>
                      <a:r>
                        <a:rPr lang="en-US" sz="1200"/>
                        <a:t>6)</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Object allocates memory when it is created.</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Class doesn't allocated memory when it is created.</a:t>
                      </a:r>
                      <a:endParaRPr b="0" i="0" sz="1200">
                        <a:solidFill>
                          <a:srgbClr val="000000"/>
                        </a:solidFill>
                        <a:latin typeface="verdana"/>
                        <a:ea typeface="verdana"/>
                        <a:cs typeface="verdana"/>
                        <a:sym typeface="verdana"/>
                      </a:endParaRPr>
                    </a:p>
                  </a:txBody>
                  <a:tcPr marT="38100" marB="38100" marR="38100" marL="38100"/>
                </a:tc>
              </a:tr>
              <a:tr h="751550">
                <a:tc>
                  <a:txBody>
                    <a:bodyPr/>
                    <a:lstStyle/>
                    <a:p>
                      <a:pPr indent="0" lvl="0" marL="0" marR="0" rtl="0" algn="l">
                        <a:spcBef>
                          <a:spcPts val="0"/>
                        </a:spcBef>
                        <a:spcAft>
                          <a:spcPts val="0"/>
                        </a:spcAft>
                        <a:buNone/>
                      </a:pPr>
                      <a:r>
                        <a:rPr lang="en-US" sz="1200"/>
                        <a:t>7)</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There are many ways to create object in java such as new keyword, newInstance() method, clone() method, factory method and deserialization.</a:t>
                      </a:r>
                      <a:endParaRPr b="0" i="0" sz="1200">
                        <a:solidFill>
                          <a:srgbClr val="000000"/>
                        </a:solidFill>
                        <a:latin typeface="verdana"/>
                        <a:ea typeface="verdana"/>
                        <a:cs typeface="verdana"/>
                        <a:sym typeface="verdana"/>
                      </a:endParaRPr>
                    </a:p>
                  </a:txBody>
                  <a:tcPr marT="38100" marB="38100" marR="38100" marL="38100"/>
                </a:tc>
                <a:tc>
                  <a:txBody>
                    <a:bodyPr/>
                    <a:lstStyle/>
                    <a:p>
                      <a:pPr indent="0" lvl="0" marL="0" marR="0" rtl="0" algn="l">
                        <a:spcBef>
                          <a:spcPts val="0"/>
                        </a:spcBef>
                        <a:spcAft>
                          <a:spcPts val="0"/>
                        </a:spcAft>
                        <a:buNone/>
                      </a:pPr>
                      <a:r>
                        <a:rPr lang="en-US" sz="1200"/>
                        <a:t>There is only one way to define class in java using class keyword.</a:t>
                      </a:r>
                      <a:endParaRPr b="0" i="0" sz="1200">
                        <a:solidFill>
                          <a:srgbClr val="000000"/>
                        </a:solidFill>
                        <a:latin typeface="verdana"/>
                        <a:ea typeface="verdana"/>
                        <a:cs typeface="verdana"/>
                        <a:sym typeface="verdana"/>
                      </a:endParaRPr>
                    </a:p>
                  </a:txBody>
                  <a:tcPr marT="38100" marB="38100" marR="38100" marL="38100"/>
                </a:tc>
              </a:tr>
            </a:tbl>
          </a:graphicData>
        </a:graphic>
      </p:graphicFrame>
      <p:sp>
        <p:nvSpPr>
          <p:cNvPr id="503" name="Google Shape;503;p4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504" name="Google Shape;504;p4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05" name="Google Shape;505;p4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Polymorphism	</a:t>
            </a:r>
            <a:endParaRPr/>
          </a:p>
        </p:txBody>
      </p:sp>
      <p:sp>
        <p:nvSpPr>
          <p:cNvPr id="511" name="Google Shape;511;p4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Able to create many forms</a:t>
            </a:r>
            <a:endParaRPr/>
          </a:p>
          <a:p>
            <a:pPr indent="-342900" lvl="0" marL="342900" rtl="0" algn="l">
              <a:spcBef>
                <a:spcPts val="1000"/>
              </a:spcBef>
              <a:spcAft>
                <a:spcPts val="0"/>
              </a:spcAft>
              <a:buSzPts val="2240"/>
              <a:buChar char="►"/>
            </a:pPr>
            <a:r>
              <a:rPr lang="en-US" sz="2800"/>
              <a:t>Types of Polymorphism	</a:t>
            </a:r>
            <a:endParaRPr/>
          </a:p>
          <a:p>
            <a:pPr indent="-342900" lvl="0" marL="342900" rtl="0" algn="l">
              <a:spcBef>
                <a:spcPts val="1000"/>
              </a:spcBef>
              <a:spcAft>
                <a:spcPts val="0"/>
              </a:spcAft>
              <a:buSzPts val="1440"/>
              <a:buChar char="►"/>
            </a:pPr>
            <a:r>
              <a:rPr lang="en-US">
                <a:solidFill>
                  <a:srgbClr val="FF0000"/>
                </a:solidFill>
              </a:rPr>
              <a:t>1. Static Polymorphism				2. Dynamic Polymorphism</a:t>
            </a:r>
            <a:endParaRPr/>
          </a:p>
          <a:p>
            <a:pPr indent="-342900" lvl="0" marL="342900" rtl="0" algn="l">
              <a:spcBef>
                <a:spcPts val="1000"/>
              </a:spcBef>
              <a:spcAft>
                <a:spcPts val="0"/>
              </a:spcAft>
              <a:buSzPts val="1440"/>
              <a:buChar char="►"/>
            </a:pPr>
            <a:r>
              <a:rPr lang="en-US"/>
              <a:t>Method Overloading					MethodOverriding</a:t>
            </a:r>
            <a:endParaRPr/>
          </a:p>
        </p:txBody>
      </p:sp>
      <p:sp>
        <p:nvSpPr>
          <p:cNvPr id="512" name="Google Shape;512;p4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513" name="Google Shape;513;p4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14" name="Google Shape;514;p4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5"/>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1"/>
              </a:buClr>
              <a:buSzPts val="4000"/>
              <a:buFont typeface="Trebuchet MS"/>
              <a:buNone/>
            </a:pPr>
            <a:r>
              <a:rPr b="1" lang="en-US"/>
              <a:t>Method Overloading</a:t>
            </a:r>
            <a:endParaRPr/>
          </a:p>
        </p:txBody>
      </p:sp>
      <p:sp>
        <p:nvSpPr>
          <p:cNvPr id="520" name="Google Shape;520;p45"/>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a:t> </a:t>
            </a:r>
            <a:endParaRPr/>
          </a:p>
        </p:txBody>
      </p:sp>
      <p:sp>
        <p:nvSpPr>
          <p:cNvPr id="521" name="Google Shape;521;p4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522" name="Google Shape;522;p4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23" name="Google Shape;523;p4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529" name="Google Shape;529;p4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30" name="Google Shape;530;p4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scontent-sit4-1.xx.fbcdn.net/v/t1.0-9/14441011_1359007707457613_3622570326540598630_n.jpg?oh=5d6b1d82fbf8254c540e1a828c53273f&amp;oe=586CCD38" id="531" name="Google Shape;531;p46"/>
          <p:cNvPicPr preferRelativeResize="0"/>
          <p:nvPr>
            <p:ph idx="1" type="body"/>
          </p:nvPr>
        </p:nvPicPr>
        <p:blipFill rotWithShape="1">
          <a:blip r:embed="rId3">
            <a:alphaModFix/>
          </a:blip>
          <a:srcRect b="0" l="0" r="0" t="0"/>
          <a:stretch/>
        </p:blipFill>
        <p:spPr>
          <a:xfrm>
            <a:off x="3084394" y="720028"/>
            <a:ext cx="2977341" cy="53219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Method Overloading</a:t>
            </a:r>
            <a:endParaRPr/>
          </a:p>
        </p:txBody>
      </p:sp>
      <p:sp>
        <p:nvSpPr>
          <p:cNvPr id="537" name="Google Shape;537;p4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a class has multiple methods with same name but different parameters, it is known as </a:t>
            </a:r>
            <a:r>
              <a:rPr b="1" lang="en-US"/>
              <a:t>Method Overloading</a:t>
            </a:r>
            <a:r>
              <a:rPr lang="en-US"/>
              <a:t>. </a:t>
            </a:r>
            <a:endParaRPr/>
          </a:p>
          <a:p>
            <a:pPr indent="-251459" lvl="0" marL="342900" rtl="0" algn="l">
              <a:spcBef>
                <a:spcPts val="1000"/>
              </a:spcBef>
              <a:spcAft>
                <a:spcPts val="0"/>
              </a:spcAft>
              <a:buSzPts val="1440"/>
              <a:buNone/>
            </a:pPr>
            <a:r>
              <a:t/>
            </a:r>
            <a:endParaRPr/>
          </a:p>
        </p:txBody>
      </p:sp>
      <p:sp>
        <p:nvSpPr>
          <p:cNvPr id="538" name="Google Shape;538;p4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539" name="Google Shape;539;p4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40" name="Google Shape;540;p4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Advantages of Method overloading</a:t>
            </a:r>
            <a:endParaRPr/>
          </a:p>
        </p:txBody>
      </p:sp>
      <p:sp>
        <p:nvSpPr>
          <p:cNvPr id="546" name="Google Shape;546;p4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Method overloading </a:t>
            </a:r>
            <a:r>
              <a:rPr b="1" lang="en-US"/>
              <a:t>increases the readability of the program</a:t>
            </a:r>
            <a:r>
              <a:rPr lang="en-US"/>
              <a:t>.</a:t>
            </a:r>
            <a:endParaRPr/>
          </a:p>
        </p:txBody>
      </p:sp>
      <p:sp>
        <p:nvSpPr>
          <p:cNvPr id="547" name="Google Shape;547;p4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548" name="Google Shape;548;p4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49" name="Google Shape;549;p4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Different ways to overload the method</a:t>
            </a:r>
            <a:endParaRPr/>
          </a:p>
        </p:txBody>
      </p:sp>
      <p:sp>
        <p:nvSpPr>
          <p:cNvPr id="555" name="Google Shape;555;p4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By changing number of arguments</a:t>
            </a:r>
            <a:endParaRPr/>
          </a:p>
          <a:p>
            <a:pPr indent="-342900" lvl="0" marL="342900" rtl="0" algn="l">
              <a:spcBef>
                <a:spcPts val="1000"/>
              </a:spcBef>
              <a:spcAft>
                <a:spcPts val="0"/>
              </a:spcAft>
              <a:buSzPts val="1440"/>
              <a:buChar char="►"/>
            </a:pPr>
            <a:r>
              <a:rPr lang="en-US"/>
              <a:t>By changing the data type</a:t>
            </a:r>
            <a:endParaRPr/>
          </a:p>
          <a:p>
            <a:pPr indent="-342900" lvl="0" marL="342900" rtl="0" algn="l">
              <a:spcBef>
                <a:spcPts val="1000"/>
              </a:spcBef>
              <a:spcAft>
                <a:spcPts val="0"/>
              </a:spcAft>
              <a:buSzPts val="1440"/>
              <a:buChar char="►"/>
            </a:pPr>
            <a:r>
              <a:rPr lang="en-US"/>
              <a:t>By changing order of the arguments</a:t>
            </a:r>
            <a:endParaRPr/>
          </a:p>
          <a:p>
            <a:pPr indent="-342900" lvl="0" marL="342900" rtl="0" algn="l">
              <a:spcBef>
                <a:spcPts val="1000"/>
              </a:spcBef>
              <a:spcAft>
                <a:spcPts val="0"/>
              </a:spcAft>
              <a:buSzPts val="1440"/>
              <a:buChar char="►"/>
            </a:pPr>
            <a:r>
              <a:rPr lang="en-US"/>
              <a:t>Note:</a:t>
            </a:r>
            <a:endParaRPr/>
          </a:p>
          <a:p>
            <a:pPr indent="-342900" lvl="0" marL="342900" rtl="0" algn="l">
              <a:spcBef>
                <a:spcPts val="1000"/>
              </a:spcBef>
              <a:spcAft>
                <a:spcPts val="0"/>
              </a:spcAft>
              <a:buSzPts val="1440"/>
              <a:buChar char="►"/>
            </a:pPr>
            <a:r>
              <a:rPr b="1" lang="en-US">
                <a:solidFill>
                  <a:srgbClr val="FF0000"/>
                </a:solidFill>
              </a:rPr>
              <a:t>In java, Methood Overloading is not possible by changing the return type of the method.</a:t>
            </a:r>
            <a:endParaRPr/>
          </a:p>
          <a:p>
            <a:pPr indent="-251459" lvl="0" marL="342900" rtl="0" algn="l">
              <a:spcBef>
                <a:spcPts val="1000"/>
              </a:spcBef>
              <a:spcAft>
                <a:spcPts val="0"/>
              </a:spcAft>
              <a:buSzPts val="1440"/>
              <a:buNone/>
            </a:pPr>
            <a:r>
              <a:t/>
            </a:r>
            <a:endParaRPr/>
          </a:p>
        </p:txBody>
      </p:sp>
      <p:sp>
        <p:nvSpPr>
          <p:cNvPr id="556" name="Google Shape;556;p4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557" name="Google Shape;557;p4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58" name="Google Shape;558;p4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1)Example of Method Overloading by changing the no. of arguments</a:t>
            </a:r>
            <a:br>
              <a:rPr b="1" lang="en-US"/>
            </a:br>
            <a:endParaRPr/>
          </a:p>
        </p:txBody>
      </p:sp>
      <p:sp>
        <p:nvSpPr>
          <p:cNvPr id="564" name="Google Shape;564;p5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lang="en-US"/>
              <a:t>class Calculation{  </a:t>
            </a:r>
            <a:endParaRPr/>
          </a:p>
          <a:p>
            <a:pPr indent="-342900" lvl="0" marL="342900" rtl="0" algn="l">
              <a:spcBef>
                <a:spcPts val="1000"/>
              </a:spcBef>
              <a:spcAft>
                <a:spcPts val="0"/>
              </a:spcAft>
              <a:buSzPct val="79999"/>
              <a:buChar char="►"/>
            </a:pPr>
            <a:r>
              <a:rPr lang="en-US"/>
              <a:t>  void sum(</a:t>
            </a:r>
            <a:r>
              <a:rPr lang="en-US">
                <a:solidFill>
                  <a:srgbClr val="FF0000"/>
                </a:solidFill>
              </a:rPr>
              <a:t>int a,int b</a:t>
            </a:r>
            <a:r>
              <a:rPr lang="en-US"/>
              <a:t>){System.out.println(a+b);}  </a:t>
            </a:r>
            <a:endParaRPr/>
          </a:p>
          <a:p>
            <a:pPr indent="-342900" lvl="0" marL="342900" rtl="0" algn="l">
              <a:spcBef>
                <a:spcPts val="1000"/>
              </a:spcBef>
              <a:spcAft>
                <a:spcPts val="0"/>
              </a:spcAft>
              <a:buSzPct val="79999"/>
              <a:buChar char="►"/>
            </a:pPr>
            <a:r>
              <a:rPr lang="en-US"/>
              <a:t>  void sum(</a:t>
            </a:r>
            <a:r>
              <a:rPr lang="en-US">
                <a:solidFill>
                  <a:srgbClr val="FF0000"/>
                </a:solidFill>
              </a:rPr>
              <a:t>int a,int b,int c</a:t>
            </a:r>
            <a:r>
              <a:rPr lang="en-US"/>
              <a:t>){System.out.println(a+b+c);}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public static void main(String args[]){  </a:t>
            </a:r>
            <a:endParaRPr/>
          </a:p>
          <a:p>
            <a:pPr indent="-342900" lvl="0" marL="342900" rtl="0" algn="l">
              <a:spcBef>
                <a:spcPts val="1000"/>
              </a:spcBef>
              <a:spcAft>
                <a:spcPts val="0"/>
              </a:spcAft>
              <a:buSzPct val="79999"/>
              <a:buChar char="►"/>
            </a:pPr>
            <a:r>
              <a:rPr lang="en-US"/>
              <a:t>  Calculation obj=new Calculation();  </a:t>
            </a:r>
            <a:endParaRPr/>
          </a:p>
          <a:p>
            <a:pPr indent="-342900" lvl="0" marL="342900" rtl="0" algn="l">
              <a:spcBef>
                <a:spcPts val="1000"/>
              </a:spcBef>
              <a:spcAft>
                <a:spcPts val="0"/>
              </a:spcAft>
              <a:buSzPct val="79999"/>
              <a:buChar char="►"/>
            </a:pPr>
            <a:r>
              <a:rPr lang="en-US"/>
              <a:t>  obj.sum(10,10,10);  </a:t>
            </a:r>
            <a:endParaRPr/>
          </a:p>
          <a:p>
            <a:pPr indent="-342900" lvl="0" marL="342900" rtl="0" algn="l">
              <a:spcBef>
                <a:spcPts val="1000"/>
              </a:spcBef>
              <a:spcAft>
                <a:spcPts val="0"/>
              </a:spcAft>
              <a:buSzPct val="79999"/>
              <a:buChar char="►"/>
            </a:pPr>
            <a:r>
              <a:rPr lang="en-US"/>
              <a:t>  obj.sum(20,20);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58318" lvl="0" marL="342900" rtl="0" algn="l">
              <a:spcBef>
                <a:spcPts val="1000"/>
              </a:spcBef>
              <a:spcAft>
                <a:spcPts val="0"/>
              </a:spcAft>
              <a:buSzPct val="79999"/>
              <a:buNone/>
            </a:pPr>
            <a:r>
              <a:t/>
            </a:r>
            <a:endParaRPr/>
          </a:p>
        </p:txBody>
      </p:sp>
      <p:sp>
        <p:nvSpPr>
          <p:cNvPr id="565" name="Google Shape;565;p5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566" name="Google Shape;566;p5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67" name="Google Shape;567;p5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2)Example of Method Overloading by changing data type of argument</a:t>
            </a:r>
            <a:br>
              <a:rPr b="1" lang="en-US"/>
            </a:br>
            <a:endParaRPr/>
          </a:p>
        </p:txBody>
      </p:sp>
      <p:sp>
        <p:nvSpPr>
          <p:cNvPr id="573" name="Google Shape;573;p5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lang="en-US"/>
              <a:t>class Calculation{  </a:t>
            </a:r>
            <a:endParaRPr/>
          </a:p>
          <a:p>
            <a:pPr indent="-342900" lvl="0" marL="342900" rtl="0" algn="l">
              <a:spcBef>
                <a:spcPts val="1000"/>
              </a:spcBef>
              <a:spcAft>
                <a:spcPts val="0"/>
              </a:spcAft>
              <a:buSzPct val="79999"/>
              <a:buChar char="►"/>
            </a:pPr>
            <a:r>
              <a:rPr lang="en-US"/>
              <a:t>  void sum(</a:t>
            </a:r>
            <a:r>
              <a:rPr lang="en-US">
                <a:solidFill>
                  <a:srgbClr val="7030A0"/>
                </a:solidFill>
              </a:rPr>
              <a:t>int a,int b</a:t>
            </a:r>
            <a:r>
              <a:rPr lang="en-US"/>
              <a:t>){System.out.println(a+b);}  </a:t>
            </a:r>
            <a:endParaRPr/>
          </a:p>
          <a:p>
            <a:pPr indent="-342900" lvl="0" marL="342900" rtl="0" algn="l">
              <a:spcBef>
                <a:spcPts val="1000"/>
              </a:spcBef>
              <a:spcAft>
                <a:spcPts val="0"/>
              </a:spcAft>
              <a:buSzPct val="79999"/>
              <a:buChar char="►"/>
            </a:pPr>
            <a:r>
              <a:rPr lang="en-US"/>
              <a:t>  void sum(</a:t>
            </a:r>
            <a:r>
              <a:rPr lang="en-US">
                <a:solidFill>
                  <a:srgbClr val="7030A0"/>
                </a:solidFill>
              </a:rPr>
              <a:t>double a,double b</a:t>
            </a:r>
            <a:r>
              <a:rPr lang="en-US"/>
              <a:t>){System.out.println(a+b);}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public static void main(String args[]){  </a:t>
            </a:r>
            <a:endParaRPr/>
          </a:p>
          <a:p>
            <a:pPr indent="-342900" lvl="0" marL="342900" rtl="0" algn="l">
              <a:spcBef>
                <a:spcPts val="1000"/>
              </a:spcBef>
              <a:spcAft>
                <a:spcPts val="0"/>
              </a:spcAft>
              <a:buSzPct val="79999"/>
              <a:buChar char="►"/>
            </a:pPr>
            <a:r>
              <a:rPr lang="en-US"/>
              <a:t>  Calculation obj=new Calculation();  </a:t>
            </a:r>
            <a:endParaRPr/>
          </a:p>
          <a:p>
            <a:pPr indent="-342900" lvl="0" marL="342900" rtl="0" algn="l">
              <a:spcBef>
                <a:spcPts val="1000"/>
              </a:spcBef>
              <a:spcAft>
                <a:spcPts val="0"/>
              </a:spcAft>
              <a:buSzPct val="79999"/>
              <a:buChar char="►"/>
            </a:pPr>
            <a:r>
              <a:rPr lang="en-US"/>
              <a:t>  obj.sum(10.5,10.5);  </a:t>
            </a:r>
            <a:endParaRPr/>
          </a:p>
          <a:p>
            <a:pPr indent="-342900" lvl="0" marL="342900" rtl="0" algn="l">
              <a:spcBef>
                <a:spcPts val="1000"/>
              </a:spcBef>
              <a:spcAft>
                <a:spcPts val="0"/>
              </a:spcAft>
              <a:buSzPct val="79999"/>
              <a:buChar char="►"/>
            </a:pPr>
            <a:r>
              <a:rPr lang="en-US"/>
              <a:t>  obj.sum(20,20);  </a:t>
            </a:r>
            <a:endParaRPr/>
          </a:p>
          <a:p>
            <a:pPr indent="-342900" lvl="0" marL="342900" rtl="0" algn="l">
              <a:spcBef>
                <a:spcPts val="1000"/>
              </a:spcBef>
              <a:spcAft>
                <a:spcPts val="0"/>
              </a:spcAft>
              <a:buSzPct val="79999"/>
              <a:buChar char="►"/>
            </a:pPr>
            <a:r>
              <a:rPr lang="en-US"/>
              <a:t>  </a:t>
            </a:r>
            <a:endParaRPr/>
          </a:p>
          <a:p>
            <a:pPr indent="-342900" lvl="0" marL="342900" rtl="0" algn="l">
              <a:spcBef>
                <a:spcPts val="1000"/>
              </a:spcBef>
              <a:spcAft>
                <a:spcPts val="0"/>
              </a:spcAft>
              <a:buSzPct val="79999"/>
              <a:buChar char="►"/>
            </a:pPr>
            <a:r>
              <a:rPr lang="en-US"/>
              <a:t>  }  </a:t>
            </a:r>
            <a:endParaRPr/>
          </a:p>
          <a:p>
            <a:pPr indent="-342900" lvl="0" marL="342900" rtl="0" algn="l">
              <a:spcBef>
                <a:spcPts val="1000"/>
              </a:spcBef>
              <a:spcAft>
                <a:spcPts val="0"/>
              </a:spcAft>
              <a:buSzPct val="79999"/>
              <a:buChar char="►"/>
            </a:pPr>
            <a:r>
              <a:rPr lang="en-US"/>
              <a:t>}  </a:t>
            </a:r>
            <a:endParaRPr/>
          </a:p>
          <a:p>
            <a:pPr indent="-258318" lvl="0" marL="342900" rtl="0" algn="l">
              <a:spcBef>
                <a:spcPts val="1000"/>
              </a:spcBef>
              <a:spcAft>
                <a:spcPts val="0"/>
              </a:spcAft>
              <a:buSzPct val="79999"/>
              <a:buNone/>
            </a:pPr>
            <a:r>
              <a:t/>
            </a:r>
            <a:endParaRPr/>
          </a:p>
        </p:txBody>
      </p:sp>
      <p:sp>
        <p:nvSpPr>
          <p:cNvPr id="574" name="Google Shape;574;p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575" name="Google Shape;575;p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76" name="Google Shape;576;p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3)Example of Method Overloading by changing order of arguments</a:t>
            </a:r>
            <a:br>
              <a:rPr b="1" lang="en-US"/>
            </a:br>
            <a:endParaRPr/>
          </a:p>
        </p:txBody>
      </p:sp>
      <p:sp>
        <p:nvSpPr>
          <p:cNvPr id="582" name="Google Shape;582;p5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SzPts val="1440"/>
              <a:buChar char="►"/>
            </a:pPr>
            <a:r>
              <a:rPr lang="en-US"/>
              <a:t>class Calculation{  </a:t>
            </a:r>
            <a:endParaRPr/>
          </a:p>
          <a:p>
            <a:pPr indent="-342900" lvl="0" marL="342900" rtl="0" algn="l">
              <a:spcBef>
                <a:spcPts val="1000"/>
              </a:spcBef>
              <a:spcAft>
                <a:spcPts val="0"/>
              </a:spcAft>
              <a:buSzPts val="1440"/>
              <a:buChar char="►"/>
            </a:pPr>
            <a:r>
              <a:rPr lang="en-US"/>
              <a:t>  void sum(</a:t>
            </a:r>
            <a:r>
              <a:rPr lang="en-US">
                <a:solidFill>
                  <a:srgbClr val="7030A0"/>
                </a:solidFill>
              </a:rPr>
              <a:t>int a, double b</a:t>
            </a:r>
            <a:r>
              <a:rPr lang="en-US"/>
              <a:t>){System.out.println(a+b);}  </a:t>
            </a:r>
            <a:endParaRPr/>
          </a:p>
          <a:p>
            <a:pPr indent="-342900" lvl="0" marL="342900" rtl="0" algn="l">
              <a:spcBef>
                <a:spcPts val="1000"/>
              </a:spcBef>
              <a:spcAft>
                <a:spcPts val="0"/>
              </a:spcAft>
              <a:buSzPts val="1440"/>
              <a:buChar char="►"/>
            </a:pPr>
            <a:r>
              <a:rPr lang="en-US"/>
              <a:t>  void sum(</a:t>
            </a:r>
            <a:r>
              <a:rPr lang="en-US">
                <a:solidFill>
                  <a:srgbClr val="7030A0"/>
                </a:solidFill>
              </a:rPr>
              <a:t>double a, int b</a:t>
            </a:r>
            <a:r>
              <a:rPr lang="en-US"/>
              <a:t>){System.out.println(a+b);}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  public static void main(String args[]){  </a:t>
            </a:r>
            <a:endParaRPr/>
          </a:p>
          <a:p>
            <a:pPr indent="-342900" lvl="0" marL="342900" rtl="0" algn="l">
              <a:spcBef>
                <a:spcPts val="1000"/>
              </a:spcBef>
              <a:spcAft>
                <a:spcPts val="0"/>
              </a:spcAft>
              <a:buSzPts val="1440"/>
              <a:buChar char="►"/>
            </a:pPr>
            <a:r>
              <a:rPr lang="en-US"/>
              <a:t>  Calculation obj=new Calculation();  </a:t>
            </a:r>
            <a:endParaRPr/>
          </a:p>
          <a:p>
            <a:pPr indent="-342900" lvl="0" marL="342900" rtl="0" algn="l">
              <a:spcBef>
                <a:spcPts val="1000"/>
              </a:spcBef>
              <a:spcAft>
                <a:spcPts val="0"/>
              </a:spcAft>
              <a:buSzPts val="1440"/>
              <a:buChar char="►"/>
            </a:pPr>
            <a:r>
              <a:rPr lang="en-US"/>
              <a:t>  obj.sum(10,10.5);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a:t>
            </a:r>
            <a:endParaRPr/>
          </a:p>
          <a:p>
            <a:pPr indent="-251459" lvl="0" marL="342900" rtl="0" algn="l">
              <a:spcBef>
                <a:spcPts val="1000"/>
              </a:spcBef>
              <a:spcAft>
                <a:spcPts val="0"/>
              </a:spcAft>
              <a:buSzPts val="1440"/>
              <a:buNone/>
            </a:pPr>
            <a:r>
              <a:t/>
            </a:r>
            <a:endParaRPr/>
          </a:p>
        </p:txBody>
      </p:sp>
      <p:sp>
        <p:nvSpPr>
          <p:cNvPr id="583" name="Google Shape;583;p5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584" name="Google Shape;584;p5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85" name="Google Shape;585;p5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OOPs (Object Oriented Programming System)</a:t>
            </a:r>
            <a:endParaRPr b="1"/>
          </a:p>
        </p:txBody>
      </p:sp>
      <p:sp>
        <p:nvSpPr>
          <p:cNvPr id="185" name="Google Shape;185;p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Object</a:t>
            </a:r>
            <a:r>
              <a:rPr lang="en-US"/>
              <a:t> means a real world entity such as pen, chair, table etc.</a:t>
            </a:r>
            <a:endParaRPr/>
          </a:p>
          <a:p>
            <a:pPr indent="-342900" lvl="0" marL="342900" rtl="0" algn="l">
              <a:spcBef>
                <a:spcPts val="1000"/>
              </a:spcBef>
              <a:spcAft>
                <a:spcPts val="0"/>
              </a:spcAft>
              <a:buSzPts val="1440"/>
              <a:buChar char="►"/>
            </a:pPr>
            <a:r>
              <a:rPr b="1" lang="en-US"/>
              <a:t>Object-Oriented Programming</a:t>
            </a:r>
            <a:r>
              <a:rPr lang="en-US"/>
              <a:t> is a methodology or paradigm to design a program using classes and objects.</a:t>
            </a:r>
            <a:endParaRPr/>
          </a:p>
          <a:p>
            <a:pPr indent="-342900" lvl="0" marL="342900" rtl="0" algn="l">
              <a:spcBef>
                <a:spcPts val="1000"/>
              </a:spcBef>
              <a:spcAft>
                <a:spcPts val="0"/>
              </a:spcAft>
              <a:buSzPts val="1440"/>
              <a:buChar char="►"/>
            </a:pPr>
            <a:r>
              <a:rPr lang="en-US"/>
              <a:t> It simplifies the software development and maintenance </a:t>
            </a:r>
            <a:endParaRPr/>
          </a:p>
          <a:p>
            <a:pPr indent="-251459" lvl="0" marL="342900" rtl="0" algn="l">
              <a:spcBef>
                <a:spcPts val="1000"/>
              </a:spcBef>
              <a:spcAft>
                <a:spcPts val="0"/>
              </a:spcAft>
              <a:buSzPts val="1440"/>
              <a:buNone/>
            </a:pPr>
            <a:r>
              <a:t/>
            </a:r>
            <a:endParaRPr/>
          </a:p>
        </p:txBody>
      </p:sp>
      <p:sp>
        <p:nvSpPr>
          <p:cNvPr id="186" name="Google Shape;186;p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87" name="Google Shape;187;p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88" name="Google Shape;188;p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Method Overloading and TyType Promotion</a:t>
            </a:r>
            <a:br>
              <a:rPr b="1" lang="en-US"/>
            </a:br>
            <a:endParaRPr/>
          </a:p>
        </p:txBody>
      </p:sp>
      <p:sp>
        <p:nvSpPr>
          <p:cNvPr id="591" name="Google Shape;591;p5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One type is promoted to another implicitly if</a:t>
            </a:r>
            <a:endParaRPr/>
          </a:p>
        </p:txBody>
      </p:sp>
      <p:pic>
        <p:nvPicPr>
          <p:cNvPr id="592" name="Google Shape;592;p53"/>
          <p:cNvPicPr preferRelativeResize="0"/>
          <p:nvPr/>
        </p:nvPicPr>
        <p:blipFill rotWithShape="1">
          <a:blip r:embed="rId3">
            <a:alphaModFix/>
          </a:blip>
          <a:srcRect b="0" l="0" r="0" t="0"/>
          <a:stretch/>
        </p:blipFill>
        <p:spPr>
          <a:xfrm>
            <a:off x="1819393" y="2605078"/>
            <a:ext cx="6066046" cy="3750002"/>
          </a:xfrm>
          <a:prstGeom prst="rect">
            <a:avLst/>
          </a:prstGeom>
          <a:noFill/>
          <a:ln>
            <a:noFill/>
          </a:ln>
        </p:spPr>
      </p:pic>
      <p:pic>
        <p:nvPicPr>
          <p:cNvPr descr="method overloading with type promotion" id="593" name="Google Shape;593;p53"/>
          <p:cNvPicPr preferRelativeResize="0"/>
          <p:nvPr/>
        </p:nvPicPr>
        <p:blipFill rotWithShape="1">
          <a:blip r:embed="rId4">
            <a:alphaModFix/>
          </a:blip>
          <a:srcRect b="0" l="0" r="0" t="0"/>
          <a:stretch/>
        </p:blipFill>
        <p:spPr>
          <a:xfrm>
            <a:off x="0" y="0"/>
            <a:ext cx="5981700" cy="4495800"/>
          </a:xfrm>
          <a:prstGeom prst="rect">
            <a:avLst/>
          </a:prstGeom>
          <a:noFill/>
          <a:ln>
            <a:noFill/>
          </a:ln>
        </p:spPr>
      </p:pic>
      <p:sp>
        <p:nvSpPr>
          <p:cNvPr id="594" name="Google Shape;594;p5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595" name="Google Shape;595;p5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596" name="Google Shape;596;p5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Notes:	</a:t>
            </a:r>
            <a:endParaRPr/>
          </a:p>
        </p:txBody>
      </p:sp>
      <p:sp>
        <p:nvSpPr>
          <p:cNvPr id="602" name="Google Shape;602;p5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As displayed in the above diagram,</a:t>
            </a:r>
            <a:endParaRPr/>
          </a:p>
          <a:p>
            <a:pPr indent="-342900" lvl="0" marL="342900" rtl="0" algn="l">
              <a:spcBef>
                <a:spcPts val="1000"/>
              </a:spcBef>
              <a:spcAft>
                <a:spcPts val="0"/>
              </a:spcAft>
              <a:buSzPts val="1440"/>
              <a:buChar char="►"/>
            </a:pPr>
            <a:r>
              <a:rPr lang="en-US"/>
              <a:t> byte can be promoted to short, int, long, float or double. </a:t>
            </a:r>
            <a:endParaRPr/>
          </a:p>
          <a:p>
            <a:pPr indent="-342900" lvl="0" marL="342900" rtl="0" algn="l">
              <a:spcBef>
                <a:spcPts val="1000"/>
              </a:spcBef>
              <a:spcAft>
                <a:spcPts val="0"/>
              </a:spcAft>
              <a:buSzPts val="1440"/>
              <a:buChar char="►"/>
            </a:pPr>
            <a:r>
              <a:rPr lang="en-US"/>
              <a:t>The short datatype can be promoted to int,long,float or double.</a:t>
            </a:r>
            <a:endParaRPr/>
          </a:p>
          <a:p>
            <a:pPr indent="-342900" lvl="0" marL="342900" rtl="0" algn="l">
              <a:spcBef>
                <a:spcPts val="1000"/>
              </a:spcBef>
              <a:spcAft>
                <a:spcPts val="0"/>
              </a:spcAft>
              <a:buSzPts val="1440"/>
              <a:buChar char="►"/>
            </a:pPr>
            <a:r>
              <a:rPr lang="en-US"/>
              <a:t> The char datatype can be promoted to int,long,float or double and so on.</a:t>
            </a:r>
            <a:endParaRPr/>
          </a:p>
        </p:txBody>
      </p:sp>
      <p:sp>
        <p:nvSpPr>
          <p:cNvPr id="603" name="Google Shape;603;p5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604" name="Google Shape;604;p5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05" name="Google Shape;605;p5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Example of Method Overloading with TypePromotion</a:t>
            </a:r>
            <a:endParaRPr b="1"/>
          </a:p>
        </p:txBody>
      </p:sp>
      <p:sp>
        <p:nvSpPr>
          <p:cNvPr id="611" name="Google Shape;611;p55"/>
          <p:cNvSpPr txBox="1"/>
          <p:nvPr>
            <p:ph idx="1" type="body"/>
          </p:nvPr>
        </p:nvSpPr>
        <p:spPr>
          <a:xfrm>
            <a:off x="677334" y="2295352"/>
            <a:ext cx="7587333" cy="3611245"/>
          </a:xfrm>
          <a:prstGeom prst="rect">
            <a:avLst/>
          </a:prstGeom>
          <a:noFill/>
          <a:ln>
            <a:noFill/>
          </a:ln>
        </p:spPr>
        <p:txBody>
          <a:bodyPr anchorCtr="0" anchor="ctr" bIns="45700" lIns="91425" spcFirstLastPara="1" rIns="91425" wrap="square" tIns="45700">
            <a:spAutoFit/>
          </a:bodyPr>
          <a:lstStyle/>
          <a:p>
            <a:pPr indent="-342900" lvl="0" marL="342900" rtl="0" algn="l">
              <a:spcBef>
                <a:spcPts val="0"/>
              </a:spcBef>
              <a:spcAft>
                <a:spcPts val="0"/>
              </a:spcAft>
              <a:buSzPts val="1440"/>
              <a:buChar char="►"/>
            </a:pPr>
            <a:r>
              <a:rPr b="1" lang="en-US"/>
              <a:t>class OverloadingCalculation{  </a:t>
            </a:r>
            <a:endParaRPr/>
          </a:p>
          <a:p>
            <a:pPr indent="-342900" lvl="0" marL="342900" rtl="0" algn="l">
              <a:spcBef>
                <a:spcPts val="1000"/>
              </a:spcBef>
              <a:spcAft>
                <a:spcPts val="0"/>
              </a:spcAft>
              <a:buSzPts val="1440"/>
              <a:buChar char="►"/>
            </a:pPr>
            <a:r>
              <a:rPr lang="en-US"/>
              <a:t>  </a:t>
            </a:r>
            <a:r>
              <a:rPr b="1" lang="en-US"/>
              <a:t>void sum(int a,long b){System.out.println(a+b);}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  </a:t>
            </a:r>
            <a:r>
              <a:rPr b="1" lang="en-US"/>
              <a:t>public static void main(String args[]){  </a:t>
            </a:r>
            <a:endParaRPr/>
          </a:p>
          <a:p>
            <a:pPr indent="-342900" lvl="0" marL="342900" rtl="0" algn="l">
              <a:spcBef>
                <a:spcPts val="1000"/>
              </a:spcBef>
              <a:spcAft>
                <a:spcPts val="0"/>
              </a:spcAft>
              <a:buSzPts val="1440"/>
              <a:buChar char="►"/>
            </a:pPr>
            <a:r>
              <a:rPr lang="en-US"/>
              <a:t>  OverloadingCalculation obj=</a:t>
            </a:r>
            <a:r>
              <a:rPr b="1" lang="en-US"/>
              <a:t>new OverloadingCalculation();  </a:t>
            </a:r>
            <a:endParaRPr/>
          </a:p>
          <a:p>
            <a:pPr indent="-342900" lvl="0" marL="342900" rtl="0" algn="l">
              <a:spcBef>
                <a:spcPts val="1000"/>
              </a:spcBef>
              <a:spcAft>
                <a:spcPts val="0"/>
              </a:spcAft>
              <a:buSzPts val="1440"/>
              <a:buChar char="►"/>
            </a:pPr>
            <a:r>
              <a:rPr lang="en-US"/>
              <a:t>  obj.sum(20,20);//now second int literal will be promoted to long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a:t>
            </a:r>
            <a:endParaRPr/>
          </a:p>
        </p:txBody>
      </p:sp>
      <p:sp>
        <p:nvSpPr>
          <p:cNvPr id="612" name="Google Shape;612;p5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613" name="Google Shape;613;p5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14" name="Google Shape;614;p5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Example of Method Overloading with Type Promotion in case of ambiguity</a:t>
            </a:r>
            <a:br>
              <a:rPr b="1" lang="en-US"/>
            </a:br>
            <a:endParaRPr/>
          </a:p>
        </p:txBody>
      </p:sp>
      <p:sp>
        <p:nvSpPr>
          <p:cNvPr id="620" name="Google Shape;620;p56"/>
          <p:cNvSpPr txBox="1"/>
          <p:nvPr>
            <p:ph idx="1" type="body"/>
          </p:nvPr>
        </p:nvSpPr>
        <p:spPr>
          <a:xfrm>
            <a:off x="677334" y="2295353"/>
            <a:ext cx="7758855" cy="3611245"/>
          </a:xfrm>
          <a:prstGeom prst="rect">
            <a:avLst/>
          </a:prstGeom>
          <a:noFill/>
          <a:ln>
            <a:noFill/>
          </a:ln>
        </p:spPr>
        <p:txBody>
          <a:bodyPr anchorCtr="0" anchor="ctr" bIns="45700" lIns="91425" spcFirstLastPara="1" rIns="91425" wrap="square" tIns="45700">
            <a:spAutoFit/>
          </a:bodyPr>
          <a:lstStyle/>
          <a:p>
            <a:pPr indent="-342900" lvl="0" marL="342900" rtl="0" algn="l">
              <a:spcBef>
                <a:spcPts val="0"/>
              </a:spcBef>
              <a:spcAft>
                <a:spcPts val="0"/>
              </a:spcAft>
              <a:buSzPts val="1440"/>
              <a:buChar char="►"/>
            </a:pPr>
            <a:r>
              <a:rPr b="1" lang="en-US"/>
              <a:t>class OverloadingCalculation{  </a:t>
            </a:r>
            <a:endParaRPr/>
          </a:p>
          <a:p>
            <a:pPr indent="-342900" lvl="0" marL="342900" rtl="0" algn="l">
              <a:spcBef>
                <a:spcPts val="1000"/>
              </a:spcBef>
              <a:spcAft>
                <a:spcPts val="0"/>
              </a:spcAft>
              <a:buSzPts val="1440"/>
              <a:buChar char="►"/>
            </a:pPr>
            <a:r>
              <a:rPr lang="en-US"/>
              <a:t>  </a:t>
            </a:r>
            <a:r>
              <a:rPr b="1" lang="en-US"/>
              <a:t>void sum(int a,long b){System.out.println("a method invoked");}  </a:t>
            </a:r>
            <a:endParaRPr/>
          </a:p>
          <a:p>
            <a:pPr indent="-342900" lvl="0" marL="342900" rtl="0" algn="l">
              <a:spcBef>
                <a:spcPts val="1000"/>
              </a:spcBef>
              <a:spcAft>
                <a:spcPts val="0"/>
              </a:spcAft>
              <a:buSzPts val="1440"/>
              <a:buChar char="►"/>
            </a:pPr>
            <a:r>
              <a:rPr lang="en-US"/>
              <a:t>  </a:t>
            </a:r>
            <a:r>
              <a:rPr b="1" lang="en-US"/>
              <a:t>void sum(long a,int b){System.out.println("b method invoked");}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  </a:t>
            </a:r>
            <a:r>
              <a:rPr b="1" lang="en-US"/>
              <a:t>public static void main(String args[]){  </a:t>
            </a:r>
            <a:endParaRPr/>
          </a:p>
          <a:p>
            <a:pPr indent="-342900" lvl="0" marL="342900" rtl="0" algn="l">
              <a:spcBef>
                <a:spcPts val="1000"/>
              </a:spcBef>
              <a:spcAft>
                <a:spcPts val="0"/>
              </a:spcAft>
              <a:buSzPts val="1440"/>
              <a:buChar char="►"/>
            </a:pPr>
            <a:r>
              <a:rPr lang="en-US"/>
              <a:t>  OverloadingCalculation obj=</a:t>
            </a:r>
            <a:r>
              <a:rPr b="1" lang="en-US"/>
              <a:t>new OverloadingCalculation();  </a:t>
            </a:r>
            <a:endParaRPr/>
          </a:p>
          <a:p>
            <a:pPr indent="-342900" lvl="0" marL="342900" rtl="0" algn="l">
              <a:spcBef>
                <a:spcPts val="1000"/>
              </a:spcBef>
              <a:spcAft>
                <a:spcPts val="0"/>
              </a:spcAft>
              <a:buSzPts val="1440"/>
              <a:buChar char="►"/>
            </a:pPr>
            <a:r>
              <a:rPr lang="en-US"/>
              <a:t>  obj.sum(20,20);//now ambiguity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a:t>
            </a:r>
            <a:endParaRPr/>
          </a:p>
        </p:txBody>
      </p:sp>
      <p:sp>
        <p:nvSpPr>
          <p:cNvPr id="621" name="Google Shape;621;p5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622" name="Google Shape;622;p5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23" name="Google Shape;623;p5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Can we overload main() method?</a:t>
            </a:r>
            <a:br>
              <a:rPr b="1" lang="en-US"/>
            </a:br>
            <a:endParaRPr/>
          </a:p>
        </p:txBody>
      </p:sp>
      <p:sp>
        <p:nvSpPr>
          <p:cNvPr id="629" name="Google Shape;629;p5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Yes, You can have any number of main methods in a class by method overloading. Let's see the simple example: </a:t>
            </a:r>
            <a:endParaRPr/>
          </a:p>
        </p:txBody>
      </p:sp>
      <p:sp>
        <p:nvSpPr>
          <p:cNvPr id="630" name="Google Shape;630;p5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631" name="Google Shape;631;p5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32" name="Google Shape;632;p5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29">
                                            <p:txEl>
                                              <p:pRg end="0" st="0"/>
                                            </p:txEl>
                                          </p:spTgt>
                                        </p:tgtEl>
                                        <p:attrNameLst>
                                          <p:attrName>style.visibility</p:attrName>
                                        </p:attrNameLst>
                                      </p:cBhvr>
                                      <p:to>
                                        <p:strVal val="visible"/>
                                      </p:to>
                                    </p:set>
                                    <p:anim calcmode="lin" valueType="num">
                                      <p:cBhvr additive="base">
                                        <p:cTn dur="500"/>
                                        <p:tgtEl>
                                          <p:spTgt spid="62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638" name="Google Shape;638;p5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440"/>
              <a:buChar char="►"/>
            </a:pPr>
            <a:r>
              <a:rPr lang="en-US"/>
              <a:t>class Overloading{  </a:t>
            </a:r>
            <a:endParaRPr/>
          </a:p>
          <a:p>
            <a:pPr indent="-342900" lvl="0" marL="342900" rtl="0" algn="l">
              <a:spcBef>
                <a:spcPts val="1000"/>
              </a:spcBef>
              <a:spcAft>
                <a:spcPts val="0"/>
              </a:spcAft>
              <a:buSzPts val="1440"/>
              <a:buChar char="►"/>
            </a:pPr>
            <a:r>
              <a:rPr lang="en-US"/>
              <a:t>  public static void main(int a){  </a:t>
            </a:r>
            <a:endParaRPr/>
          </a:p>
          <a:p>
            <a:pPr indent="-342900" lvl="0" marL="342900" rtl="0" algn="l">
              <a:spcBef>
                <a:spcPts val="1000"/>
              </a:spcBef>
              <a:spcAft>
                <a:spcPts val="0"/>
              </a:spcAft>
              <a:buSzPts val="1440"/>
              <a:buChar char="►"/>
            </a:pPr>
            <a:r>
              <a:rPr lang="en-US"/>
              <a:t>  System.out.println(a);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  public static void main(String args[]){  </a:t>
            </a:r>
            <a:endParaRPr/>
          </a:p>
          <a:p>
            <a:pPr indent="-342900" lvl="0" marL="342900" rtl="0" algn="l">
              <a:spcBef>
                <a:spcPts val="1000"/>
              </a:spcBef>
              <a:spcAft>
                <a:spcPts val="0"/>
              </a:spcAft>
              <a:buSzPts val="1440"/>
              <a:buChar char="►"/>
            </a:pPr>
            <a:r>
              <a:rPr lang="en-US"/>
              <a:t>  System.out.println("main() method invoked");  </a:t>
            </a:r>
            <a:endParaRPr/>
          </a:p>
          <a:p>
            <a:pPr indent="-342900" lvl="0" marL="342900" rtl="0" algn="l">
              <a:spcBef>
                <a:spcPts val="1000"/>
              </a:spcBef>
              <a:spcAft>
                <a:spcPts val="0"/>
              </a:spcAft>
              <a:buSzPts val="1440"/>
              <a:buChar char="►"/>
            </a:pPr>
            <a:r>
              <a:rPr lang="en-US"/>
              <a:t>  main(10);  </a:t>
            </a:r>
            <a:endParaRPr/>
          </a:p>
          <a:p>
            <a:pPr indent="-342900" lvl="0" marL="342900" rtl="0" algn="l">
              <a:spcBef>
                <a:spcPts val="1000"/>
              </a:spcBef>
              <a:spcAft>
                <a:spcPts val="0"/>
              </a:spcAft>
              <a:buSzPts val="1440"/>
              <a:buChar char="►"/>
            </a:pPr>
            <a:r>
              <a:rPr lang="en-US"/>
              <a:t>  }  </a:t>
            </a:r>
            <a:endParaRPr/>
          </a:p>
          <a:p>
            <a:pPr indent="-342900" lvl="0" marL="342900" rtl="0" algn="l">
              <a:spcBef>
                <a:spcPts val="1000"/>
              </a:spcBef>
              <a:spcAft>
                <a:spcPts val="0"/>
              </a:spcAft>
              <a:buSzPts val="1440"/>
              <a:buChar char="►"/>
            </a:pPr>
            <a:r>
              <a:rPr lang="en-US"/>
              <a:t>}  </a:t>
            </a:r>
            <a:endParaRPr/>
          </a:p>
          <a:p>
            <a:pPr indent="-251459" lvl="0" marL="342900" rtl="0" algn="l">
              <a:spcBef>
                <a:spcPts val="1000"/>
              </a:spcBef>
              <a:spcAft>
                <a:spcPts val="0"/>
              </a:spcAft>
              <a:buSzPts val="1440"/>
              <a:buNone/>
            </a:pPr>
            <a:r>
              <a:t/>
            </a:r>
            <a:endParaRPr/>
          </a:p>
        </p:txBody>
      </p:sp>
      <p:sp>
        <p:nvSpPr>
          <p:cNvPr id="639" name="Google Shape;639;p5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640" name="Google Shape;640;p5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41" name="Google Shape;641;p5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1fdef5b368d_0_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Var Arg example</a:t>
            </a:r>
            <a:endParaRPr/>
          </a:p>
        </p:txBody>
      </p:sp>
      <p:sp>
        <p:nvSpPr>
          <p:cNvPr id="648" name="Google Shape;648;g1fdef5b368d_0_0"/>
          <p:cNvSpPr txBox="1"/>
          <p:nvPr>
            <p:ph idx="12" type="sldNum"/>
          </p:nvPr>
        </p:nvSpPr>
        <p:spPr>
          <a:xfrm>
            <a:off x="8590663" y="6041362"/>
            <a:ext cx="683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49" name="Google Shape;649;g1fdef5b368d_0_0"/>
          <p:cNvSpPr txBox="1"/>
          <p:nvPr/>
        </p:nvSpPr>
        <p:spPr>
          <a:xfrm>
            <a:off x="763500" y="1427850"/>
            <a:ext cx="9700200" cy="583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US" sz="1500"/>
              <a:t>In Java 5, the varargs (variable-length argument) feature was introduced, allowing a method to accept a variable number of arguments. This is achieved by using an ellipsis (...) followed by the argument type in the method parameter. The varargs parameter must be the last parameter in the method signature.</a:t>
            </a:r>
            <a:endParaRPr b="1" sz="15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public class Calculator {</a:t>
            </a:r>
            <a:endParaRPr/>
          </a:p>
          <a:p>
            <a:pPr indent="0" lvl="0" marL="0" rtl="0" algn="l">
              <a:spcBef>
                <a:spcPts val="0"/>
              </a:spcBef>
              <a:spcAft>
                <a:spcPts val="0"/>
              </a:spcAft>
              <a:buNone/>
            </a:pPr>
            <a:r>
              <a:rPr lang="en-US"/>
              <a:t>	// var arg should be last argument in the method signature</a:t>
            </a:r>
            <a:endParaRPr/>
          </a:p>
          <a:p>
            <a:pPr indent="0" lvl="0" marL="0" rtl="0" algn="l">
              <a:spcBef>
                <a:spcPts val="0"/>
              </a:spcBef>
              <a:spcAft>
                <a:spcPts val="0"/>
              </a:spcAft>
              <a:buNone/>
            </a:pPr>
            <a:r>
              <a:rPr lang="en-US"/>
              <a:t>	public void </a:t>
            </a:r>
            <a:r>
              <a:rPr lang="en-US"/>
              <a:t>s</a:t>
            </a:r>
            <a:r>
              <a:rPr lang="en-US"/>
              <a:t>um(String x, int... num1) {</a:t>
            </a:r>
            <a:endParaRPr/>
          </a:p>
          <a:p>
            <a:pPr indent="0" lvl="0" marL="0" rtl="0" algn="l">
              <a:spcBef>
                <a:spcPts val="0"/>
              </a:spcBef>
              <a:spcAft>
                <a:spcPts val="0"/>
              </a:spcAft>
              <a:buNone/>
            </a:pPr>
            <a:r>
              <a:rPr lang="en-US"/>
              <a:t>		System.out.println("Sum method is called");</a:t>
            </a:r>
            <a:endParaRPr/>
          </a:p>
          <a:p>
            <a:pPr indent="0" lvl="0" marL="0" rtl="0" algn="l">
              <a:spcBef>
                <a:spcPts val="0"/>
              </a:spcBef>
              <a:spcAft>
                <a:spcPts val="0"/>
              </a:spcAft>
              <a:buNone/>
            </a:pPr>
            <a:r>
              <a:rPr lang="en-US"/>
              <a:t>		int sum = 0;</a:t>
            </a:r>
            <a:endParaRPr/>
          </a:p>
          <a:p>
            <a:pPr indent="0" lvl="0" marL="0" rtl="0" algn="l">
              <a:spcBef>
                <a:spcPts val="0"/>
              </a:spcBef>
              <a:spcAft>
                <a:spcPts val="0"/>
              </a:spcAft>
              <a:buNone/>
            </a:pPr>
            <a:r>
              <a:rPr lang="en-US"/>
              <a:t>		for (int i : num1) {</a:t>
            </a:r>
            <a:endParaRPr/>
          </a:p>
          <a:p>
            <a:pPr indent="0" lvl="0" marL="0" rtl="0" algn="l">
              <a:spcBef>
                <a:spcPts val="0"/>
              </a:spcBef>
              <a:spcAft>
                <a:spcPts val="0"/>
              </a:spcAft>
              <a:buNone/>
            </a:pPr>
            <a:r>
              <a:rPr lang="en-US"/>
              <a:t>			sum += i;</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System.out.println("Sum is: " + sum);</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public static void main(String... args) {</a:t>
            </a:r>
            <a:endParaRPr/>
          </a:p>
          <a:p>
            <a:pPr indent="0" lvl="0" marL="0" rtl="0" algn="l">
              <a:spcBef>
                <a:spcPts val="0"/>
              </a:spcBef>
              <a:spcAft>
                <a:spcPts val="0"/>
              </a:spcAft>
              <a:buNone/>
            </a:pPr>
            <a:r>
              <a:rPr lang="en-US"/>
              <a:t>		Calculator c = new Calculator();</a:t>
            </a:r>
            <a:endParaRPr/>
          </a:p>
          <a:p>
            <a:pPr indent="0" lvl="0" marL="0" rtl="0" algn="l">
              <a:spcBef>
                <a:spcPts val="0"/>
              </a:spcBef>
              <a:spcAft>
                <a:spcPts val="0"/>
              </a:spcAft>
              <a:buNone/>
            </a:pPr>
            <a:r>
              <a:rPr lang="en-US"/>
              <a:t>		c.sum("Manga");</a:t>
            </a:r>
            <a:endParaRPr/>
          </a:p>
          <a:p>
            <a:pPr indent="0" lvl="0" marL="0" rtl="0" algn="l">
              <a:spcBef>
                <a:spcPts val="0"/>
              </a:spcBef>
              <a:spcAft>
                <a:spcPts val="0"/>
              </a:spcAft>
              <a:buNone/>
            </a:pPr>
            <a:r>
              <a:rPr lang="en-US"/>
              <a:t>		c.sum("Dhoni", 10, 20);</a:t>
            </a:r>
            <a:endParaRPr/>
          </a:p>
          <a:p>
            <a:pPr indent="0" lvl="0" marL="0" rtl="0" algn="l">
              <a:spcBef>
                <a:spcPts val="0"/>
              </a:spcBef>
              <a:spcAft>
                <a:spcPts val="0"/>
              </a:spcAft>
              <a:buNone/>
            </a:pPr>
            <a:r>
              <a:rPr lang="en-US"/>
              <a:t>		c.sum("Kohli", 10, 20, 30);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9"/>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b="1" lang="en-US"/>
              <a:t>Constructor in Java</a:t>
            </a:r>
            <a:br>
              <a:rPr b="1" lang="en-US"/>
            </a:br>
            <a:endParaRPr/>
          </a:p>
        </p:txBody>
      </p:sp>
      <p:sp>
        <p:nvSpPr>
          <p:cNvPr id="655" name="Google Shape;655;p59"/>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Constructors</a:t>
            </a:r>
            <a:endParaRPr/>
          </a:p>
        </p:txBody>
      </p:sp>
      <p:sp>
        <p:nvSpPr>
          <p:cNvPr id="656" name="Google Shape;656;p5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657" name="Google Shape;657;p5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58" name="Google Shape;658;p5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What is constructor?</a:t>
            </a:r>
            <a:endParaRPr/>
          </a:p>
        </p:txBody>
      </p:sp>
      <p:sp>
        <p:nvSpPr>
          <p:cNvPr id="664" name="Google Shape;664;p6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Constructor initializes the object</a:t>
            </a:r>
            <a:endParaRPr/>
          </a:p>
          <a:p>
            <a:pPr indent="-342900" lvl="0" marL="342900" rtl="0" algn="l">
              <a:spcBef>
                <a:spcPts val="1000"/>
              </a:spcBef>
              <a:spcAft>
                <a:spcPts val="0"/>
              </a:spcAft>
              <a:buSzPts val="1440"/>
              <a:buChar char="►"/>
            </a:pPr>
            <a:r>
              <a:rPr lang="en-US"/>
              <a:t>It constructs the values i.e. provides data for the object that is why it is known as constructor. </a:t>
            </a:r>
            <a:endParaRPr/>
          </a:p>
          <a:p>
            <a:pPr indent="-342900" lvl="0" marL="342900" rtl="0" algn="l">
              <a:spcBef>
                <a:spcPts val="1000"/>
              </a:spcBef>
              <a:spcAft>
                <a:spcPts val="0"/>
              </a:spcAft>
              <a:buSzPts val="1440"/>
              <a:buChar char="►"/>
            </a:pPr>
            <a:r>
              <a:rPr lang="en-US"/>
              <a:t>Java constructor is </a:t>
            </a:r>
            <a:r>
              <a:rPr i="1" lang="en-US"/>
              <a:t>invoked at the time of object creation</a:t>
            </a:r>
            <a:r>
              <a:rPr lang="en-US"/>
              <a:t>.</a:t>
            </a:r>
            <a:endParaRPr/>
          </a:p>
          <a:p>
            <a:pPr indent="-251459" lvl="0" marL="342900" rtl="0" algn="l">
              <a:spcBef>
                <a:spcPts val="1000"/>
              </a:spcBef>
              <a:spcAft>
                <a:spcPts val="0"/>
              </a:spcAft>
              <a:buSzPts val="1440"/>
              <a:buNone/>
            </a:pPr>
            <a:r>
              <a:t/>
            </a:r>
            <a:endParaRPr/>
          </a:p>
        </p:txBody>
      </p:sp>
      <p:sp>
        <p:nvSpPr>
          <p:cNvPr id="665" name="Google Shape;665;p6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666" name="Google Shape;666;p6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67" name="Google Shape;667;p6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Types of java constructors</a:t>
            </a:r>
            <a:br>
              <a:rPr b="1" lang="en-US"/>
            </a:br>
            <a:endParaRPr/>
          </a:p>
        </p:txBody>
      </p:sp>
      <p:sp>
        <p:nvSpPr>
          <p:cNvPr id="673" name="Google Shape;673;p6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674" name="Google Shape;674;p6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75" name="Google Shape;675;p6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6" name="Google Shape;676;p6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Default constructor (no-parameter constructor)</a:t>
            </a:r>
            <a:endParaRPr/>
          </a:p>
          <a:p>
            <a:pPr indent="-342900" lvl="0" marL="342900" rtl="0" algn="l">
              <a:spcBef>
                <a:spcPts val="1000"/>
              </a:spcBef>
              <a:spcAft>
                <a:spcPts val="0"/>
              </a:spcAft>
              <a:buSzPts val="1440"/>
              <a:buChar char="►"/>
            </a:pPr>
            <a:r>
              <a:rPr lang="en-US"/>
              <a:t>Parameterized constructor</a:t>
            </a:r>
            <a:endParaRPr/>
          </a:p>
          <a:p>
            <a:pPr indent="-251459" lvl="0" marL="342900" rtl="0" algn="l">
              <a:spcBef>
                <a:spcPts val="1000"/>
              </a:spcBef>
              <a:spcAft>
                <a:spcPts val="0"/>
              </a:spcAft>
              <a:buSzPts val="1440"/>
              <a:buNone/>
            </a:pPr>
            <a:r>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8"/>
          <p:cNvSpPr txBox="1"/>
          <p:nvPr>
            <p:ph idx="1" type="body"/>
          </p:nvPr>
        </p:nvSpPr>
        <p:spPr>
          <a:xfrm>
            <a:off x="0" y="0"/>
            <a:ext cx="12192000" cy="685799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lang="en-US"/>
              <a:t>oops concept						definition							Benefit</a:t>
            </a:r>
            <a:endParaRPr/>
          </a:p>
          <a:p>
            <a:pPr indent="0" lvl="0" marL="0" rtl="0" algn="l">
              <a:spcBef>
                <a:spcPts val="1000"/>
              </a:spcBef>
              <a:spcAft>
                <a:spcPts val="0"/>
              </a:spcAft>
              <a:buSzPts val="1440"/>
              <a:buNone/>
            </a:pPr>
            <a:r>
              <a:rPr lang="en-US"/>
              <a:t>--------------						--------------							-------------------</a:t>
            </a:r>
            <a:endParaRPr/>
          </a:p>
          <a:p>
            <a:pPr indent="0" lvl="0" marL="0" rtl="0" algn="l">
              <a:spcBef>
                <a:spcPts val="1000"/>
              </a:spcBef>
              <a:spcAft>
                <a:spcPts val="0"/>
              </a:spcAft>
              <a:buSzPts val="1440"/>
              <a:buNone/>
            </a:pPr>
            <a:r>
              <a:rPr lang="en-US"/>
              <a:t>1 Abstraction					Hiding unnecessary data					Reduce the code</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lang="en-US"/>
              <a:t>2 Encapsulation			wrapping of data in to a sing unit				security</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lang="en-US"/>
              <a:t>3 Polymorphism				Able to create many forms					Flexibility</a:t>
            </a:r>
            <a:endParaRPr/>
          </a:p>
          <a:p>
            <a:pPr indent="0" lvl="0" marL="0" rtl="0" algn="l">
              <a:spcBef>
                <a:spcPts val="1000"/>
              </a:spcBef>
              <a:spcAft>
                <a:spcPts val="0"/>
              </a:spcAft>
              <a:buSzPts val="1440"/>
              <a:buNone/>
            </a:pPr>
            <a:r>
              <a:t/>
            </a:r>
            <a:endParaRPr/>
          </a:p>
          <a:p>
            <a:pPr indent="0" lvl="0" marL="0" rtl="0" algn="l">
              <a:spcBef>
                <a:spcPts val="1000"/>
              </a:spcBef>
              <a:spcAft>
                <a:spcPts val="0"/>
              </a:spcAft>
              <a:buSzPts val="1440"/>
              <a:buNone/>
            </a:pPr>
            <a:r>
              <a:rPr lang="en-US"/>
              <a:t>4 Inheritance				Acquire parent object data					Code sharing</a:t>
            </a:r>
            <a:endParaRPr/>
          </a:p>
          <a:p>
            <a:pPr indent="0" lvl="0" marL="0" rtl="0" algn="l">
              <a:spcBef>
                <a:spcPts val="1000"/>
              </a:spcBef>
              <a:spcAft>
                <a:spcPts val="0"/>
              </a:spcAft>
              <a:buSzPts val="1440"/>
              <a:buNone/>
            </a:pPr>
            <a:r>
              <a:rPr lang="en-US"/>
              <a:t>						 ,behavior to child object</a:t>
            </a:r>
            <a:endParaRPr/>
          </a:p>
        </p:txBody>
      </p:sp>
      <p:sp>
        <p:nvSpPr>
          <p:cNvPr id="194" name="Google Shape;194;p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95" name="Google Shape;195;p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96" name="Google Shape;196;p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Java Default Constructor</a:t>
            </a:r>
            <a:endParaRPr/>
          </a:p>
        </p:txBody>
      </p:sp>
      <p:sp>
        <p:nvSpPr>
          <p:cNvPr id="682" name="Google Shape;682;p6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constructor that have no parameter is known as default constructor.</a:t>
            </a:r>
            <a:endParaRPr/>
          </a:p>
          <a:p>
            <a:pPr indent="-342900" lvl="0" marL="342900" rtl="0" algn="l">
              <a:spcBef>
                <a:spcPts val="1000"/>
              </a:spcBef>
              <a:spcAft>
                <a:spcPts val="0"/>
              </a:spcAft>
              <a:buSzPts val="1440"/>
              <a:buChar char="►"/>
            </a:pPr>
            <a:r>
              <a:rPr lang="en-US"/>
              <a:t>Syntax:</a:t>
            </a:r>
            <a:endParaRPr/>
          </a:p>
          <a:p>
            <a:pPr indent="-342900" lvl="0" marL="342900" rtl="0" algn="l">
              <a:spcBef>
                <a:spcPts val="1000"/>
              </a:spcBef>
              <a:spcAft>
                <a:spcPts val="0"/>
              </a:spcAft>
              <a:buSzPts val="1440"/>
              <a:buChar char="►"/>
            </a:pPr>
            <a:r>
              <a:rPr lang="en-US"/>
              <a:t>&lt;class_name&gt;(){</a:t>
            </a:r>
            <a:endParaRPr/>
          </a:p>
          <a:p>
            <a:pPr indent="-342900" lvl="0" marL="342900" rtl="0" algn="l">
              <a:spcBef>
                <a:spcPts val="1000"/>
              </a:spcBef>
              <a:spcAft>
                <a:spcPts val="0"/>
              </a:spcAft>
              <a:buSzPts val="1440"/>
              <a:buChar char="►"/>
            </a:pPr>
            <a:r>
              <a:rPr lang="en-US"/>
              <a:t>}  </a:t>
            </a:r>
            <a:endParaRPr/>
          </a:p>
        </p:txBody>
      </p:sp>
      <p:sp>
        <p:nvSpPr>
          <p:cNvPr id="683" name="Google Shape;683;p6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684" name="Google Shape;684;p6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85" name="Google Shape;685;p6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Example of default constructor</a:t>
            </a:r>
            <a:endParaRPr/>
          </a:p>
        </p:txBody>
      </p:sp>
      <p:sp>
        <p:nvSpPr>
          <p:cNvPr id="691" name="Google Shape;691;p63"/>
          <p:cNvSpPr txBox="1"/>
          <p:nvPr>
            <p:ph idx="1" type="body"/>
          </p:nvPr>
        </p:nvSpPr>
        <p:spPr>
          <a:xfrm>
            <a:off x="677334" y="1418253"/>
            <a:ext cx="8596668" cy="4623109"/>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t/>
            </a:r>
            <a:endParaRPr>
              <a:latin typeface="Consolas"/>
              <a:ea typeface="Consolas"/>
              <a:cs typeface="Consolas"/>
              <a:sym typeface="Consolas"/>
            </a:endParaRPr>
          </a:p>
          <a:p>
            <a:pPr indent="-342900" lvl="0" marL="342900" rtl="0" algn="l">
              <a:spcBef>
                <a:spcPts val="1000"/>
              </a:spcBef>
              <a:spcAft>
                <a:spcPts val="0"/>
              </a:spcAft>
              <a:buSzPts val="1440"/>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class</a:t>
            </a:r>
            <a:r>
              <a:rPr b="1" lang="en-US">
                <a:solidFill>
                  <a:srgbClr val="000000"/>
                </a:solidFill>
                <a:latin typeface="Consolas"/>
                <a:ea typeface="Consolas"/>
                <a:cs typeface="Consolas"/>
                <a:sym typeface="Consolas"/>
              </a:rPr>
              <a:t> Bike {</a:t>
            </a:r>
            <a:endParaRPr/>
          </a:p>
          <a:p>
            <a:pPr indent="-251459" lvl="0" marL="342900" rtl="0" algn="l">
              <a:spcBef>
                <a:spcPts val="1000"/>
              </a:spcBef>
              <a:spcAft>
                <a:spcPts val="0"/>
              </a:spcAft>
              <a:buSzPts val="1440"/>
              <a:buNone/>
            </a:pPr>
            <a:r>
              <a:t/>
            </a:r>
            <a:endParaRPr>
              <a:latin typeface="Consolas"/>
              <a:ea typeface="Consolas"/>
              <a:cs typeface="Consolas"/>
              <a:sym typeface="Consolas"/>
            </a:endParaRPr>
          </a:p>
          <a:p>
            <a:pPr indent="-342900" lvl="0" marL="342900" rtl="0" algn="l">
              <a:spcBef>
                <a:spcPts val="1000"/>
              </a:spcBef>
              <a:spcAft>
                <a:spcPts val="0"/>
              </a:spcAft>
              <a:buSzPts val="1440"/>
              <a:buChar char="►"/>
            </a:pPr>
            <a:r>
              <a:rPr lang="en-US">
                <a:solidFill>
                  <a:srgbClr val="000000"/>
                </a:solidFill>
                <a:latin typeface="Consolas"/>
                <a:ea typeface="Consolas"/>
                <a:cs typeface="Consolas"/>
                <a:sym typeface="Consolas"/>
              </a:rPr>
              <a:t>Bike(){</a:t>
            </a:r>
            <a:endParaRPr/>
          </a:p>
          <a:p>
            <a:pPr indent="-342900" lvl="0" marL="342900" rtl="0" algn="l">
              <a:spcBef>
                <a:spcPts val="1000"/>
              </a:spcBef>
              <a:spcAft>
                <a:spcPts val="0"/>
              </a:spcAft>
              <a:buSzPts val="1440"/>
              <a:buChar char="►"/>
            </a:pPr>
            <a:r>
              <a:rPr lang="en-US">
                <a:solidFill>
                  <a:srgbClr val="000000"/>
                </a:solidFill>
                <a:latin typeface="Consolas"/>
                <a:ea typeface="Consolas"/>
                <a:cs typeface="Consolas"/>
                <a:sym typeface="Consolas"/>
              </a:rPr>
              <a:t>System.</a:t>
            </a:r>
            <a:r>
              <a:rPr b="1" i="1" lang="en-US">
                <a:solidFill>
                  <a:srgbClr val="0000C0"/>
                </a:solidFill>
                <a:latin typeface="Consolas"/>
                <a:ea typeface="Consolas"/>
                <a:cs typeface="Consolas"/>
                <a:sym typeface="Consolas"/>
              </a:rPr>
              <a:t>out</a:t>
            </a:r>
            <a:r>
              <a:rPr b="1" i="1" lang="en-US">
                <a:solidFill>
                  <a:srgbClr val="000000"/>
                </a:solidFill>
                <a:latin typeface="Consolas"/>
                <a:ea typeface="Consolas"/>
                <a:cs typeface="Consolas"/>
                <a:sym typeface="Consolas"/>
              </a:rPr>
              <a:t>.println(</a:t>
            </a:r>
            <a:r>
              <a:rPr b="1" i="1" lang="en-US">
                <a:solidFill>
                  <a:srgbClr val="2A00FF"/>
                </a:solidFill>
                <a:latin typeface="Consolas"/>
                <a:ea typeface="Consolas"/>
                <a:cs typeface="Consolas"/>
                <a:sym typeface="Consolas"/>
              </a:rPr>
              <a:t>"Bike is created"</a:t>
            </a:r>
            <a:r>
              <a:rPr b="1" i="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ts val="1440"/>
              <a:buChar char="►"/>
            </a:pPr>
            <a:r>
              <a:rPr lang="en-US">
                <a:solidFill>
                  <a:srgbClr val="000000"/>
                </a:solidFill>
                <a:latin typeface="Consolas"/>
                <a:ea typeface="Consolas"/>
                <a:cs typeface="Consolas"/>
                <a:sym typeface="Consolas"/>
              </a:rPr>
              <a:t>}</a:t>
            </a:r>
            <a:endParaRPr/>
          </a:p>
          <a:p>
            <a:pPr indent="-251459" lvl="0" marL="342900" rtl="0" algn="l">
              <a:spcBef>
                <a:spcPts val="1000"/>
              </a:spcBef>
              <a:spcAft>
                <a:spcPts val="0"/>
              </a:spcAft>
              <a:buSzPts val="1440"/>
              <a:buNone/>
            </a:pPr>
            <a:r>
              <a:t/>
            </a:r>
            <a:endParaRPr>
              <a:latin typeface="Consolas"/>
              <a:ea typeface="Consolas"/>
              <a:cs typeface="Consolas"/>
              <a:sym typeface="Consolas"/>
            </a:endParaRPr>
          </a:p>
          <a:p>
            <a:pPr indent="-342900" lvl="0" marL="342900" rtl="0" algn="l">
              <a:spcBef>
                <a:spcPts val="1000"/>
              </a:spcBef>
              <a:spcAft>
                <a:spcPts val="0"/>
              </a:spcAft>
              <a:buSzPts val="1440"/>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static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void</a:t>
            </a:r>
            <a:r>
              <a:rPr b="1" lang="en-US">
                <a:solidFill>
                  <a:srgbClr val="000000"/>
                </a:solidFill>
                <a:latin typeface="Consolas"/>
                <a:ea typeface="Consolas"/>
                <a:cs typeface="Consolas"/>
                <a:sym typeface="Consolas"/>
              </a:rPr>
              <a:t> main(String[] </a:t>
            </a:r>
            <a:r>
              <a:rPr b="1" lang="en-US">
                <a:solidFill>
                  <a:srgbClr val="6A3E3E"/>
                </a:solidFill>
                <a:latin typeface="Consolas"/>
                <a:ea typeface="Consolas"/>
                <a:cs typeface="Consolas"/>
                <a:sym typeface="Consolas"/>
              </a:rPr>
              <a:t>args</a:t>
            </a:r>
            <a:r>
              <a:rPr b="1" lang="en-US">
                <a:solidFill>
                  <a:srgbClr val="000000"/>
                </a:solidFill>
                <a:latin typeface="Consolas"/>
                <a:ea typeface="Consolas"/>
                <a:cs typeface="Consolas"/>
                <a:sym typeface="Consolas"/>
              </a:rPr>
              <a:t>) {</a:t>
            </a:r>
            <a:endParaRPr/>
          </a:p>
          <a:p>
            <a:pPr indent="-342900" lvl="0" marL="342900" rtl="0" algn="l">
              <a:spcBef>
                <a:spcPts val="1000"/>
              </a:spcBef>
              <a:spcAft>
                <a:spcPts val="0"/>
              </a:spcAft>
              <a:buSzPts val="1440"/>
              <a:buChar char="►"/>
            </a:pP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Bike();</a:t>
            </a:r>
            <a:endParaRPr/>
          </a:p>
          <a:p>
            <a:pPr indent="-342900" lvl="0" marL="342900" rtl="0" algn="l">
              <a:spcBef>
                <a:spcPts val="1000"/>
              </a:spcBef>
              <a:spcAft>
                <a:spcPts val="0"/>
              </a:spcAft>
              <a:buSzPts val="1440"/>
              <a:buChar char="►"/>
            </a:pPr>
            <a:r>
              <a:rPr lang="en-US">
                <a:solidFill>
                  <a:srgbClr val="000000"/>
                </a:solidFill>
                <a:latin typeface="Consolas"/>
                <a:ea typeface="Consolas"/>
                <a:cs typeface="Consolas"/>
                <a:sym typeface="Consolas"/>
              </a:rPr>
              <a:t>}</a:t>
            </a:r>
            <a:endParaRPr>
              <a:latin typeface="Consolas"/>
              <a:ea typeface="Consolas"/>
              <a:cs typeface="Consolas"/>
              <a:sym typeface="Consolas"/>
            </a:endParaRPr>
          </a:p>
          <a:p>
            <a:pPr indent="-342900" lvl="0" marL="342900" rtl="0" algn="l">
              <a:spcBef>
                <a:spcPts val="1000"/>
              </a:spcBef>
              <a:spcAft>
                <a:spcPts val="0"/>
              </a:spcAft>
              <a:buSzPts val="1440"/>
              <a:buChar char="►"/>
            </a:pPr>
            <a:r>
              <a:rPr lang="en-US">
                <a:solidFill>
                  <a:srgbClr val="000000"/>
                </a:solidFill>
                <a:latin typeface="Consolas"/>
                <a:ea typeface="Consolas"/>
                <a:cs typeface="Consolas"/>
                <a:sym typeface="Consolas"/>
              </a:rPr>
              <a:t>}</a:t>
            </a:r>
            <a:endParaRPr/>
          </a:p>
          <a:p>
            <a:pPr indent="-251459" lvl="0" marL="342900" rtl="0" algn="l">
              <a:spcBef>
                <a:spcPts val="1000"/>
              </a:spcBef>
              <a:spcAft>
                <a:spcPts val="0"/>
              </a:spcAft>
              <a:buSzPts val="1440"/>
              <a:buNone/>
            </a:pPr>
            <a:r>
              <a:t/>
            </a:r>
            <a:endParaRPr/>
          </a:p>
        </p:txBody>
      </p:sp>
      <p:sp>
        <p:nvSpPr>
          <p:cNvPr id="692" name="Google Shape;692;p6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693" name="Google Shape;693;p6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694" name="Google Shape;694;p6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4"/>
          <p:cNvSpPr txBox="1"/>
          <p:nvPr>
            <p:ph type="title"/>
          </p:nvPr>
        </p:nvSpPr>
        <p:spPr>
          <a:xfrm>
            <a:off x="677334" y="259307"/>
            <a:ext cx="8596668" cy="1671093"/>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Compiler automatically creates default constructor if any constructor is not written by programmer </a:t>
            </a:r>
            <a:endParaRPr/>
          </a:p>
        </p:txBody>
      </p:sp>
      <p:pic>
        <p:nvPicPr>
          <p:cNvPr id="700" name="Google Shape;700;p64"/>
          <p:cNvPicPr preferRelativeResize="0"/>
          <p:nvPr>
            <p:ph idx="1" type="body"/>
          </p:nvPr>
        </p:nvPicPr>
        <p:blipFill rotWithShape="1">
          <a:blip r:embed="rId3">
            <a:alphaModFix/>
          </a:blip>
          <a:srcRect b="0" l="0" r="0" t="0"/>
          <a:stretch/>
        </p:blipFill>
        <p:spPr>
          <a:xfrm>
            <a:off x="2461201" y="3282085"/>
            <a:ext cx="5029636" cy="1638442"/>
          </a:xfrm>
          <a:prstGeom prst="rect">
            <a:avLst/>
          </a:prstGeom>
          <a:noFill/>
          <a:ln>
            <a:noFill/>
          </a:ln>
        </p:spPr>
      </p:pic>
      <p:sp>
        <p:nvSpPr>
          <p:cNvPr id="701" name="Google Shape;701;p6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702" name="Google Shape;702;p6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03" name="Google Shape;703;p6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What is the purpose of default constructor?</a:t>
            </a:r>
            <a:br>
              <a:rPr b="1" lang="en-US"/>
            </a:br>
            <a:endParaRPr/>
          </a:p>
        </p:txBody>
      </p:sp>
      <p:sp>
        <p:nvSpPr>
          <p:cNvPr id="709" name="Google Shape;709;p6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Default constructor provides the default values to the object like 0, null etc. depending on the type.</a:t>
            </a:r>
            <a:endParaRPr/>
          </a:p>
        </p:txBody>
      </p:sp>
      <p:sp>
        <p:nvSpPr>
          <p:cNvPr id="710" name="Google Shape;710;p6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711" name="Google Shape;711;p6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12" name="Google Shape;712;p6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Example of default constructor that displays the default values</a:t>
            </a:r>
            <a:br>
              <a:rPr b="1" lang="en-US"/>
            </a:br>
            <a:endParaRPr/>
          </a:p>
        </p:txBody>
      </p:sp>
      <p:sp>
        <p:nvSpPr>
          <p:cNvPr id="718" name="Google Shape;718;p66"/>
          <p:cNvSpPr txBox="1"/>
          <p:nvPr>
            <p:ph idx="1" type="body"/>
          </p:nvPr>
        </p:nvSpPr>
        <p:spPr>
          <a:xfrm>
            <a:off x="677334" y="1660849"/>
            <a:ext cx="8596668" cy="438051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class</a:t>
            </a:r>
            <a:r>
              <a:rPr b="1" lang="en-US">
                <a:solidFill>
                  <a:srgbClr val="000000"/>
                </a:solidFill>
                <a:latin typeface="Consolas"/>
                <a:ea typeface="Consolas"/>
                <a:cs typeface="Consolas"/>
                <a:sym typeface="Consolas"/>
              </a:rPr>
              <a:t> Student {</a:t>
            </a:r>
            <a:endParaRPr/>
          </a:p>
          <a:p>
            <a:pPr indent="-342900" lvl="0" marL="342900" rtl="0" algn="l">
              <a:spcBef>
                <a:spcPts val="1000"/>
              </a:spcBef>
              <a:spcAft>
                <a:spcPts val="0"/>
              </a:spcAft>
              <a:buSzPts val="1440"/>
              <a:buChar char="►"/>
            </a:pP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lang="en-US">
                <a:solidFill>
                  <a:srgbClr val="0000C0"/>
                </a:solidFill>
                <a:latin typeface="Consolas"/>
                <a:ea typeface="Consolas"/>
                <a:cs typeface="Consolas"/>
                <a:sym typeface="Consolas"/>
              </a:rPr>
              <a:t>sid</a:t>
            </a:r>
            <a:r>
              <a:rPr b="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ts val="1440"/>
              <a:buChar char="►"/>
            </a:pPr>
            <a:r>
              <a:rPr lang="en-US">
                <a:solidFill>
                  <a:srgbClr val="000000"/>
                </a:solidFill>
                <a:latin typeface="Consolas"/>
                <a:ea typeface="Consolas"/>
                <a:cs typeface="Consolas"/>
                <a:sym typeface="Consolas"/>
              </a:rPr>
              <a:t>String </a:t>
            </a:r>
            <a:r>
              <a:rPr lang="en-US">
                <a:solidFill>
                  <a:srgbClr val="0000C0"/>
                </a:solidFill>
                <a:latin typeface="Consolas"/>
                <a:ea typeface="Consolas"/>
                <a:cs typeface="Consolas"/>
                <a:sym typeface="Consolas"/>
              </a:rPr>
              <a:t>sname</a:t>
            </a: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ts val="1440"/>
              <a:buChar char="►"/>
            </a:pPr>
            <a:r>
              <a:rPr b="1" lang="en-US">
                <a:solidFill>
                  <a:srgbClr val="7F0055"/>
                </a:solidFill>
                <a:latin typeface="Consolas"/>
                <a:ea typeface="Consolas"/>
                <a:cs typeface="Consolas"/>
                <a:sym typeface="Consolas"/>
              </a:rPr>
              <a:t>void</a:t>
            </a:r>
            <a:r>
              <a:rPr b="1" lang="en-US">
                <a:solidFill>
                  <a:srgbClr val="000000"/>
                </a:solidFill>
                <a:latin typeface="Consolas"/>
                <a:ea typeface="Consolas"/>
                <a:cs typeface="Consolas"/>
                <a:sym typeface="Consolas"/>
              </a:rPr>
              <a:t> displayStudentDetails(){</a:t>
            </a:r>
            <a:endParaRPr/>
          </a:p>
          <a:p>
            <a:pPr indent="-342900" lvl="0" marL="342900" rtl="0" algn="l">
              <a:spcBef>
                <a:spcPts val="1000"/>
              </a:spcBef>
              <a:spcAft>
                <a:spcPts val="0"/>
              </a:spcAft>
              <a:buSzPts val="1440"/>
              <a:buChar char="►"/>
            </a:pPr>
            <a:r>
              <a:rPr lang="en-US">
                <a:solidFill>
                  <a:srgbClr val="000000"/>
                </a:solidFill>
                <a:latin typeface="Consolas"/>
                <a:ea typeface="Consolas"/>
                <a:cs typeface="Consolas"/>
                <a:sym typeface="Consolas"/>
              </a:rPr>
              <a:t>System.</a:t>
            </a:r>
            <a:r>
              <a:rPr b="1" i="1" lang="en-US">
                <a:solidFill>
                  <a:srgbClr val="0000C0"/>
                </a:solidFill>
                <a:latin typeface="Consolas"/>
                <a:ea typeface="Consolas"/>
                <a:cs typeface="Consolas"/>
                <a:sym typeface="Consolas"/>
              </a:rPr>
              <a:t>out</a:t>
            </a:r>
            <a:r>
              <a:rPr b="1" i="1" lang="en-US">
                <a:solidFill>
                  <a:srgbClr val="000000"/>
                </a:solidFill>
                <a:latin typeface="Consolas"/>
                <a:ea typeface="Consolas"/>
                <a:cs typeface="Consolas"/>
                <a:sym typeface="Consolas"/>
              </a:rPr>
              <a:t>.println(</a:t>
            </a:r>
            <a:r>
              <a:rPr b="1" i="1" lang="en-US">
                <a:solidFill>
                  <a:srgbClr val="0000C0"/>
                </a:solidFill>
                <a:latin typeface="Consolas"/>
                <a:ea typeface="Consolas"/>
                <a:cs typeface="Consolas"/>
                <a:sym typeface="Consolas"/>
              </a:rPr>
              <a:t>sid</a:t>
            </a:r>
            <a:r>
              <a:rPr b="1" i="1" lang="en-US">
                <a:solidFill>
                  <a:srgbClr val="000000"/>
                </a:solidFill>
                <a:latin typeface="Consolas"/>
                <a:ea typeface="Consolas"/>
                <a:cs typeface="Consolas"/>
                <a:sym typeface="Consolas"/>
              </a:rPr>
              <a:t>+</a:t>
            </a:r>
            <a:r>
              <a:rPr b="1" i="1" lang="en-US">
                <a:solidFill>
                  <a:srgbClr val="2A00FF"/>
                </a:solidFill>
                <a:latin typeface="Consolas"/>
                <a:ea typeface="Consolas"/>
                <a:cs typeface="Consolas"/>
                <a:sym typeface="Consolas"/>
              </a:rPr>
              <a:t>" "</a:t>
            </a:r>
            <a:r>
              <a:rPr b="1" i="1" lang="en-US">
                <a:solidFill>
                  <a:srgbClr val="000000"/>
                </a:solidFill>
                <a:latin typeface="Consolas"/>
                <a:ea typeface="Consolas"/>
                <a:cs typeface="Consolas"/>
                <a:sym typeface="Consolas"/>
              </a:rPr>
              <a:t>+</a:t>
            </a:r>
            <a:r>
              <a:rPr b="1" i="1" lang="en-US">
                <a:solidFill>
                  <a:srgbClr val="0000C0"/>
                </a:solidFill>
                <a:latin typeface="Consolas"/>
                <a:ea typeface="Consolas"/>
                <a:cs typeface="Consolas"/>
                <a:sym typeface="Consolas"/>
              </a:rPr>
              <a:t>sname</a:t>
            </a:r>
            <a:r>
              <a:rPr b="1" i="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ts val="1440"/>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ts val="1440"/>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static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void</a:t>
            </a:r>
            <a:r>
              <a:rPr b="1" lang="en-US">
                <a:solidFill>
                  <a:srgbClr val="000000"/>
                </a:solidFill>
                <a:latin typeface="Consolas"/>
                <a:ea typeface="Consolas"/>
                <a:cs typeface="Consolas"/>
                <a:sym typeface="Consolas"/>
              </a:rPr>
              <a:t> main(String[] </a:t>
            </a:r>
            <a:r>
              <a:rPr b="1" lang="en-US">
                <a:solidFill>
                  <a:srgbClr val="6A3E3E"/>
                </a:solidFill>
                <a:latin typeface="Consolas"/>
                <a:ea typeface="Consolas"/>
                <a:cs typeface="Consolas"/>
                <a:sym typeface="Consolas"/>
              </a:rPr>
              <a:t>args</a:t>
            </a:r>
            <a:r>
              <a:rPr b="1" lang="en-US">
                <a:solidFill>
                  <a:srgbClr val="000000"/>
                </a:solidFill>
                <a:latin typeface="Consolas"/>
                <a:ea typeface="Consolas"/>
                <a:cs typeface="Consolas"/>
                <a:sym typeface="Consolas"/>
              </a:rPr>
              <a:t>) {</a:t>
            </a:r>
            <a:endParaRPr/>
          </a:p>
          <a:p>
            <a:pPr indent="-342900" lvl="0" marL="342900" rtl="0" algn="l">
              <a:spcBef>
                <a:spcPts val="1000"/>
              </a:spcBef>
              <a:spcAft>
                <a:spcPts val="0"/>
              </a:spcAft>
              <a:buSzPts val="1440"/>
              <a:buChar char="►"/>
            </a:pPr>
            <a:r>
              <a:rPr lang="en-US">
                <a:solidFill>
                  <a:srgbClr val="000000"/>
                </a:solidFill>
                <a:latin typeface="Consolas"/>
                <a:ea typeface="Consolas"/>
                <a:cs typeface="Consolas"/>
                <a:sym typeface="Consolas"/>
              </a:rPr>
              <a:t>Student </a:t>
            </a:r>
            <a:r>
              <a:rPr lang="en-US">
                <a:solidFill>
                  <a:srgbClr val="6A3E3E"/>
                </a:solidFill>
                <a:latin typeface="Consolas"/>
                <a:ea typeface="Consolas"/>
                <a:cs typeface="Consolas"/>
                <a:sym typeface="Consolas"/>
              </a:rPr>
              <a:t>student1</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Student();</a:t>
            </a:r>
            <a:endParaRPr/>
          </a:p>
          <a:p>
            <a:pPr indent="-342900" lvl="0" marL="342900" rtl="0" algn="l">
              <a:spcBef>
                <a:spcPts val="1000"/>
              </a:spcBef>
              <a:spcAft>
                <a:spcPts val="0"/>
              </a:spcAft>
              <a:buSzPts val="1440"/>
              <a:buChar char="►"/>
            </a:pPr>
            <a:r>
              <a:rPr lang="en-US">
                <a:solidFill>
                  <a:srgbClr val="6A3E3E"/>
                </a:solidFill>
                <a:latin typeface="Consolas"/>
                <a:ea typeface="Consolas"/>
                <a:cs typeface="Consolas"/>
                <a:sym typeface="Consolas"/>
              </a:rPr>
              <a:t>student1</a:t>
            </a:r>
            <a:r>
              <a:rPr lang="en-US">
                <a:solidFill>
                  <a:srgbClr val="000000"/>
                </a:solidFill>
                <a:latin typeface="Consolas"/>
                <a:ea typeface="Consolas"/>
                <a:cs typeface="Consolas"/>
                <a:sym typeface="Consolas"/>
              </a:rPr>
              <a:t>.displayStudentDetails();</a:t>
            </a:r>
            <a:endParaRPr/>
          </a:p>
          <a:p>
            <a:pPr indent="-342900" lvl="0" marL="342900" rtl="0" algn="l">
              <a:spcBef>
                <a:spcPts val="1000"/>
              </a:spcBef>
              <a:spcAft>
                <a:spcPts val="0"/>
              </a:spcAft>
              <a:buSzPts val="1440"/>
              <a:buChar char="►"/>
            </a:pPr>
            <a:r>
              <a:rPr lang="en-US">
                <a:solidFill>
                  <a:srgbClr val="000000"/>
                </a:solidFill>
                <a:latin typeface="Consolas"/>
                <a:ea typeface="Consolas"/>
                <a:cs typeface="Consolas"/>
                <a:sym typeface="Consolas"/>
              </a:rPr>
              <a:t>}</a:t>
            </a:r>
            <a:endParaRPr>
              <a:latin typeface="Consolas"/>
              <a:ea typeface="Consolas"/>
              <a:cs typeface="Consolas"/>
              <a:sym typeface="Consolas"/>
            </a:endParaRPr>
          </a:p>
          <a:p>
            <a:pPr indent="-342900" lvl="0" marL="342900" rtl="0" algn="l">
              <a:spcBef>
                <a:spcPts val="1000"/>
              </a:spcBef>
              <a:spcAft>
                <a:spcPts val="0"/>
              </a:spcAft>
              <a:buSzPts val="1440"/>
              <a:buChar char="►"/>
            </a:pPr>
            <a:r>
              <a:rPr lang="en-US">
                <a:solidFill>
                  <a:srgbClr val="000000"/>
                </a:solidFill>
                <a:latin typeface="Consolas"/>
                <a:ea typeface="Consolas"/>
                <a:cs typeface="Consolas"/>
                <a:sym typeface="Consolas"/>
              </a:rPr>
              <a:t>}</a:t>
            </a:r>
            <a:endParaRPr/>
          </a:p>
          <a:p>
            <a:pPr indent="-251459" lvl="0" marL="342900" rtl="0" algn="l">
              <a:spcBef>
                <a:spcPts val="1000"/>
              </a:spcBef>
              <a:spcAft>
                <a:spcPts val="0"/>
              </a:spcAft>
              <a:buSzPts val="1440"/>
              <a:buNone/>
            </a:pPr>
            <a:r>
              <a:t/>
            </a:r>
            <a:endParaRPr/>
          </a:p>
        </p:txBody>
      </p:sp>
      <p:sp>
        <p:nvSpPr>
          <p:cNvPr id="719" name="Google Shape;719;p6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720" name="Google Shape;720;p6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21" name="Google Shape;721;p6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Java parameterized constructor</a:t>
            </a:r>
            <a:br>
              <a:rPr b="1" lang="en-US"/>
            </a:br>
            <a:endParaRPr/>
          </a:p>
        </p:txBody>
      </p:sp>
      <p:sp>
        <p:nvSpPr>
          <p:cNvPr id="727" name="Google Shape;727;p6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 constructor that have parameters is known as parameterized constructor.</a:t>
            </a:r>
            <a:endParaRPr/>
          </a:p>
        </p:txBody>
      </p:sp>
      <p:sp>
        <p:nvSpPr>
          <p:cNvPr id="728" name="Google Shape;728;p6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729" name="Google Shape;729;p6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30" name="Google Shape;730;p6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Why use parameterized constructor?</a:t>
            </a:r>
            <a:br>
              <a:rPr b="1" lang="en-US"/>
            </a:br>
            <a:endParaRPr/>
          </a:p>
        </p:txBody>
      </p:sp>
      <p:sp>
        <p:nvSpPr>
          <p:cNvPr id="736" name="Google Shape;736;p6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Parameterized constructor is used to provide different values to the distinct objects.</a:t>
            </a:r>
            <a:endParaRPr/>
          </a:p>
        </p:txBody>
      </p:sp>
      <p:sp>
        <p:nvSpPr>
          <p:cNvPr id="737" name="Google Shape;737;p6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738" name="Google Shape;738;p6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39" name="Google Shape;739;p6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Example of parameterized constructor</a:t>
            </a:r>
            <a:br>
              <a:rPr b="1" lang="en-US"/>
            </a:br>
            <a:endParaRPr/>
          </a:p>
        </p:txBody>
      </p:sp>
      <p:sp>
        <p:nvSpPr>
          <p:cNvPr id="745" name="Google Shape;745;p69"/>
          <p:cNvSpPr txBox="1"/>
          <p:nvPr>
            <p:ph idx="1" type="body"/>
          </p:nvPr>
        </p:nvSpPr>
        <p:spPr>
          <a:xfrm>
            <a:off x="677334" y="1323475"/>
            <a:ext cx="8596668" cy="500268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class</a:t>
            </a:r>
            <a:r>
              <a:rPr b="1" lang="en-US">
                <a:solidFill>
                  <a:srgbClr val="000000"/>
                </a:solidFill>
                <a:latin typeface="Consolas"/>
                <a:ea typeface="Consolas"/>
                <a:cs typeface="Consolas"/>
                <a:sym typeface="Consolas"/>
              </a:rPr>
              <a:t> Student {</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lang="en-US">
                <a:solidFill>
                  <a:srgbClr val="0000C0"/>
                </a:solidFill>
                <a:latin typeface="Consolas"/>
                <a:ea typeface="Consolas"/>
                <a:cs typeface="Consolas"/>
                <a:sym typeface="Consolas"/>
              </a:rPr>
              <a:t>sid</a:t>
            </a:r>
            <a:r>
              <a:rPr b="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String </a:t>
            </a:r>
            <a:r>
              <a:rPr lang="en-US">
                <a:solidFill>
                  <a:srgbClr val="0000C0"/>
                </a:solidFill>
                <a:latin typeface="Consolas"/>
                <a:ea typeface="Consolas"/>
                <a:cs typeface="Consolas"/>
                <a:sym typeface="Consolas"/>
              </a:rPr>
              <a:t>sname</a:t>
            </a: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Student(</a:t>
            </a: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lang="en-US">
                <a:solidFill>
                  <a:srgbClr val="6A3E3E"/>
                </a:solidFill>
                <a:latin typeface="Consolas"/>
                <a:ea typeface="Consolas"/>
                <a:cs typeface="Consolas"/>
                <a:sym typeface="Consolas"/>
              </a:rPr>
              <a:t>studentId</a:t>
            </a:r>
            <a:r>
              <a:rPr b="1" lang="en-US">
                <a:solidFill>
                  <a:srgbClr val="000000"/>
                </a:solidFill>
                <a:latin typeface="Consolas"/>
                <a:ea typeface="Consolas"/>
                <a:cs typeface="Consolas"/>
                <a:sym typeface="Consolas"/>
              </a:rPr>
              <a:t>, String </a:t>
            </a:r>
            <a:r>
              <a:rPr b="1" lang="en-US">
                <a:solidFill>
                  <a:srgbClr val="6A3E3E"/>
                </a:solidFill>
                <a:latin typeface="Consolas"/>
                <a:ea typeface="Consolas"/>
                <a:cs typeface="Consolas"/>
                <a:sym typeface="Consolas"/>
              </a:rPr>
              <a:t>studentName</a:t>
            </a:r>
            <a:r>
              <a:rPr b="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C0"/>
                </a:solidFill>
                <a:latin typeface="Consolas"/>
                <a:ea typeface="Consolas"/>
                <a:cs typeface="Consolas"/>
                <a:sym typeface="Consolas"/>
              </a:rPr>
              <a:t>sid</a:t>
            </a:r>
            <a:r>
              <a:rPr lang="en-US">
                <a:solidFill>
                  <a:srgbClr val="000000"/>
                </a:solidFill>
                <a:latin typeface="Consolas"/>
                <a:ea typeface="Consolas"/>
                <a:cs typeface="Consolas"/>
                <a:sym typeface="Consolas"/>
              </a:rPr>
              <a:t> = </a:t>
            </a:r>
            <a:r>
              <a:rPr lang="en-US">
                <a:solidFill>
                  <a:srgbClr val="6A3E3E"/>
                </a:solidFill>
                <a:latin typeface="Consolas"/>
                <a:ea typeface="Consolas"/>
                <a:cs typeface="Consolas"/>
                <a:sym typeface="Consolas"/>
              </a:rPr>
              <a:t>studentId</a:t>
            </a: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C0"/>
                </a:solidFill>
                <a:latin typeface="Consolas"/>
                <a:ea typeface="Consolas"/>
                <a:cs typeface="Consolas"/>
                <a:sym typeface="Consolas"/>
              </a:rPr>
              <a:t>sname</a:t>
            </a:r>
            <a:r>
              <a:rPr lang="en-US">
                <a:solidFill>
                  <a:srgbClr val="000000"/>
                </a:solidFill>
                <a:latin typeface="Consolas"/>
                <a:ea typeface="Consolas"/>
                <a:cs typeface="Consolas"/>
                <a:sym typeface="Consolas"/>
              </a:rPr>
              <a:t> = </a:t>
            </a:r>
            <a:r>
              <a:rPr lang="en-US">
                <a:solidFill>
                  <a:srgbClr val="6A3E3E"/>
                </a:solidFill>
                <a:latin typeface="Consolas"/>
                <a:ea typeface="Consolas"/>
                <a:cs typeface="Consolas"/>
                <a:sym typeface="Consolas"/>
              </a:rPr>
              <a:t>studentName</a:t>
            </a: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void</a:t>
            </a:r>
            <a:r>
              <a:rPr b="1" lang="en-US">
                <a:solidFill>
                  <a:srgbClr val="000000"/>
                </a:solidFill>
                <a:latin typeface="Consolas"/>
                <a:ea typeface="Consolas"/>
                <a:cs typeface="Consolas"/>
                <a:sym typeface="Consolas"/>
              </a:rPr>
              <a:t> displayStudentDetails(){</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System.</a:t>
            </a:r>
            <a:r>
              <a:rPr b="1" i="1" lang="en-US">
                <a:solidFill>
                  <a:srgbClr val="0000C0"/>
                </a:solidFill>
                <a:latin typeface="Consolas"/>
                <a:ea typeface="Consolas"/>
                <a:cs typeface="Consolas"/>
                <a:sym typeface="Consolas"/>
              </a:rPr>
              <a:t>out</a:t>
            </a:r>
            <a:r>
              <a:rPr b="1" i="1" lang="en-US">
                <a:solidFill>
                  <a:srgbClr val="000000"/>
                </a:solidFill>
                <a:latin typeface="Consolas"/>
                <a:ea typeface="Consolas"/>
                <a:cs typeface="Consolas"/>
                <a:sym typeface="Consolas"/>
              </a:rPr>
              <a:t>.println(</a:t>
            </a:r>
            <a:r>
              <a:rPr b="1" i="1" lang="en-US">
                <a:solidFill>
                  <a:srgbClr val="0000C0"/>
                </a:solidFill>
                <a:latin typeface="Consolas"/>
                <a:ea typeface="Consolas"/>
                <a:cs typeface="Consolas"/>
                <a:sym typeface="Consolas"/>
              </a:rPr>
              <a:t>sid</a:t>
            </a:r>
            <a:r>
              <a:rPr b="1" i="1" lang="en-US">
                <a:solidFill>
                  <a:srgbClr val="000000"/>
                </a:solidFill>
                <a:latin typeface="Consolas"/>
                <a:ea typeface="Consolas"/>
                <a:cs typeface="Consolas"/>
                <a:sym typeface="Consolas"/>
              </a:rPr>
              <a:t>+</a:t>
            </a:r>
            <a:r>
              <a:rPr b="1" i="1" lang="en-US">
                <a:solidFill>
                  <a:srgbClr val="2A00FF"/>
                </a:solidFill>
                <a:latin typeface="Consolas"/>
                <a:ea typeface="Consolas"/>
                <a:cs typeface="Consolas"/>
                <a:sym typeface="Consolas"/>
              </a:rPr>
              <a:t>" "</a:t>
            </a:r>
            <a:r>
              <a:rPr b="1" i="1" lang="en-US">
                <a:solidFill>
                  <a:srgbClr val="000000"/>
                </a:solidFill>
                <a:latin typeface="Consolas"/>
                <a:ea typeface="Consolas"/>
                <a:cs typeface="Consolas"/>
                <a:sym typeface="Consolas"/>
              </a:rPr>
              <a:t>+</a:t>
            </a:r>
            <a:r>
              <a:rPr b="1" i="1" lang="en-US">
                <a:solidFill>
                  <a:srgbClr val="0000C0"/>
                </a:solidFill>
                <a:latin typeface="Consolas"/>
                <a:ea typeface="Consolas"/>
                <a:cs typeface="Consolas"/>
                <a:sym typeface="Consolas"/>
              </a:rPr>
              <a:t>sname</a:t>
            </a:r>
            <a:r>
              <a:rPr b="1" i="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static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void</a:t>
            </a:r>
            <a:r>
              <a:rPr b="1" lang="en-US">
                <a:solidFill>
                  <a:srgbClr val="000000"/>
                </a:solidFill>
                <a:latin typeface="Consolas"/>
                <a:ea typeface="Consolas"/>
                <a:cs typeface="Consolas"/>
                <a:sym typeface="Consolas"/>
              </a:rPr>
              <a:t> main(String[] </a:t>
            </a:r>
            <a:r>
              <a:rPr b="1" lang="en-US">
                <a:solidFill>
                  <a:srgbClr val="6A3E3E"/>
                </a:solidFill>
                <a:latin typeface="Consolas"/>
                <a:ea typeface="Consolas"/>
                <a:cs typeface="Consolas"/>
                <a:sym typeface="Consolas"/>
              </a:rPr>
              <a:t>args</a:t>
            </a:r>
            <a:r>
              <a:rPr b="1" lang="en-US">
                <a:solidFill>
                  <a:srgbClr val="000000"/>
                </a:solidFill>
                <a:latin typeface="Consolas"/>
                <a:ea typeface="Consolas"/>
                <a:cs typeface="Consolas"/>
                <a:sym typeface="Consolas"/>
              </a:rPr>
              <a:t>) {</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Student </a:t>
            </a:r>
            <a:r>
              <a:rPr lang="en-US">
                <a:solidFill>
                  <a:srgbClr val="6A3E3E"/>
                </a:solidFill>
                <a:latin typeface="Consolas"/>
                <a:ea typeface="Consolas"/>
                <a:cs typeface="Consolas"/>
                <a:sym typeface="Consolas"/>
              </a:rPr>
              <a:t>student1</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Student(101,</a:t>
            </a:r>
            <a:r>
              <a:rPr b="1" lang="en-US">
                <a:solidFill>
                  <a:srgbClr val="2A00FF"/>
                </a:solidFill>
                <a:latin typeface="Consolas"/>
                <a:ea typeface="Consolas"/>
                <a:cs typeface="Consolas"/>
                <a:sym typeface="Consolas"/>
              </a:rPr>
              <a:t>"Raju"</a:t>
            </a:r>
            <a:r>
              <a:rPr b="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6A3E3E"/>
                </a:solidFill>
                <a:latin typeface="Consolas"/>
                <a:ea typeface="Consolas"/>
                <a:cs typeface="Consolas"/>
                <a:sym typeface="Consolas"/>
              </a:rPr>
              <a:t>student1</a:t>
            </a:r>
            <a:r>
              <a:rPr lang="en-US">
                <a:solidFill>
                  <a:srgbClr val="000000"/>
                </a:solidFill>
                <a:latin typeface="Consolas"/>
                <a:ea typeface="Consolas"/>
                <a:cs typeface="Consolas"/>
                <a:sym typeface="Consolas"/>
              </a:rPr>
              <a:t>.displayStudentDetails();</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solidFill>
                <a:srgbClr val="000000"/>
              </a:solidFill>
              <a:latin typeface="Consolas"/>
              <a:ea typeface="Consolas"/>
              <a:cs typeface="Consolas"/>
              <a:sym typeface="Consolas"/>
            </a:endParaRPr>
          </a:p>
          <a:p>
            <a:pPr indent="-258318" lvl="0" marL="342900" rtl="0" algn="l">
              <a:spcBef>
                <a:spcPts val="1000"/>
              </a:spcBef>
              <a:spcAft>
                <a:spcPts val="0"/>
              </a:spcAft>
              <a:buSzPct val="79999"/>
              <a:buNone/>
            </a:pPr>
            <a:r>
              <a:t/>
            </a:r>
            <a:endParaRPr/>
          </a:p>
        </p:txBody>
      </p:sp>
      <p:sp>
        <p:nvSpPr>
          <p:cNvPr id="746" name="Google Shape;746;p6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747" name="Google Shape;747;p6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48" name="Google Shape;748;p6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Constructor Overloading in Java</a:t>
            </a:r>
            <a:endParaRPr/>
          </a:p>
        </p:txBody>
      </p:sp>
      <p:sp>
        <p:nvSpPr>
          <p:cNvPr id="754" name="Google Shape;754;p7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Constructor overloading is a technique in Java in which a class can have any number of constructors that differ in parameter lists.</a:t>
            </a:r>
            <a:endParaRPr/>
          </a:p>
          <a:p>
            <a:pPr indent="-342900" lvl="0" marL="342900" rtl="0" algn="l">
              <a:spcBef>
                <a:spcPts val="1000"/>
              </a:spcBef>
              <a:spcAft>
                <a:spcPts val="0"/>
              </a:spcAft>
              <a:buSzPts val="1440"/>
              <a:buChar char="►"/>
            </a:pPr>
            <a:r>
              <a:rPr lang="en-US"/>
              <a:t>The compiler differentiates these constructors by taking into account the number of parameters in the list and their type.</a:t>
            </a:r>
            <a:endParaRPr/>
          </a:p>
        </p:txBody>
      </p:sp>
      <p:sp>
        <p:nvSpPr>
          <p:cNvPr id="755" name="Google Shape;755;p7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756" name="Google Shape;756;p7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57" name="Google Shape;757;p7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1"/>
          <p:cNvSpPr txBox="1"/>
          <p:nvPr>
            <p:ph type="title"/>
          </p:nvPr>
        </p:nvSpPr>
        <p:spPr>
          <a:xfrm>
            <a:off x="677334" y="0"/>
            <a:ext cx="8596668" cy="57912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Example of Constructor Overloading</a:t>
            </a:r>
            <a:endParaRPr/>
          </a:p>
        </p:txBody>
      </p:sp>
      <p:sp>
        <p:nvSpPr>
          <p:cNvPr id="763" name="Google Shape;763;p7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764" name="Google Shape;764;p7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65" name="Google Shape;765;p7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6" name="Google Shape;766;p71"/>
          <p:cNvSpPr txBox="1"/>
          <p:nvPr>
            <p:ph idx="1" type="body"/>
          </p:nvPr>
        </p:nvSpPr>
        <p:spPr>
          <a:xfrm>
            <a:off x="677334" y="579120"/>
            <a:ext cx="8596668" cy="5827367"/>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class</a:t>
            </a:r>
            <a:r>
              <a:rPr b="1" lang="en-US">
                <a:solidFill>
                  <a:srgbClr val="000000"/>
                </a:solidFill>
                <a:latin typeface="Consolas"/>
                <a:ea typeface="Consolas"/>
                <a:cs typeface="Consolas"/>
                <a:sym typeface="Consolas"/>
              </a:rPr>
              <a:t> Student {</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lang="en-US">
                <a:solidFill>
                  <a:srgbClr val="0000C0"/>
                </a:solidFill>
                <a:latin typeface="Consolas"/>
                <a:ea typeface="Consolas"/>
                <a:cs typeface="Consolas"/>
                <a:sym typeface="Consolas"/>
              </a:rPr>
              <a:t>sid</a:t>
            </a:r>
            <a:r>
              <a:rPr b="1" lang="en-US">
                <a:solidFill>
                  <a:srgbClr val="000000"/>
                </a:solidFill>
                <a:latin typeface="Consolas"/>
                <a:ea typeface="Consolas"/>
                <a:cs typeface="Consolas"/>
                <a:sym typeface="Consolas"/>
              </a:rPr>
              <a:t>; </a:t>
            </a:r>
            <a:r>
              <a:rPr lang="en-US">
                <a:solidFill>
                  <a:srgbClr val="000000"/>
                </a:solidFill>
                <a:latin typeface="Consolas"/>
                <a:ea typeface="Consolas"/>
                <a:cs typeface="Consolas"/>
                <a:sym typeface="Consolas"/>
              </a:rPr>
              <a:t>String </a:t>
            </a:r>
            <a:r>
              <a:rPr lang="en-US">
                <a:solidFill>
                  <a:srgbClr val="0000C0"/>
                </a:solidFill>
                <a:latin typeface="Consolas"/>
                <a:ea typeface="Consolas"/>
                <a:cs typeface="Consolas"/>
                <a:sym typeface="Consolas"/>
              </a:rPr>
              <a:t>sname</a:t>
            </a:r>
            <a:r>
              <a:rPr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lang="en-US">
                <a:solidFill>
                  <a:srgbClr val="0000C0"/>
                </a:solidFill>
                <a:latin typeface="Consolas"/>
                <a:ea typeface="Consolas"/>
                <a:cs typeface="Consolas"/>
                <a:sym typeface="Consolas"/>
              </a:rPr>
              <a:t>age</a:t>
            </a:r>
            <a:r>
              <a:rPr b="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Student(</a:t>
            </a: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lang="en-US">
                <a:solidFill>
                  <a:srgbClr val="6A3E3E"/>
                </a:solidFill>
                <a:latin typeface="Consolas"/>
                <a:ea typeface="Consolas"/>
                <a:cs typeface="Consolas"/>
                <a:sym typeface="Consolas"/>
              </a:rPr>
              <a:t>studentId</a:t>
            </a:r>
            <a:r>
              <a:rPr b="1" lang="en-US">
                <a:solidFill>
                  <a:srgbClr val="000000"/>
                </a:solidFill>
                <a:latin typeface="Consolas"/>
                <a:ea typeface="Consolas"/>
                <a:cs typeface="Consolas"/>
                <a:sym typeface="Consolas"/>
              </a:rPr>
              <a:t>, String </a:t>
            </a:r>
            <a:r>
              <a:rPr b="1" lang="en-US">
                <a:solidFill>
                  <a:srgbClr val="6A3E3E"/>
                </a:solidFill>
                <a:latin typeface="Consolas"/>
                <a:ea typeface="Consolas"/>
                <a:cs typeface="Consolas"/>
                <a:sym typeface="Consolas"/>
              </a:rPr>
              <a:t>studentName</a:t>
            </a:r>
            <a:r>
              <a:rPr b="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C0"/>
                </a:solidFill>
                <a:latin typeface="Consolas"/>
                <a:ea typeface="Consolas"/>
                <a:cs typeface="Consolas"/>
                <a:sym typeface="Consolas"/>
              </a:rPr>
              <a:t>sid</a:t>
            </a:r>
            <a:r>
              <a:rPr lang="en-US">
                <a:solidFill>
                  <a:srgbClr val="000000"/>
                </a:solidFill>
                <a:latin typeface="Consolas"/>
                <a:ea typeface="Consolas"/>
                <a:cs typeface="Consolas"/>
                <a:sym typeface="Consolas"/>
              </a:rPr>
              <a:t> = </a:t>
            </a:r>
            <a:r>
              <a:rPr lang="en-US">
                <a:solidFill>
                  <a:srgbClr val="6A3E3E"/>
                </a:solidFill>
                <a:latin typeface="Consolas"/>
                <a:ea typeface="Consolas"/>
                <a:cs typeface="Consolas"/>
                <a:sym typeface="Consolas"/>
              </a:rPr>
              <a:t>studentId</a:t>
            </a: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C0"/>
                </a:solidFill>
                <a:latin typeface="Consolas"/>
                <a:ea typeface="Consolas"/>
                <a:cs typeface="Consolas"/>
                <a:sym typeface="Consolas"/>
              </a:rPr>
              <a:t>sname</a:t>
            </a:r>
            <a:r>
              <a:rPr lang="en-US">
                <a:solidFill>
                  <a:srgbClr val="000000"/>
                </a:solidFill>
                <a:latin typeface="Consolas"/>
                <a:ea typeface="Consolas"/>
                <a:cs typeface="Consolas"/>
                <a:sym typeface="Consolas"/>
              </a:rPr>
              <a:t> = </a:t>
            </a:r>
            <a:r>
              <a:rPr lang="en-US">
                <a:solidFill>
                  <a:srgbClr val="6A3E3E"/>
                </a:solidFill>
                <a:latin typeface="Consolas"/>
                <a:ea typeface="Consolas"/>
                <a:cs typeface="Consolas"/>
                <a:sym typeface="Consolas"/>
              </a:rPr>
              <a:t>studentName</a:t>
            </a: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Student(</a:t>
            </a: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lang="en-US">
                <a:solidFill>
                  <a:srgbClr val="6A3E3E"/>
                </a:solidFill>
                <a:latin typeface="Consolas"/>
                <a:ea typeface="Consolas"/>
                <a:cs typeface="Consolas"/>
                <a:sym typeface="Consolas"/>
              </a:rPr>
              <a:t>studentId</a:t>
            </a:r>
            <a:r>
              <a:rPr b="1" lang="en-US">
                <a:solidFill>
                  <a:srgbClr val="000000"/>
                </a:solidFill>
                <a:latin typeface="Consolas"/>
                <a:ea typeface="Consolas"/>
                <a:cs typeface="Consolas"/>
                <a:sym typeface="Consolas"/>
              </a:rPr>
              <a:t>, String </a:t>
            </a:r>
            <a:r>
              <a:rPr b="1" lang="en-US">
                <a:solidFill>
                  <a:srgbClr val="6A3E3E"/>
                </a:solidFill>
                <a:latin typeface="Consolas"/>
                <a:ea typeface="Consolas"/>
                <a:cs typeface="Consolas"/>
                <a:sym typeface="Consolas"/>
              </a:rPr>
              <a:t>studentName</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lang="en-US">
                <a:solidFill>
                  <a:srgbClr val="6A3E3E"/>
                </a:solidFill>
                <a:latin typeface="Consolas"/>
                <a:ea typeface="Consolas"/>
                <a:cs typeface="Consolas"/>
                <a:sym typeface="Consolas"/>
              </a:rPr>
              <a:t>studentAge</a:t>
            </a:r>
            <a:r>
              <a:rPr b="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C0"/>
                </a:solidFill>
                <a:latin typeface="Consolas"/>
                <a:ea typeface="Consolas"/>
                <a:cs typeface="Consolas"/>
                <a:sym typeface="Consolas"/>
              </a:rPr>
              <a:t>sid</a:t>
            </a:r>
            <a:r>
              <a:rPr lang="en-US">
                <a:solidFill>
                  <a:srgbClr val="000000"/>
                </a:solidFill>
                <a:latin typeface="Consolas"/>
                <a:ea typeface="Consolas"/>
                <a:cs typeface="Consolas"/>
                <a:sym typeface="Consolas"/>
              </a:rPr>
              <a:t> = </a:t>
            </a:r>
            <a:r>
              <a:rPr lang="en-US">
                <a:solidFill>
                  <a:srgbClr val="6A3E3E"/>
                </a:solidFill>
                <a:latin typeface="Consolas"/>
                <a:ea typeface="Consolas"/>
                <a:cs typeface="Consolas"/>
                <a:sym typeface="Consolas"/>
              </a:rPr>
              <a:t>studentId</a:t>
            </a: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C0"/>
                </a:solidFill>
                <a:latin typeface="Consolas"/>
                <a:ea typeface="Consolas"/>
                <a:cs typeface="Consolas"/>
                <a:sym typeface="Consolas"/>
              </a:rPr>
              <a:t>sname</a:t>
            </a:r>
            <a:r>
              <a:rPr lang="en-US">
                <a:solidFill>
                  <a:srgbClr val="000000"/>
                </a:solidFill>
                <a:latin typeface="Consolas"/>
                <a:ea typeface="Consolas"/>
                <a:cs typeface="Consolas"/>
                <a:sym typeface="Consolas"/>
              </a:rPr>
              <a:t> = </a:t>
            </a:r>
            <a:r>
              <a:rPr lang="en-US">
                <a:solidFill>
                  <a:srgbClr val="6A3E3E"/>
                </a:solidFill>
                <a:latin typeface="Consolas"/>
                <a:ea typeface="Consolas"/>
                <a:cs typeface="Consolas"/>
                <a:sym typeface="Consolas"/>
              </a:rPr>
              <a:t>studentName</a:t>
            </a: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C0"/>
                </a:solidFill>
                <a:latin typeface="Consolas"/>
                <a:ea typeface="Consolas"/>
                <a:cs typeface="Consolas"/>
                <a:sym typeface="Consolas"/>
              </a:rPr>
              <a:t>age</a:t>
            </a:r>
            <a:r>
              <a:rPr lang="en-US">
                <a:solidFill>
                  <a:srgbClr val="000000"/>
                </a:solidFill>
                <a:latin typeface="Consolas"/>
                <a:ea typeface="Consolas"/>
                <a:cs typeface="Consolas"/>
                <a:sym typeface="Consolas"/>
              </a:rPr>
              <a:t> = </a:t>
            </a:r>
            <a:r>
              <a:rPr lang="en-US">
                <a:solidFill>
                  <a:srgbClr val="6A3E3E"/>
                </a:solidFill>
                <a:latin typeface="Consolas"/>
                <a:ea typeface="Consolas"/>
                <a:cs typeface="Consolas"/>
                <a:sym typeface="Consolas"/>
              </a:rPr>
              <a:t>studentAge</a:t>
            </a: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void</a:t>
            </a:r>
            <a:r>
              <a:rPr b="1" lang="en-US">
                <a:solidFill>
                  <a:srgbClr val="000000"/>
                </a:solidFill>
                <a:latin typeface="Consolas"/>
                <a:ea typeface="Consolas"/>
                <a:cs typeface="Consolas"/>
                <a:sym typeface="Consolas"/>
              </a:rPr>
              <a:t> displayStudentDetails(){</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System.</a:t>
            </a:r>
            <a:r>
              <a:rPr b="1" i="1" lang="en-US">
                <a:solidFill>
                  <a:srgbClr val="0000C0"/>
                </a:solidFill>
                <a:latin typeface="Consolas"/>
                <a:ea typeface="Consolas"/>
                <a:cs typeface="Consolas"/>
                <a:sym typeface="Consolas"/>
              </a:rPr>
              <a:t>out</a:t>
            </a:r>
            <a:r>
              <a:rPr b="1" i="1" lang="en-US">
                <a:solidFill>
                  <a:srgbClr val="000000"/>
                </a:solidFill>
                <a:latin typeface="Consolas"/>
                <a:ea typeface="Consolas"/>
                <a:cs typeface="Consolas"/>
                <a:sym typeface="Consolas"/>
              </a:rPr>
              <a:t>.println(</a:t>
            </a:r>
            <a:r>
              <a:rPr b="1" i="1" lang="en-US">
                <a:solidFill>
                  <a:srgbClr val="0000C0"/>
                </a:solidFill>
                <a:latin typeface="Consolas"/>
                <a:ea typeface="Consolas"/>
                <a:cs typeface="Consolas"/>
                <a:sym typeface="Consolas"/>
              </a:rPr>
              <a:t>sid</a:t>
            </a:r>
            <a:r>
              <a:rPr b="1" i="1" lang="en-US">
                <a:solidFill>
                  <a:srgbClr val="000000"/>
                </a:solidFill>
                <a:latin typeface="Consolas"/>
                <a:ea typeface="Consolas"/>
                <a:cs typeface="Consolas"/>
                <a:sym typeface="Consolas"/>
              </a:rPr>
              <a:t>+</a:t>
            </a:r>
            <a:r>
              <a:rPr b="1" i="1" lang="en-US">
                <a:solidFill>
                  <a:srgbClr val="2A00FF"/>
                </a:solidFill>
                <a:latin typeface="Consolas"/>
                <a:ea typeface="Consolas"/>
                <a:cs typeface="Consolas"/>
                <a:sym typeface="Consolas"/>
              </a:rPr>
              <a:t>" "</a:t>
            </a:r>
            <a:r>
              <a:rPr b="1" i="1" lang="en-US">
                <a:solidFill>
                  <a:srgbClr val="000000"/>
                </a:solidFill>
                <a:latin typeface="Consolas"/>
                <a:ea typeface="Consolas"/>
                <a:cs typeface="Consolas"/>
                <a:sym typeface="Consolas"/>
              </a:rPr>
              <a:t>+</a:t>
            </a:r>
            <a:r>
              <a:rPr b="1" i="1" lang="en-US">
                <a:solidFill>
                  <a:srgbClr val="0000C0"/>
                </a:solidFill>
                <a:latin typeface="Consolas"/>
                <a:ea typeface="Consolas"/>
                <a:cs typeface="Consolas"/>
                <a:sym typeface="Consolas"/>
              </a:rPr>
              <a:t>sname</a:t>
            </a:r>
            <a:r>
              <a:rPr b="1" i="1" lang="en-US">
                <a:solidFill>
                  <a:srgbClr val="000000"/>
                </a:solidFill>
                <a:latin typeface="Consolas"/>
                <a:ea typeface="Consolas"/>
                <a:cs typeface="Consolas"/>
                <a:sym typeface="Consolas"/>
              </a:rPr>
              <a:t>+</a:t>
            </a:r>
            <a:r>
              <a:rPr b="1" i="1" lang="en-US">
                <a:solidFill>
                  <a:srgbClr val="2A00FF"/>
                </a:solidFill>
                <a:latin typeface="Consolas"/>
                <a:ea typeface="Consolas"/>
                <a:cs typeface="Consolas"/>
                <a:sym typeface="Consolas"/>
              </a:rPr>
              <a:t>" "</a:t>
            </a:r>
            <a:r>
              <a:rPr b="1" i="1" lang="en-US">
                <a:solidFill>
                  <a:srgbClr val="000000"/>
                </a:solidFill>
                <a:latin typeface="Consolas"/>
                <a:ea typeface="Consolas"/>
                <a:cs typeface="Consolas"/>
                <a:sym typeface="Consolas"/>
              </a:rPr>
              <a:t>+</a:t>
            </a:r>
            <a:r>
              <a:rPr b="1" i="1" lang="en-US">
                <a:solidFill>
                  <a:srgbClr val="0000C0"/>
                </a:solidFill>
                <a:latin typeface="Consolas"/>
                <a:ea typeface="Consolas"/>
                <a:cs typeface="Consolas"/>
                <a:sym typeface="Consolas"/>
              </a:rPr>
              <a:t>age</a:t>
            </a:r>
            <a:r>
              <a:rPr b="1" i="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static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void</a:t>
            </a:r>
            <a:r>
              <a:rPr b="1" lang="en-US">
                <a:solidFill>
                  <a:srgbClr val="000000"/>
                </a:solidFill>
                <a:latin typeface="Consolas"/>
                <a:ea typeface="Consolas"/>
                <a:cs typeface="Consolas"/>
                <a:sym typeface="Consolas"/>
              </a:rPr>
              <a:t> main(String[] </a:t>
            </a:r>
            <a:r>
              <a:rPr b="1" lang="en-US">
                <a:solidFill>
                  <a:srgbClr val="6A3E3E"/>
                </a:solidFill>
                <a:latin typeface="Consolas"/>
                <a:ea typeface="Consolas"/>
                <a:cs typeface="Consolas"/>
                <a:sym typeface="Consolas"/>
              </a:rPr>
              <a:t>args</a:t>
            </a:r>
            <a:r>
              <a:rPr b="1" lang="en-US">
                <a:solidFill>
                  <a:srgbClr val="000000"/>
                </a:solidFill>
                <a:latin typeface="Consolas"/>
                <a:ea typeface="Consolas"/>
                <a:cs typeface="Consolas"/>
                <a:sym typeface="Consolas"/>
              </a:rPr>
              <a:t>) {</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Student </a:t>
            </a:r>
            <a:r>
              <a:rPr lang="en-US">
                <a:solidFill>
                  <a:srgbClr val="6A3E3E"/>
                </a:solidFill>
                <a:latin typeface="Consolas"/>
                <a:ea typeface="Consolas"/>
                <a:cs typeface="Consolas"/>
                <a:sym typeface="Consolas"/>
              </a:rPr>
              <a:t>student1</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Student(101,</a:t>
            </a:r>
            <a:r>
              <a:rPr b="1" lang="en-US">
                <a:solidFill>
                  <a:srgbClr val="2A00FF"/>
                </a:solidFill>
                <a:latin typeface="Consolas"/>
                <a:ea typeface="Consolas"/>
                <a:cs typeface="Consolas"/>
                <a:sym typeface="Consolas"/>
              </a:rPr>
              <a:t>"Raju"</a:t>
            </a:r>
            <a:r>
              <a:rPr b="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6A3E3E"/>
                </a:solidFill>
                <a:latin typeface="Consolas"/>
                <a:ea typeface="Consolas"/>
                <a:cs typeface="Consolas"/>
                <a:sym typeface="Consolas"/>
              </a:rPr>
              <a:t>student1</a:t>
            </a:r>
            <a:r>
              <a:rPr lang="en-US">
                <a:solidFill>
                  <a:srgbClr val="000000"/>
                </a:solidFill>
                <a:latin typeface="Consolas"/>
                <a:ea typeface="Consolas"/>
                <a:cs typeface="Consolas"/>
                <a:sym typeface="Consolas"/>
              </a:rPr>
              <a:t>.displayStudentDetails();</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Student </a:t>
            </a:r>
            <a:r>
              <a:rPr lang="en-US">
                <a:solidFill>
                  <a:srgbClr val="6A3E3E"/>
                </a:solidFill>
                <a:latin typeface="Consolas"/>
                <a:ea typeface="Consolas"/>
                <a:cs typeface="Consolas"/>
                <a:sym typeface="Consolas"/>
              </a:rPr>
              <a:t>student2</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Student(102, </a:t>
            </a:r>
            <a:r>
              <a:rPr b="1" lang="en-US">
                <a:solidFill>
                  <a:srgbClr val="2A00FF"/>
                </a:solidFill>
                <a:latin typeface="Consolas"/>
                <a:ea typeface="Consolas"/>
                <a:cs typeface="Consolas"/>
                <a:sym typeface="Consolas"/>
              </a:rPr>
              <a:t>"Rani"</a:t>
            </a:r>
            <a:r>
              <a:rPr b="1" lang="en-US">
                <a:solidFill>
                  <a:srgbClr val="000000"/>
                </a:solidFill>
                <a:latin typeface="Consolas"/>
                <a:ea typeface="Consolas"/>
                <a:cs typeface="Consolas"/>
                <a:sym typeface="Consolas"/>
              </a:rPr>
              <a:t>, 20);</a:t>
            </a:r>
            <a:endParaRPr/>
          </a:p>
          <a:p>
            <a:pPr indent="-342900" lvl="0" marL="342900" rtl="0" algn="l">
              <a:spcBef>
                <a:spcPts val="1000"/>
              </a:spcBef>
              <a:spcAft>
                <a:spcPts val="0"/>
              </a:spcAft>
              <a:buSzPct val="79999"/>
              <a:buChar char="►"/>
            </a:pPr>
            <a:r>
              <a:rPr lang="en-US">
                <a:solidFill>
                  <a:srgbClr val="6A3E3E"/>
                </a:solidFill>
                <a:latin typeface="Consolas"/>
                <a:ea typeface="Consolas"/>
                <a:cs typeface="Consolas"/>
                <a:sym typeface="Consolas"/>
              </a:rPr>
              <a:t>student2</a:t>
            </a:r>
            <a:r>
              <a:rPr lang="en-US">
                <a:solidFill>
                  <a:srgbClr val="000000"/>
                </a:solidFill>
                <a:latin typeface="Consolas"/>
                <a:ea typeface="Consolas"/>
                <a:cs typeface="Consolas"/>
                <a:sym typeface="Consolas"/>
              </a:rPr>
              <a:t>.displayStudentDetails();</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solidFill>
                <a:srgbClr val="000000"/>
              </a:solidFill>
              <a:latin typeface="Consolas"/>
              <a:ea typeface="Consolas"/>
              <a:cs typeface="Consolas"/>
              <a:sym typeface="Consolas"/>
            </a:endParaRPr>
          </a:p>
          <a:p>
            <a:pPr indent="-278892" lvl="0" marL="342900" rtl="0" algn="l">
              <a:spcBef>
                <a:spcPts val="1000"/>
              </a:spcBef>
              <a:spcAft>
                <a:spcPts val="0"/>
              </a:spcAft>
              <a:buSzPct val="79999"/>
              <a:buNone/>
            </a:pPr>
            <a:r>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Inheritance</a:t>
            </a:r>
            <a:br>
              <a:rPr b="1" lang="en-US"/>
            </a:br>
            <a:endParaRPr/>
          </a:p>
        </p:txBody>
      </p:sp>
      <p:sp>
        <p:nvSpPr>
          <p:cNvPr id="202" name="Google Shape;202;p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When one object acquires all the properties and behaviors of parent object</a:t>
            </a:r>
            <a:r>
              <a:rPr lang="en-US"/>
              <a:t> i.e. known as inheritance.</a:t>
            </a:r>
            <a:endParaRPr/>
          </a:p>
          <a:p>
            <a:pPr indent="-251459" lvl="0" marL="342900" rtl="0" algn="l">
              <a:spcBef>
                <a:spcPts val="1000"/>
              </a:spcBef>
              <a:spcAft>
                <a:spcPts val="0"/>
              </a:spcAft>
              <a:buSzPts val="1440"/>
              <a:buNone/>
            </a:pPr>
            <a:r>
              <a:t/>
            </a:r>
            <a:endParaRPr/>
          </a:p>
        </p:txBody>
      </p:sp>
      <p:sp>
        <p:nvSpPr>
          <p:cNvPr id="203" name="Google Shape;203;p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04" name="Google Shape;204;p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05" name="Google Shape;205;p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Difference between constructor and method in java</a:t>
            </a:r>
            <a:br>
              <a:rPr b="1" lang="en-US"/>
            </a:br>
            <a:endParaRPr/>
          </a:p>
        </p:txBody>
      </p:sp>
      <p:graphicFrame>
        <p:nvGraphicFramePr>
          <p:cNvPr id="772" name="Google Shape;772;p72"/>
          <p:cNvGraphicFramePr/>
          <p:nvPr/>
        </p:nvGraphicFramePr>
        <p:xfrm>
          <a:off x="677863" y="2160588"/>
          <a:ext cx="3000000" cy="3000000"/>
        </p:xfrm>
        <a:graphic>
          <a:graphicData uri="http://schemas.openxmlformats.org/drawingml/2006/table">
            <a:tbl>
              <a:tblPr bandRow="1" firstRow="1">
                <a:noFill/>
                <a:tableStyleId>{7FE68534-2346-4A1A-92CD-3C212C5DC907}</a:tableStyleId>
              </a:tblPr>
              <a:tblGrid>
                <a:gridCol w="4298150"/>
                <a:gridCol w="4298150"/>
              </a:tblGrid>
              <a:tr h="370850">
                <a:tc>
                  <a:txBody>
                    <a:bodyPr/>
                    <a:lstStyle/>
                    <a:p>
                      <a:pPr indent="0" lvl="0" marL="0" marR="0" rtl="0" algn="l">
                        <a:spcBef>
                          <a:spcPts val="0"/>
                        </a:spcBef>
                        <a:spcAft>
                          <a:spcPts val="0"/>
                        </a:spcAft>
                        <a:buNone/>
                      </a:pPr>
                      <a:r>
                        <a:rPr lang="en-US" sz="1800"/>
                        <a:t>Java Constructor</a:t>
                      </a:r>
                      <a:endParaRPr/>
                    </a:p>
                  </a:txBody>
                  <a:tcPr marT="45725" marB="45725" marR="91450" marL="91450" anchor="ctr"/>
                </a:tc>
                <a:tc>
                  <a:txBody>
                    <a:bodyPr/>
                    <a:lstStyle/>
                    <a:p>
                      <a:pPr indent="0" lvl="0" marL="0" marR="0" rtl="0" algn="l">
                        <a:spcBef>
                          <a:spcPts val="0"/>
                        </a:spcBef>
                        <a:spcAft>
                          <a:spcPts val="0"/>
                        </a:spcAft>
                        <a:buNone/>
                      </a:pPr>
                      <a:r>
                        <a:rPr lang="en-US" sz="1800"/>
                        <a:t>Java Method</a:t>
                      </a:r>
                      <a:endParaRPr/>
                    </a:p>
                  </a:txBody>
                  <a:tcPr marT="45725" marB="45725" marR="91450" marL="91450" anchor="ctr"/>
                </a:tc>
              </a:tr>
              <a:tr h="370850">
                <a:tc>
                  <a:txBody>
                    <a:bodyPr/>
                    <a:lstStyle/>
                    <a:p>
                      <a:pPr indent="0" lvl="0" marL="0" marR="0" rtl="0" algn="l">
                        <a:spcBef>
                          <a:spcPts val="0"/>
                        </a:spcBef>
                        <a:spcAft>
                          <a:spcPts val="0"/>
                        </a:spcAft>
                        <a:buNone/>
                      </a:pPr>
                      <a:r>
                        <a:rPr lang="en-US" sz="1800"/>
                        <a:t>Constructor is used to initialize the state of an object.</a:t>
                      </a:r>
                      <a:endParaRPr/>
                    </a:p>
                  </a:txBody>
                  <a:tcPr marT="45725" marB="45725" marR="91450" marL="91450" anchor="ctr"/>
                </a:tc>
                <a:tc>
                  <a:txBody>
                    <a:bodyPr/>
                    <a:lstStyle/>
                    <a:p>
                      <a:pPr indent="0" lvl="0" marL="0" marR="0" rtl="0" algn="l">
                        <a:spcBef>
                          <a:spcPts val="0"/>
                        </a:spcBef>
                        <a:spcAft>
                          <a:spcPts val="0"/>
                        </a:spcAft>
                        <a:buNone/>
                      </a:pPr>
                      <a:r>
                        <a:rPr lang="en-US" sz="1800"/>
                        <a:t>Method is used to expose behaviour of an object.</a:t>
                      </a:r>
                      <a:endParaRPr/>
                    </a:p>
                  </a:txBody>
                  <a:tcPr marT="45725" marB="45725" marR="91450" marL="91450" anchor="ctr"/>
                </a:tc>
              </a:tr>
              <a:tr h="370850">
                <a:tc>
                  <a:txBody>
                    <a:bodyPr/>
                    <a:lstStyle/>
                    <a:p>
                      <a:pPr indent="0" lvl="0" marL="0" marR="0" rtl="0" algn="l">
                        <a:spcBef>
                          <a:spcPts val="0"/>
                        </a:spcBef>
                        <a:spcAft>
                          <a:spcPts val="0"/>
                        </a:spcAft>
                        <a:buNone/>
                      </a:pPr>
                      <a:r>
                        <a:rPr lang="en-US" sz="1800"/>
                        <a:t>Constructor must not have return type.</a:t>
                      </a:r>
                      <a:endParaRPr/>
                    </a:p>
                  </a:txBody>
                  <a:tcPr marT="45725" marB="45725" marR="91450" marL="91450" anchor="ctr"/>
                </a:tc>
                <a:tc>
                  <a:txBody>
                    <a:bodyPr/>
                    <a:lstStyle/>
                    <a:p>
                      <a:pPr indent="0" lvl="0" marL="0" marR="0" rtl="0" algn="l">
                        <a:spcBef>
                          <a:spcPts val="0"/>
                        </a:spcBef>
                        <a:spcAft>
                          <a:spcPts val="0"/>
                        </a:spcAft>
                        <a:buNone/>
                      </a:pPr>
                      <a:r>
                        <a:rPr lang="en-US" sz="1800"/>
                        <a:t>Method must have return type.</a:t>
                      </a:r>
                      <a:endParaRPr/>
                    </a:p>
                  </a:txBody>
                  <a:tcPr marT="45725" marB="45725" marR="91450" marL="91450" anchor="ctr"/>
                </a:tc>
              </a:tr>
              <a:tr h="370850">
                <a:tc>
                  <a:txBody>
                    <a:bodyPr/>
                    <a:lstStyle/>
                    <a:p>
                      <a:pPr indent="0" lvl="0" marL="0" marR="0" rtl="0" algn="l">
                        <a:spcBef>
                          <a:spcPts val="0"/>
                        </a:spcBef>
                        <a:spcAft>
                          <a:spcPts val="0"/>
                        </a:spcAft>
                        <a:buNone/>
                      </a:pPr>
                      <a:r>
                        <a:rPr lang="en-US" sz="1800"/>
                        <a:t>Constructor is invoked implicitly.</a:t>
                      </a:r>
                      <a:endParaRPr/>
                    </a:p>
                  </a:txBody>
                  <a:tcPr marT="45725" marB="45725" marR="91450" marL="91450" anchor="ctr"/>
                </a:tc>
                <a:tc>
                  <a:txBody>
                    <a:bodyPr/>
                    <a:lstStyle/>
                    <a:p>
                      <a:pPr indent="0" lvl="0" marL="0" marR="0" rtl="0" algn="l">
                        <a:spcBef>
                          <a:spcPts val="0"/>
                        </a:spcBef>
                        <a:spcAft>
                          <a:spcPts val="0"/>
                        </a:spcAft>
                        <a:buNone/>
                      </a:pPr>
                      <a:r>
                        <a:rPr lang="en-US" sz="1800"/>
                        <a:t>Method is invoked explicitly.</a:t>
                      </a:r>
                      <a:endParaRPr/>
                    </a:p>
                  </a:txBody>
                  <a:tcPr marT="45725" marB="45725" marR="91450" marL="91450" anchor="ctr"/>
                </a:tc>
              </a:tr>
              <a:tr h="370850">
                <a:tc>
                  <a:txBody>
                    <a:bodyPr/>
                    <a:lstStyle/>
                    <a:p>
                      <a:pPr indent="0" lvl="0" marL="0" marR="0" rtl="0" algn="l">
                        <a:spcBef>
                          <a:spcPts val="0"/>
                        </a:spcBef>
                        <a:spcAft>
                          <a:spcPts val="0"/>
                        </a:spcAft>
                        <a:buNone/>
                      </a:pPr>
                      <a:r>
                        <a:rPr lang="en-US" sz="1800"/>
                        <a:t>The java compiler provides a default constructor if you don't have any constructor.</a:t>
                      </a:r>
                      <a:endParaRPr/>
                    </a:p>
                  </a:txBody>
                  <a:tcPr marT="45725" marB="45725" marR="91450" marL="91450" anchor="ctr"/>
                </a:tc>
                <a:tc>
                  <a:txBody>
                    <a:bodyPr/>
                    <a:lstStyle/>
                    <a:p>
                      <a:pPr indent="0" lvl="0" marL="0" marR="0" rtl="0" algn="l">
                        <a:spcBef>
                          <a:spcPts val="0"/>
                        </a:spcBef>
                        <a:spcAft>
                          <a:spcPts val="0"/>
                        </a:spcAft>
                        <a:buNone/>
                      </a:pPr>
                      <a:r>
                        <a:rPr lang="en-US" sz="1800"/>
                        <a:t>Method is not provided by compiler in any case.</a:t>
                      </a:r>
                      <a:endParaRPr/>
                    </a:p>
                  </a:txBody>
                  <a:tcPr marT="45725" marB="45725" marR="91450" marL="91450" anchor="ctr"/>
                </a:tc>
              </a:tr>
              <a:tr h="370850">
                <a:tc>
                  <a:txBody>
                    <a:bodyPr/>
                    <a:lstStyle/>
                    <a:p>
                      <a:pPr indent="0" lvl="0" marL="0" marR="0" rtl="0" algn="l">
                        <a:spcBef>
                          <a:spcPts val="0"/>
                        </a:spcBef>
                        <a:spcAft>
                          <a:spcPts val="0"/>
                        </a:spcAft>
                        <a:buNone/>
                      </a:pPr>
                      <a:r>
                        <a:rPr lang="en-US" sz="1800"/>
                        <a:t>Constructor name must be same as the class name.</a:t>
                      </a:r>
                      <a:endParaRPr/>
                    </a:p>
                  </a:txBody>
                  <a:tcPr marT="45725" marB="45725" marR="91450" marL="91450" anchor="ctr"/>
                </a:tc>
                <a:tc>
                  <a:txBody>
                    <a:bodyPr/>
                    <a:lstStyle/>
                    <a:p>
                      <a:pPr indent="0" lvl="0" marL="0" marR="0" rtl="0" algn="l">
                        <a:spcBef>
                          <a:spcPts val="0"/>
                        </a:spcBef>
                        <a:spcAft>
                          <a:spcPts val="0"/>
                        </a:spcAft>
                        <a:buNone/>
                      </a:pPr>
                      <a:r>
                        <a:rPr lang="en-US" sz="1800"/>
                        <a:t>Method name may or may not be same as class name.</a:t>
                      </a:r>
                      <a:endParaRPr/>
                    </a:p>
                  </a:txBody>
                  <a:tcPr marT="45725" marB="45725" marR="91450" marL="91450" anchor="ctr"/>
                </a:tc>
              </a:tr>
            </a:tbl>
          </a:graphicData>
        </a:graphic>
      </p:graphicFrame>
      <p:sp>
        <p:nvSpPr>
          <p:cNvPr id="773" name="Google Shape;773;p7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774" name="Google Shape;774;p7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75" name="Google Shape;775;p7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Java Copy Constructor</a:t>
            </a:r>
            <a:br>
              <a:rPr b="1" lang="en-US"/>
            </a:br>
            <a:endParaRPr/>
          </a:p>
        </p:txBody>
      </p:sp>
      <p:sp>
        <p:nvSpPr>
          <p:cNvPr id="781" name="Google Shape;781;p7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There is no copy constructor in java. But, we can copy the values of one object to another like copy constructor in C++.</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Char char="►"/>
            </a:pPr>
            <a:r>
              <a:rPr lang="en-US"/>
              <a:t>We have to write the code to copy from one object data to another object  </a:t>
            </a:r>
            <a:endParaRPr/>
          </a:p>
          <a:p>
            <a:pPr indent="-342900" lvl="0" marL="342900" rtl="0" algn="l">
              <a:spcBef>
                <a:spcPts val="1000"/>
              </a:spcBef>
              <a:spcAft>
                <a:spcPts val="0"/>
              </a:spcAft>
              <a:buSzPts val="1440"/>
              <a:buChar char="►"/>
            </a:pPr>
            <a:r>
              <a:rPr lang="en-US"/>
              <a:t>(or)</a:t>
            </a:r>
            <a:endParaRPr/>
          </a:p>
          <a:p>
            <a:pPr indent="-342900" lvl="0" marL="342900" rtl="0" algn="l">
              <a:spcBef>
                <a:spcPts val="1000"/>
              </a:spcBef>
              <a:spcAft>
                <a:spcPts val="0"/>
              </a:spcAft>
              <a:buSzPts val="1440"/>
              <a:buChar char="►"/>
            </a:pPr>
            <a:r>
              <a:rPr lang="en-US"/>
              <a:t>Simply use clone() method of Object class to create duplicate objects.</a:t>
            </a:r>
            <a:endParaRPr/>
          </a:p>
          <a:p>
            <a:pPr indent="-251459" lvl="0" marL="342900" rtl="0" algn="l">
              <a:spcBef>
                <a:spcPts val="1000"/>
              </a:spcBef>
              <a:spcAft>
                <a:spcPts val="0"/>
              </a:spcAft>
              <a:buSzPts val="1440"/>
              <a:buNone/>
            </a:pPr>
            <a:r>
              <a:t/>
            </a:r>
            <a:endParaRPr/>
          </a:p>
        </p:txBody>
      </p:sp>
      <p:sp>
        <p:nvSpPr>
          <p:cNvPr id="782" name="Google Shape;782;p7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783" name="Google Shape;783;p7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84" name="Google Shape;784;p7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Destructor</a:t>
            </a:r>
            <a:endParaRPr/>
          </a:p>
        </p:txBody>
      </p:sp>
      <p:sp>
        <p:nvSpPr>
          <p:cNvPr id="790" name="Google Shape;790;p7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We don’t have Destructor in java</a:t>
            </a:r>
            <a:endParaRPr/>
          </a:p>
          <a:p>
            <a:pPr indent="-342900" lvl="0" marL="342900" rtl="0" algn="l">
              <a:spcBef>
                <a:spcPts val="1000"/>
              </a:spcBef>
              <a:spcAft>
                <a:spcPts val="0"/>
              </a:spcAft>
              <a:buSzPts val="1440"/>
              <a:buChar char="►"/>
            </a:pPr>
            <a:r>
              <a:rPr lang="en-US"/>
              <a:t>Garbage Collector will automatically destroy objects once the object is referred to null.</a:t>
            </a:r>
            <a:endParaRPr/>
          </a:p>
        </p:txBody>
      </p:sp>
      <p:sp>
        <p:nvSpPr>
          <p:cNvPr id="791" name="Google Shape;791;p7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792" name="Google Shape;792;p7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793" name="Google Shape;793;p7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Does constructor return any value?</a:t>
            </a:r>
            <a:br>
              <a:rPr b="1" lang="en-US"/>
            </a:br>
            <a:endParaRPr/>
          </a:p>
        </p:txBody>
      </p:sp>
      <p:sp>
        <p:nvSpPr>
          <p:cNvPr id="799" name="Google Shape;799;p7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a:t>
            </a:r>
            <a:r>
              <a:rPr lang="en-US"/>
              <a:t>yes, that is current class instance (You cannot use return type yet it returns a value).</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Char char="►"/>
            </a:pPr>
            <a:r>
              <a:rPr lang="en-US"/>
              <a:t>Student student = new Student();</a:t>
            </a:r>
            <a:endParaRPr/>
          </a:p>
        </p:txBody>
      </p:sp>
      <p:sp>
        <p:nvSpPr>
          <p:cNvPr id="800" name="Google Shape;800;p7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801" name="Google Shape;801;p7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02" name="Google Shape;802;p7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9">
                                            <p:txEl>
                                              <p:pRg end="0" st="0"/>
                                            </p:txEl>
                                          </p:spTgt>
                                        </p:tgtEl>
                                        <p:attrNameLst>
                                          <p:attrName>style.visibility</p:attrName>
                                        </p:attrNameLst>
                                      </p:cBhvr>
                                      <p:to>
                                        <p:strVal val="visible"/>
                                      </p:to>
                                    </p:set>
                                    <p:anim calcmode="lin" valueType="num">
                                      <p:cBhvr additive="base">
                                        <p:cTn dur="500"/>
                                        <p:tgtEl>
                                          <p:spTgt spid="79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9">
                                            <p:txEl>
                                              <p:pRg end="1" st="1"/>
                                            </p:txEl>
                                          </p:spTgt>
                                        </p:tgtEl>
                                        <p:attrNameLst>
                                          <p:attrName>style.visibility</p:attrName>
                                        </p:attrNameLst>
                                      </p:cBhvr>
                                      <p:to>
                                        <p:strVal val="visible"/>
                                      </p:to>
                                    </p:set>
                                    <p:anim calcmode="lin" valueType="num">
                                      <p:cBhvr additive="base">
                                        <p:cTn dur="500"/>
                                        <p:tgtEl>
                                          <p:spTgt spid="79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9">
                                            <p:txEl>
                                              <p:pRg end="2" st="2"/>
                                            </p:txEl>
                                          </p:spTgt>
                                        </p:tgtEl>
                                        <p:attrNameLst>
                                          <p:attrName>style.visibility</p:attrName>
                                        </p:attrNameLst>
                                      </p:cBhvr>
                                      <p:to>
                                        <p:strVal val="visible"/>
                                      </p:to>
                                    </p:set>
                                    <p:anim calcmode="lin" valueType="num">
                                      <p:cBhvr additive="base">
                                        <p:cTn dur="500"/>
                                        <p:tgtEl>
                                          <p:spTgt spid="79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6"/>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b="1" lang="en-US"/>
              <a:t>Java static keyword</a:t>
            </a:r>
            <a:endParaRPr/>
          </a:p>
        </p:txBody>
      </p:sp>
      <p:sp>
        <p:nvSpPr>
          <p:cNvPr id="808" name="Google Shape;808;p76"/>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rPr lang="en-US"/>
              <a:t>Static keyword</a:t>
            </a:r>
            <a:endParaRPr/>
          </a:p>
        </p:txBody>
      </p:sp>
      <p:sp>
        <p:nvSpPr>
          <p:cNvPr id="809" name="Google Shape;809;p7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810" name="Google Shape;810;p7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11" name="Google Shape;811;p7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Java Static Keyword</a:t>
            </a:r>
            <a:endParaRPr/>
          </a:p>
        </p:txBody>
      </p:sp>
      <p:sp>
        <p:nvSpPr>
          <p:cNvPr id="817" name="Google Shape;817;p7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a:t>
            </a:r>
            <a:r>
              <a:rPr b="1" lang="en-US"/>
              <a:t>static keyword</a:t>
            </a:r>
            <a:r>
              <a:rPr lang="en-US"/>
              <a:t> in java is used for memory management mainly. We can apply java static keyword with variables, methods, blocks and nested class. The static keyword belongs to the class than instance of the class.</a:t>
            </a:r>
            <a:endParaRPr/>
          </a:p>
          <a:p>
            <a:pPr indent="-342900" lvl="0" marL="342900" rtl="0" algn="l">
              <a:spcBef>
                <a:spcPts val="1000"/>
              </a:spcBef>
              <a:spcAft>
                <a:spcPts val="0"/>
              </a:spcAft>
              <a:buSzPts val="1440"/>
              <a:buChar char="►"/>
            </a:pPr>
            <a:r>
              <a:rPr lang="en-US"/>
              <a:t>The static can be:</a:t>
            </a:r>
            <a:endParaRPr/>
          </a:p>
          <a:p>
            <a:pPr indent="-342900" lvl="0" marL="342900" rtl="0" algn="l">
              <a:spcBef>
                <a:spcPts val="1000"/>
              </a:spcBef>
              <a:spcAft>
                <a:spcPts val="0"/>
              </a:spcAft>
              <a:buSzPts val="1440"/>
              <a:buChar char="►"/>
            </a:pPr>
            <a:r>
              <a:rPr lang="en-US"/>
              <a:t>1. variable (also known as class variable)</a:t>
            </a:r>
            <a:endParaRPr/>
          </a:p>
          <a:p>
            <a:pPr indent="-342900" lvl="0" marL="342900" rtl="0" algn="l">
              <a:spcBef>
                <a:spcPts val="1000"/>
              </a:spcBef>
              <a:spcAft>
                <a:spcPts val="0"/>
              </a:spcAft>
              <a:buSzPts val="1440"/>
              <a:buChar char="►"/>
            </a:pPr>
            <a:r>
              <a:rPr lang="en-US"/>
              <a:t>2. method (also known as class method)</a:t>
            </a:r>
            <a:endParaRPr/>
          </a:p>
          <a:p>
            <a:pPr indent="-342900" lvl="0" marL="342900" rtl="0" algn="l">
              <a:spcBef>
                <a:spcPts val="1000"/>
              </a:spcBef>
              <a:spcAft>
                <a:spcPts val="0"/>
              </a:spcAft>
              <a:buSzPts val="1440"/>
              <a:buChar char="►"/>
            </a:pPr>
            <a:r>
              <a:rPr lang="en-US"/>
              <a:t>3. block</a:t>
            </a:r>
            <a:endParaRPr/>
          </a:p>
          <a:p>
            <a:pPr indent="-342900" lvl="0" marL="342900" rtl="0" algn="l">
              <a:spcBef>
                <a:spcPts val="1000"/>
              </a:spcBef>
              <a:spcAft>
                <a:spcPts val="0"/>
              </a:spcAft>
              <a:buSzPts val="1440"/>
              <a:buChar char="►"/>
            </a:pPr>
            <a:r>
              <a:rPr lang="en-US"/>
              <a:t>4. nested class</a:t>
            </a:r>
            <a:endParaRPr/>
          </a:p>
          <a:p>
            <a:pPr indent="-251459" lvl="0" marL="342900" rtl="0" algn="l">
              <a:spcBef>
                <a:spcPts val="1000"/>
              </a:spcBef>
              <a:spcAft>
                <a:spcPts val="0"/>
              </a:spcAft>
              <a:buSzPts val="1440"/>
              <a:buNone/>
            </a:pPr>
            <a:r>
              <a:t/>
            </a:r>
            <a:endParaRPr/>
          </a:p>
        </p:txBody>
      </p:sp>
      <p:sp>
        <p:nvSpPr>
          <p:cNvPr id="818" name="Google Shape;818;p7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819" name="Google Shape;819;p7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20" name="Google Shape;820;p7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1. Java Static Variable</a:t>
            </a:r>
            <a:endParaRPr/>
          </a:p>
        </p:txBody>
      </p:sp>
      <p:sp>
        <p:nvSpPr>
          <p:cNvPr id="826" name="Google Shape;826;p7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you declare any variable as static, it is known static variable.</a:t>
            </a:r>
            <a:endParaRPr/>
          </a:p>
          <a:p>
            <a:pPr indent="-342900" lvl="0" marL="342900" rtl="0" algn="l">
              <a:spcBef>
                <a:spcPts val="1000"/>
              </a:spcBef>
              <a:spcAft>
                <a:spcPts val="0"/>
              </a:spcAft>
              <a:buSzPts val="1440"/>
              <a:buChar char="►"/>
            </a:pPr>
            <a:r>
              <a:rPr lang="en-US"/>
              <a:t>The static variable can be used to refer the common property of all objects (that is not unique for each object) e.g. company name of employees, college name of students etc.</a:t>
            </a:r>
            <a:endParaRPr/>
          </a:p>
          <a:p>
            <a:pPr indent="-342900" lvl="0" marL="342900" rtl="0" algn="l">
              <a:spcBef>
                <a:spcPts val="1000"/>
              </a:spcBef>
              <a:spcAft>
                <a:spcPts val="0"/>
              </a:spcAft>
              <a:buSzPts val="1440"/>
              <a:buChar char="►"/>
            </a:pPr>
            <a:r>
              <a:rPr lang="en-US"/>
              <a:t>The static variable gets memory only once in class area at the time of class loading.</a:t>
            </a:r>
            <a:endParaRPr/>
          </a:p>
          <a:p>
            <a:pPr indent="-251459" lvl="0" marL="342900" rtl="0" algn="l">
              <a:spcBef>
                <a:spcPts val="1000"/>
              </a:spcBef>
              <a:spcAft>
                <a:spcPts val="0"/>
              </a:spcAft>
              <a:buSzPts val="1440"/>
              <a:buNone/>
            </a:pPr>
            <a:r>
              <a:t/>
            </a:r>
            <a:endParaRPr/>
          </a:p>
        </p:txBody>
      </p:sp>
      <p:sp>
        <p:nvSpPr>
          <p:cNvPr id="827" name="Google Shape;827;p7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828" name="Google Shape;828;p7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29" name="Google Shape;829;p7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7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Advantage of static variable</a:t>
            </a:r>
            <a:br>
              <a:rPr b="1" lang="en-US"/>
            </a:br>
            <a:endParaRPr/>
          </a:p>
        </p:txBody>
      </p:sp>
      <p:sp>
        <p:nvSpPr>
          <p:cNvPr id="835" name="Google Shape;835;p7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It makes your program </a:t>
            </a:r>
            <a:r>
              <a:rPr b="1" lang="en-US"/>
              <a:t>memory efficient</a:t>
            </a:r>
            <a:r>
              <a:rPr lang="en-US"/>
              <a:t> (i.e it saves memory).</a:t>
            </a:r>
            <a:endParaRPr/>
          </a:p>
        </p:txBody>
      </p:sp>
      <p:sp>
        <p:nvSpPr>
          <p:cNvPr id="836" name="Google Shape;836;p7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837" name="Google Shape;837;p7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38" name="Google Shape;838;p7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Understanding problem without static variable</a:t>
            </a:r>
            <a:br>
              <a:rPr b="1" lang="en-US"/>
            </a:br>
            <a:endParaRPr/>
          </a:p>
        </p:txBody>
      </p:sp>
      <p:sp>
        <p:nvSpPr>
          <p:cNvPr id="844" name="Google Shape;844;p8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class Student{  </a:t>
            </a:r>
            <a:endParaRPr/>
          </a:p>
          <a:p>
            <a:pPr indent="-342900" lvl="0" marL="342900" rtl="0" algn="l">
              <a:spcBef>
                <a:spcPts val="1000"/>
              </a:spcBef>
              <a:spcAft>
                <a:spcPts val="0"/>
              </a:spcAft>
              <a:buSzPts val="1440"/>
              <a:buChar char="►"/>
            </a:pPr>
            <a:r>
              <a:rPr lang="en-US"/>
              <a:t>     int rollno;  </a:t>
            </a:r>
            <a:endParaRPr/>
          </a:p>
          <a:p>
            <a:pPr indent="-342900" lvl="0" marL="342900" rtl="0" algn="l">
              <a:spcBef>
                <a:spcPts val="1000"/>
              </a:spcBef>
              <a:spcAft>
                <a:spcPts val="0"/>
              </a:spcAft>
              <a:buSzPts val="1440"/>
              <a:buChar char="►"/>
            </a:pPr>
            <a:r>
              <a:rPr lang="en-US"/>
              <a:t>     String name;  </a:t>
            </a:r>
            <a:endParaRPr/>
          </a:p>
          <a:p>
            <a:pPr indent="-342900" lvl="0" marL="342900" rtl="0" algn="l">
              <a:spcBef>
                <a:spcPts val="1000"/>
              </a:spcBef>
              <a:spcAft>
                <a:spcPts val="0"/>
              </a:spcAft>
              <a:buSzPts val="1440"/>
              <a:buChar char="►"/>
            </a:pPr>
            <a:r>
              <a:rPr lang="en-US"/>
              <a:t>     String college="ITS";  </a:t>
            </a:r>
            <a:endParaRPr/>
          </a:p>
          <a:p>
            <a:pPr indent="-342900" lvl="0" marL="342900" rtl="0" algn="l">
              <a:spcBef>
                <a:spcPts val="1000"/>
              </a:spcBef>
              <a:spcAft>
                <a:spcPts val="0"/>
              </a:spcAft>
              <a:buSzPts val="1440"/>
              <a:buChar char="►"/>
            </a:pPr>
            <a:r>
              <a:rPr lang="en-US"/>
              <a:t>}  </a:t>
            </a:r>
            <a:endParaRPr/>
          </a:p>
          <a:p>
            <a:pPr indent="-342900" lvl="0" marL="342900" rtl="0" algn="l">
              <a:spcBef>
                <a:spcPts val="1000"/>
              </a:spcBef>
              <a:spcAft>
                <a:spcPts val="0"/>
              </a:spcAft>
              <a:buSzPts val="1440"/>
              <a:buChar char="►"/>
            </a:pPr>
            <a:r>
              <a:rPr lang="en-US"/>
              <a:t>Suppose there are 500 students in my college, now all instance data members will get memory each time when object is created.All student have its unique rollno and name so instance data member is good.Here, college refers to the common property of all objects.If we make it static,this field will get memory only once.</a:t>
            </a:r>
            <a:endParaRPr/>
          </a:p>
        </p:txBody>
      </p:sp>
      <p:sp>
        <p:nvSpPr>
          <p:cNvPr id="845" name="Google Shape;845;p8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846" name="Google Shape;846;p8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47" name="Google Shape;847;p8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8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static variable</a:t>
            </a:r>
            <a:endParaRPr/>
          </a:p>
        </p:txBody>
      </p:sp>
      <p:sp>
        <p:nvSpPr>
          <p:cNvPr id="853" name="Google Shape;853;p81"/>
          <p:cNvSpPr txBox="1"/>
          <p:nvPr>
            <p:ph idx="1" type="body"/>
          </p:nvPr>
        </p:nvSpPr>
        <p:spPr>
          <a:xfrm>
            <a:off x="677334" y="1175657"/>
            <a:ext cx="8596668" cy="4865705"/>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class</a:t>
            </a:r>
            <a:r>
              <a:rPr b="1" lang="en-US">
                <a:solidFill>
                  <a:srgbClr val="000000"/>
                </a:solidFill>
                <a:latin typeface="Consolas"/>
                <a:ea typeface="Consolas"/>
                <a:cs typeface="Consolas"/>
                <a:sym typeface="Consolas"/>
              </a:rPr>
              <a:t> Student {</a:t>
            </a:r>
            <a:endParaRPr b="1">
              <a:solidFill>
                <a:srgbClr val="000000"/>
              </a:solidFill>
              <a:latin typeface="Consolas"/>
              <a:ea typeface="Consolas"/>
              <a:cs typeface="Consolas"/>
              <a:sym typeface="Consolas"/>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lang="en-US">
                <a:solidFill>
                  <a:srgbClr val="0000C0"/>
                </a:solidFill>
                <a:latin typeface="Consolas"/>
                <a:ea typeface="Consolas"/>
                <a:cs typeface="Consolas"/>
                <a:sym typeface="Consolas"/>
              </a:rPr>
              <a:t>eid</a:t>
            </a:r>
            <a:r>
              <a:rPr b="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highlight>
                  <a:srgbClr val="D4D4D4"/>
                </a:highlight>
                <a:latin typeface="Consolas"/>
                <a:ea typeface="Consolas"/>
                <a:cs typeface="Consolas"/>
                <a:sym typeface="Consolas"/>
              </a:rPr>
              <a:t>String </a:t>
            </a:r>
            <a:r>
              <a:rPr lang="en-US">
                <a:solidFill>
                  <a:srgbClr val="0000C0"/>
                </a:solidFill>
                <a:highlight>
                  <a:srgbClr val="D4D4D4"/>
                </a:highlight>
                <a:latin typeface="Consolas"/>
                <a:ea typeface="Consolas"/>
                <a:cs typeface="Consolas"/>
                <a:sym typeface="Consolas"/>
              </a:rPr>
              <a:t>eName</a:t>
            </a:r>
            <a:r>
              <a:rPr lang="en-US">
                <a:solidFill>
                  <a:srgbClr val="000000"/>
                </a:solidFill>
                <a:highlight>
                  <a:srgbClr val="D4D4D4"/>
                </a:highlight>
                <a:latin typeface="Consolas"/>
                <a:ea typeface="Consolas"/>
                <a:cs typeface="Consolas"/>
                <a:sym typeface="Consolas"/>
              </a:rPr>
              <a:t>;</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static</a:t>
            </a:r>
            <a:r>
              <a:rPr b="1" lang="en-US">
                <a:solidFill>
                  <a:srgbClr val="000000"/>
                </a:solidFill>
                <a:latin typeface="Consolas"/>
                <a:ea typeface="Consolas"/>
                <a:cs typeface="Consolas"/>
                <a:sym typeface="Consolas"/>
              </a:rPr>
              <a:t> </a:t>
            </a:r>
            <a:r>
              <a:rPr b="1" lang="en-US">
                <a:solidFill>
                  <a:srgbClr val="000000"/>
                </a:solidFill>
                <a:highlight>
                  <a:srgbClr val="D4D4D4"/>
                </a:highlight>
                <a:latin typeface="Consolas"/>
                <a:ea typeface="Consolas"/>
                <a:cs typeface="Consolas"/>
                <a:sym typeface="Consolas"/>
              </a:rPr>
              <a:t>String </a:t>
            </a:r>
            <a:r>
              <a:rPr b="1" i="1" lang="en-US">
                <a:solidFill>
                  <a:srgbClr val="0000C0"/>
                </a:solidFill>
                <a:highlight>
                  <a:srgbClr val="D4D4D4"/>
                </a:highlight>
                <a:latin typeface="Consolas"/>
                <a:ea typeface="Consolas"/>
                <a:cs typeface="Consolas"/>
                <a:sym typeface="Consolas"/>
              </a:rPr>
              <a:t>companyName</a:t>
            </a:r>
            <a:r>
              <a:rPr b="1" i="1" lang="en-US">
                <a:solidFill>
                  <a:srgbClr val="000000"/>
                </a:solidFill>
                <a:highlight>
                  <a:srgbClr val="D4D4D4"/>
                </a:highlight>
                <a:latin typeface="Consolas"/>
                <a:ea typeface="Consolas"/>
                <a:cs typeface="Consolas"/>
                <a:sym typeface="Consolas"/>
              </a:rPr>
              <a:t> = </a:t>
            </a:r>
            <a:r>
              <a:rPr b="1" i="1" lang="en-US">
                <a:solidFill>
                  <a:srgbClr val="2A00FF"/>
                </a:solidFill>
                <a:highlight>
                  <a:srgbClr val="D4D4D4"/>
                </a:highlight>
                <a:latin typeface="Consolas"/>
                <a:ea typeface="Consolas"/>
                <a:cs typeface="Consolas"/>
                <a:sym typeface="Consolas"/>
              </a:rPr>
              <a:t>"Google"</a:t>
            </a:r>
            <a:r>
              <a:rPr b="1" i="1" lang="en-US">
                <a:solidFill>
                  <a:srgbClr val="000000"/>
                </a:solidFill>
                <a:highlight>
                  <a:srgbClr val="D4D4D4"/>
                </a:highlight>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Student1(</a:t>
            </a: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lang="en-US">
                <a:solidFill>
                  <a:srgbClr val="6A3E3E"/>
                </a:solidFill>
                <a:latin typeface="Consolas"/>
                <a:ea typeface="Consolas"/>
                <a:cs typeface="Consolas"/>
                <a:sym typeface="Consolas"/>
              </a:rPr>
              <a:t>empId</a:t>
            </a:r>
            <a:r>
              <a:rPr b="1" lang="en-US">
                <a:solidFill>
                  <a:srgbClr val="000000"/>
                </a:solidFill>
                <a:latin typeface="Consolas"/>
                <a:ea typeface="Consolas"/>
                <a:cs typeface="Consolas"/>
                <a:sym typeface="Consolas"/>
              </a:rPr>
              <a:t>, </a:t>
            </a:r>
            <a:r>
              <a:rPr b="1" lang="en-US">
                <a:solidFill>
                  <a:srgbClr val="000000"/>
                </a:solidFill>
                <a:highlight>
                  <a:srgbClr val="D4D4D4"/>
                </a:highlight>
                <a:latin typeface="Consolas"/>
                <a:ea typeface="Consolas"/>
                <a:cs typeface="Consolas"/>
                <a:sym typeface="Consolas"/>
              </a:rPr>
              <a:t>String </a:t>
            </a:r>
            <a:r>
              <a:rPr b="1" lang="en-US">
                <a:solidFill>
                  <a:srgbClr val="6A3E3E"/>
                </a:solidFill>
                <a:highlight>
                  <a:srgbClr val="D4D4D4"/>
                </a:highlight>
                <a:latin typeface="Consolas"/>
                <a:ea typeface="Consolas"/>
                <a:cs typeface="Consolas"/>
                <a:sym typeface="Consolas"/>
              </a:rPr>
              <a:t>empName</a:t>
            </a:r>
            <a:r>
              <a:rPr b="1" lang="en-US">
                <a:solidFill>
                  <a:srgbClr val="000000"/>
                </a:solidFill>
                <a:highlight>
                  <a:srgbClr val="D4D4D4"/>
                </a:highlight>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C0"/>
                </a:solidFill>
                <a:latin typeface="Consolas"/>
                <a:ea typeface="Consolas"/>
                <a:cs typeface="Consolas"/>
                <a:sym typeface="Consolas"/>
              </a:rPr>
              <a:t>eid</a:t>
            </a:r>
            <a:r>
              <a:rPr lang="en-US">
                <a:solidFill>
                  <a:srgbClr val="000000"/>
                </a:solidFill>
                <a:latin typeface="Consolas"/>
                <a:ea typeface="Consolas"/>
                <a:cs typeface="Consolas"/>
                <a:sym typeface="Consolas"/>
              </a:rPr>
              <a:t> = </a:t>
            </a:r>
            <a:r>
              <a:rPr lang="en-US">
                <a:solidFill>
                  <a:srgbClr val="6A3E3E"/>
                </a:solidFill>
                <a:latin typeface="Consolas"/>
                <a:ea typeface="Consolas"/>
                <a:cs typeface="Consolas"/>
                <a:sym typeface="Consolas"/>
              </a:rPr>
              <a:t>empId</a:t>
            </a: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C0"/>
                </a:solidFill>
                <a:latin typeface="Consolas"/>
                <a:ea typeface="Consolas"/>
                <a:cs typeface="Consolas"/>
                <a:sym typeface="Consolas"/>
              </a:rPr>
              <a:t>eName</a:t>
            </a:r>
            <a:r>
              <a:rPr lang="en-US">
                <a:solidFill>
                  <a:srgbClr val="000000"/>
                </a:solidFill>
                <a:latin typeface="Consolas"/>
                <a:ea typeface="Consolas"/>
                <a:cs typeface="Consolas"/>
                <a:sym typeface="Consolas"/>
              </a:rPr>
              <a:t> = </a:t>
            </a:r>
            <a:r>
              <a:rPr lang="en-US">
                <a:solidFill>
                  <a:srgbClr val="6A3E3E"/>
                </a:solidFill>
                <a:latin typeface="Consolas"/>
                <a:ea typeface="Consolas"/>
                <a:cs typeface="Consolas"/>
                <a:sym typeface="Consolas"/>
              </a:rPr>
              <a:t>empName</a:t>
            </a: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void</a:t>
            </a:r>
            <a:r>
              <a:rPr b="1" lang="en-US">
                <a:solidFill>
                  <a:srgbClr val="000000"/>
                </a:solidFill>
                <a:latin typeface="Consolas"/>
                <a:ea typeface="Consolas"/>
                <a:cs typeface="Consolas"/>
                <a:sym typeface="Consolas"/>
              </a:rPr>
              <a:t> display(){</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System.</a:t>
            </a:r>
            <a:r>
              <a:rPr b="1" i="1" lang="en-US">
                <a:solidFill>
                  <a:srgbClr val="0000C0"/>
                </a:solidFill>
                <a:latin typeface="Consolas"/>
                <a:ea typeface="Consolas"/>
                <a:cs typeface="Consolas"/>
                <a:sym typeface="Consolas"/>
              </a:rPr>
              <a:t>out</a:t>
            </a:r>
            <a:r>
              <a:rPr b="1" i="1" lang="en-US">
                <a:solidFill>
                  <a:srgbClr val="000000"/>
                </a:solidFill>
                <a:latin typeface="Consolas"/>
                <a:ea typeface="Consolas"/>
                <a:cs typeface="Consolas"/>
                <a:sym typeface="Consolas"/>
              </a:rPr>
              <a:t>.println(</a:t>
            </a:r>
            <a:r>
              <a:rPr b="1" i="1" lang="en-US">
                <a:solidFill>
                  <a:srgbClr val="0000C0"/>
                </a:solidFill>
                <a:latin typeface="Consolas"/>
                <a:ea typeface="Consolas"/>
                <a:cs typeface="Consolas"/>
                <a:sym typeface="Consolas"/>
              </a:rPr>
              <a:t>eid</a:t>
            </a:r>
            <a:r>
              <a:rPr b="1" i="1" lang="en-US">
                <a:solidFill>
                  <a:srgbClr val="000000"/>
                </a:solidFill>
                <a:latin typeface="Consolas"/>
                <a:ea typeface="Consolas"/>
                <a:cs typeface="Consolas"/>
                <a:sym typeface="Consolas"/>
              </a:rPr>
              <a:t>+ </a:t>
            </a:r>
            <a:r>
              <a:rPr b="1" i="1" lang="en-US">
                <a:solidFill>
                  <a:srgbClr val="2A00FF"/>
                </a:solidFill>
                <a:latin typeface="Consolas"/>
                <a:ea typeface="Consolas"/>
                <a:cs typeface="Consolas"/>
                <a:sym typeface="Consolas"/>
              </a:rPr>
              <a:t>" "</a:t>
            </a:r>
            <a:r>
              <a:rPr b="1" i="1" lang="en-US">
                <a:solidFill>
                  <a:srgbClr val="000000"/>
                </a:solidFill>
                <a:latin typeface="Consolas"/>
                <a:ea typeface="Consolas"/>
                <a:cs typeface="Consolas"/>
                <a:sym typeface="Consolas"/>
              </a:rPr>
              <a:t>+</a:t>
            </a:r>
            <a:r>
              <a:rPr b="1" i="1" lang="en-US">
                <a:solidFill>
                  <a:srgbClr val="0000C0"/>
                </a:solidFill>
                <a:latin typeface="Consolas"/>
                <a:ea typeface="Consolas"/>
                <a:cs typeface="Consolas"/>
                <a:sym typeface="Consolas"/>
              </a:rPr>
              <a:t>eName</a:t>
            </a:r>
            <a:r>
              <a:rPr b="1" i="1" lang="en-US">
                <a:solidFill>
                  <a:srgbClr val="000000"/>
                </a:solidFill>
                <a:latin typeface="Consolas"/>
                <a:ea typeface="Consolas"/>
                <a:cs typeface="Consolas"/>
                <a:sym typeface="Consolas"/>
              </a:rPr>
              <a:t>+</a:t>
            </a:r>
            <a:r>
              <a:rPr b="1" i="1" lang="en-US">
                <a:solidFill>
                  <a:srgbClr val="2A00FF"/>
                </a:solidFill>
                <a:latin typeface="Consolas"/>
                <a:ea typeface="Consolas"/>
                <a:cs typeface="Consolas"/>
                <a:sym typeface="Consolas"/>
              </a:rPr>
              <a:t>" "</a:t>
            </a:r>
            <a:r>
              <a:rPr b="1" i="1" lang="en-US">
                <a:solidFill>
                  <a:srgbClr val="000000"/>
                </a:solidFill>
                <a:latin typeface="Consolas"/>
                <a:ea typeface="Consolas"/>
                <a:cs typeface="Consolas"/>
                <a:sym typeface="Consolas"/>
              </a:rPr>
              <a:t>+</a:t>
            </a:r>
            <a:r>
              <a:rPr b="1" i="1" lang="en-US">
                <a:solidFill>
                  <a:srgbClr val="0000C0"/>
                </a:solidFill>
                <a:latin typeface="Consolas"/>
                <a:ea typeface="Consolas"/>
                <a:cs typeface="Consolas"/>
                <a:sym typeface="Consolas"/>
              </a:rPr>
              <a:t>companyName</a:t>
            </a:r>
            <a:r>
              <a:rPr b="1" i="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static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void</a:t>
            </a:r>
            <a:r>
              <a:rPr b="1" lang="en-US">
                <a:solidFill>
                  <a:srgbClr val="000000"/>
                </a:solidFill>
                <a:latin typeface="Consolas"/>
                <a:ea typeface="Consolas"/>
                <a:cs typeface="Consolas"/>
                <a:sym typeface="Consolas"/>
              </a:rPr>
              <a:t> main(</a:t>
            </a:r>
            <a:r>
              <a:rPr b="1" lang="en-US">
                <a:solidFill>
                  <a:srgbClr val="000000"/>
                </a:solidFill>
                <a:highlight>
                  <a:srgbClr val="D4D4D4"/>
                </a:highlight>
                <a:latin typeface="Consolas"/>
                <a:ea typeface="Consolas"/>
                <a:cs typeface="Consolas"/>
                <a:sym typeface="Consolas"/>
              </a:rPr>
              <a:t>String[] </a:t>
            </a:r>
            <a:r>
              <a:rPr b="1" lang="en-US">
                <a:solidFill>
                  <a:srgbClr val="6A3E3E"/>
                </a:solidFill>
                <a:highlight>
                  <a:srgbClr val="D4D4D4"/>
                </a:highlight>
                <a:latin typeface="Consolas"/>
                <a:ea typeface="Consolas"/>
                <a:cs typeface="Consolas"/>
                <a:sym typeface="Consolas"/>
              </a:rPr>
              <a:t>args</a:t>
            </a:r>
            <a:r>
              <a:rPr b="1" lang="en-US">
                <a:solidFill>
                  <a:srgbClr val="000000"/>
                </a:solidFill>
                <a:highlight>
                  <a:srgbClr val="D4D4D4"/>
                </a:highlight>
                <a:latin typeface="Consolas"/>
                <a:ea typeface="Consolas"/>
                <a:cs typeface="Consolas"/>
                <a:sym typeface="Consolas"/>
              </a:rPr>
              <a:t>) {</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Student </a:t>
            </a:r>
            <a:r>
              <a:rPr lang="en-US">
                <a:solidFill>
                  <a:srgbClr val="6A3E3E"/>
                </a:solidFill>
                <a:latin typeface="Consolas"/>
                <a:ea typeface="Consolas"/>
                <a:cs typeface="Consolas"/>
                <a:sym typeface="Consolas"/>
              </a:rPr>
              <a:t>s1</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Student1(101,</a:t>
            </a:r>
            <a:r>
              <a:rPr b="1" lang="en-US">
                <a:solidFill>
                  <a:srgbClr val="2A00FF"/>
                </a:solidFill>
                <a:latin typeface="Consolas"/>
                <a:ea typeface="Consolas"/>
                <a:cs typeface="Consolas"/>
                <a:sym typeface="Consolas"/>
              </a:rPr>
              <a:t>"Ramu"</a:t>
            </a:r>
            <a:r>
              <a:rPr b="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6A3E3E"/>
                </a:solidFill>
                <a:latin typeface="Consolas"/>
                <a:ea typeface="Consolas"/>
                <a:cs typeface="Consolas"/>
                <a:sym typeface="Consolas"/>
              </a:rPr>
              <a:t>s1</a:t>
            </a:r>
            <a:r>
              <a:rPr lang="en-US">
                <a:solidFill>
                  <a:srgbClr val="000000"/>
                </a:solidFill>
                <a:latin typeface="Consolas"/>
                <a:ea typeface="Consolas"/>
                <a:cs typeface="Consolas"/>
                <a:sym typeface="Consolas"/>
              </a:rPr>
              <a:t>.display();</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Student1 </a:t>
            </a:r>
            <a:r>
              <a:rPr lang="en-US">
                <a:solidFill>
                  <a:srgbClr val="6A3E3E"/>
                </a:solidFill>
                <a:latin typeface="Consolas"/>
                <a:ea typeface="Consolas"/>
                <a:cs typeface="Consolas"/>
                <a:sym typeface="Consolas"/>
              </a:rPr>
              <a:t>s2</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Student1(102,</a:t>
            </a:r>
            <a:r>
              <a:rPr b="1" lang="en-US">
                <a:solidFill>
                  <a:srgbClr val="2A00FF"/>
                </a:solidFill>
                <a:latin typeface="Consolas"/>
                <a:ea typeface="Consolas"/>
                <a:cs typeface="Consolas"/>
                <a:sym typeface="Consolas"/>
              </a:rPr>
              <a:t>"Rani"</a:t>
            </a:r>
            <a:r>
              <a:rPr b="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6A3E3E"/>
                </a:solidFill>
                <a:latin typeface="Consolas"/>
                <a:ea typeface="Consolas"/>
                <a:cs typeface="Consolas"/>
                <a:sym typeface="Consolas"/>
              </a:rPr>
              <a:t>s2</a:t>
            </a:r>
            <a:r>
              <a:rPr lang="en-US">
                <a:solidFill>
                  <a:srgbClr val="000000"/>
                </a:solidFill>
                <a:latin typeface="Consolas"/>
                <a:ea typeface="Consolas"/>
                <a:cs typeface="Consolas"/>
                <a:sym typeface="Consolas"/>
              </a:rPr>
              <a:t>.display();</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solidFill>
                <a:srgbClr val="000000"/>
              </a:solidFill>
              <a:latin typeface="Consolas"/>
              <a:ea typeface="Consolas"/>
              <a:cs typeface="Consolas"/>
              <a:sym typeface="Consolas"/>
            </a:endParaRPr>
          </a:p>
          <a:p>
            <a:pPr indent="-278892" lvl="0" marL="342900" rtl="0" algn="l">
              <a:spcBef>
                <a:spcPts val="1000"/>
              </a:spcBef>
              <a:spcAft>
                <a:spcPts val="0"/>
              </a:spcAft>
              <a:buSzPct val="79999"/>
              <a:buNone/>
            </a:pPr>
            <a:r>
              <a:t/>
            </a:r>
            <a:endParaRPr/>
          </a:p>
        </p:txBody>
      </p:sp>
      <p:sp>
        <p:nvSpPr>
          <p:cNvPr id="854" name="Google Shape;854;p8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855" name="Google Shape;855;p8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56" name="Google Shape;856;p8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Advantages</a:t>
            </a:r>
            <a:endParaRPr/>
          </a:p>
        </p:txBody>
      </p:sp>
      <p:sp>
        <p:nvSpPr>
          <p:cNvPr id="211" name="Google Shape;211;p1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1. Code reusability</a:t>
            </a:r>
            <a:endParaRPr/>
          </a:p>
          <a:p>
            <a:pPr indent="-342900" lvl="0" marL="342900" rtl="0" algn="l">
              <a:spcBef>
                <a:spcPts val="1000"/>
              </a:spcBef>
              <a:spcAft>
                <a:spcPts val="0"/>
              </a:spcAft>
              <a:buSzPts val="1440"/>
              <a:buChar char="►"/>
            </a:pPr>
            <a:r>
              <a:rPr lang="en-US"/>
              <a:t>2. Achieves runtime polymorphism.</a:t>
            </a:r>
            <a:endParaRPr/>
          </a:p>
          <a:p>
            <a:pPr indent="-251459" lvl="0" marL="342900" rtl="0" algn="l">
              <a:spcBef>
                <a:spcPts val="1000"/>
              </a:spcBef>
              <a:spcAft>
                <a:spcPts val="0"/>
              </a:spcAft>
              <a:buSzPts val="1440"/>
              <a:buNone/>
            </a:pPr>
            <a:r>
              <a:t/>
            </a:r>
            <a:endParaRPr/>
          </a:p>
        </p:txBody>
      </p:sp>
      <p:sp>
        <p:nvSpPr>
          <p:cNvPr id="212" name="Google Shape;212;p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13" name="Google Shape;213;p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14" name="Google Shape;214;p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Memory Representation</a:t>
            </a:r>
            <a:endParaRPr/>
          </a:p>
        </p:txBody>
      </p:sp>
      <p:pic>
        <p:nvPicPr>
          <p:cNvPr id="862" name="Google Shape;862;p82"/>
          <p:cNvPicPr preferRelativeResize="0"/>
          <p:nvPr>
            <p:ph idx="1" type="body"/>
          </p:nvPr>
        </p:nvPicPr>
        <p:blipFill rotWithShape="1">
          <a:blip r:embed="rId3">
            <a:alphaModFix/>
          </a:blip>
          <a:srcRect b="0" l="0" r="0" t="0"/>
          <a:stretch/>
        </p:blipFill>
        <p:spPr>
          <a:xfrm>
            <a:off x="1814848" y="2160588"/>
            <a:ext cx="6322341" cy="3881437"/>
          </a:xfrm>
          <a:prstGeom prst="rect">
            <a:avLst/>
          </a:prstGeom>
          <a:noFill/>
          <a:ln>
            <a:noFill/>
          </a:ln>
        </p:spPr>
      </p:pic>
      <p:sp>
        <p:nvSpPr>
          <p:cNvPr id="863" name="Google Shape;863;p8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864" name="Google Shape;864;p8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65" name="Google Shape;865;p8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Program of counter without static variable</a:t>
            </a:r>
            <a:br>
              <a:rPr b="1" lang="en-US"/>
            </a:br>
            <a:endParaRPr/>
          </a:p>
        </p:txBody>
      </p:sp>
      <p:sp>
        <p:nvSpPr>
          <p:cNvPr id="871" name="Google Shape;871;p8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In this example, we have created an instance variable named count which is incremented in the constructor. Since instance variable gets the memory at the time of object creation, each object will have the copy of the instance variable, if it is incremented, it won't reflect to other objects. So each objects will have the value 1 in the count variable.</a:t>
            </a:r>
            <a:endParaRPr/>
          </a:p>
        </p:txBody>
      </p:sp>
      <p:sp>
        <p:nvSpPr>
          <p:cNvPr id="872" name="Google Shape;872;p8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873" name="Google Shape;873;p8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74" name="Google Shape;874;p8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8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880" name="Google Shape;880;p84"/>
          <p:cNvSpPr txBox="1"/>
          <p:nvPr>
            <p:ph idx="1" type="body"/>
          </p:nvPr>
        </p:nvSpPr>
        <p:spPr>
          <a:xfrm>
            <a:off x="677334" y="1604865"/>
            <a:ext cx="8596668" cy="4436497"/>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class</a:t>
            </a:r>
            <a:r>
              <a:rPr b="1" lang="en-US">
                <a:solidFill>
                  <a:srgbClr val="000000"/>
                </a:solidFill>
                <a:latin typeface="Consolas"/>
                <a:ea typeface="Consolas"/>
                <a:cs typeface="Consolas"/>
                <a:sym typeface="Consolas"/>
              </a:rPr>
              <a:t> Counter {</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i="1" lang="en-US">
                <a:solidFill>
                  <a:srgbClr val="0000C0"/>
                </a:solidFill>
                <a:latin typeface="Consolas"/>
                <a:ea typeface="Consolas"/>
                <a:cs typeface="Consolas"/>
                <a:sym typeface="Consolas"/>
              </a:rPr>
              <a:t>counter</a:t>
            </a:r>
            <a:r>
              <a:rPr b="1" i="1" lang="en-US">
                <a:solidFill>
                  <a:srgbClr val="000000"/>
                </a:solidFill>
                <a:latin typeface="Consolas"/>
                <a:ea typeface="Consolas"/>
                <a:cs typeface="Consolas"/>
                <a:sym typeface="Consolas"/>
              </a:rPr>
              <a:t> = 0;</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Counter() {</a:t>
            </a:r>
            <a:endParaRPr/>
          </a:p>
          <a:p>
            <a:pPr indent="-342900" lvl="0" marL="342900" rtl="0" algn="l">
              <a:spcBef>
                <a:spcPts val="1000"/>
              </a:spcBef>
              <a:spcAft>
                <a:spcPts val="0"/>
              </a:spcAft>
              <a:buSzPct val="79999"/>
              <a:buChar char="►"/>
            </a:pPr>
            <a:r>
              <a:rPr i="1" lang="en-US">
                <a:solidFill>
                  <a:srgbClr val="0000C0"/>
                </a:solidFill>
                <a:latin typeface="Consolas"/>
                <a:ea typeface="Consolas"/>
                <a:cs typeface="Consolas"/>
                <a:sym typeface="Consolas"/>
              </a:rPr>
              <a:t>counter</a:t>
            </a:r>
            <a:r>
              <a:rPr i="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System.</a:t>
            </a:r>
            <a:r>
              <a:rPr b="1" i="1" lang="en-US">
                <a:solidFill>
                  <a:srgbClr val="0000C0"/>
                </a:solidFill>
                <a:latin typeface="Consolas"/>
                <a:ea typeface="Consolas"/>
                <a:cs typeface="Consolas"/>
                <a:sym typeface="Consolas"/>
              </a:rPr>
              <a:t>out</a:t>
            </a:r>
            <a:r>
              <a:rPr b="1" i="1" lang="en-US">
                <a:solidFill>
                  <a:srgbClr val="000000"/>
                </a:solidFill>
                <a:latin typeface="Consolas"/>
                <a:ea typeface="Consolas"/>
                <a:cs typeface="Consolas"/>
                <a:sym typeface="Consolas"/>
              </a:rPr>
              <a:t>.println(</a:t>
            </a:r>
            <a:r>
              <a:rPr b="1" i="1" lang="en-US">
                <a:solidFill>
                  <a:srgbClr val="0000C0"/>
                </a:solidFill>
                <a:latin typeface="Consolas"/>
                <a:ea typeface="Consolas"/>
                <a:cs typeface="Consolas"/>
                <a:sym typeface="Consolas"/>
              </a:rPr>
              <a:t>counter</a:t>
            </a:r>
            <a:r>
              <a:rPr b="1" i="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static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void</a:t>
            </a:r>
            <a:r>
              <a:rPr b="1" lang="en-US">
                <a:solidFill>
                  <a:srgbClr val="000000"/>
                </a:solidFill>
                <a:latin typeface="Consolas"/>
                <a:ea typeface="Consolas"/>
                <a:cs typeface="Consolas"/>
                <a:sym typeface="Consolas"/>
              </a:rPr>
              <a:t> main(String[] </a:t>
            </a:r>
            <a:r>
              <a:rPr b="1" lang="en-US">
                <a:solidFill>
                  <a:srgbClr val="6A3E3E"/>
                </a:solidFill>
                <a:latin typeface="Consolas"/>
                <a:ea typeface="Consolas"/>
                <a:cs typeface="Consolas"/>
                <a:sym typeface="Consolas"/>
              </a:rPr>
              <a:t>args</a:t>
            </a:r>
            <a:r>
              <a:rPr b="1" lang="en-US">
                <a:solidFill>
                  <a:srgbClr val="000000"/>
                </a:solidFill>
                <a:latin typeface="Consolas"/>
                <a:ea typeface="Consolas"/>
                <a:cs typeface="Consolas"/>
                <a:sym typeface="Consolas"/>
              </a:rPr>
              <a:t>) {</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Counter </a:t>
            </a:r>
            <a:r>
              <a:rPr lang="en-US">
                <a:solidFill>
                  <a:srgbClr val="6A3E3E"/>
                </a:solidFill>
                <a:latin typeface="Consolas"/>
                <a:ea typeface="Consolas"/>
                <a:cs typeface="Consolas"/>
                <a:sym typeface="Consolas"/>
              </a:rPr>
              <a:t>c1</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Counter();</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Counter </a:t>
            </a:r>
            <a:r>
              <a:rPr lang="en-US">
                <a:solidFill>
                  <a:srgbClr val="6A3E3E"/>
                </a:solidFill>
                <a:latin typeface="Consolas"/>
                <a:ea typeface="Consolas"/>
                <a:cs typeface="Consolas"/>
                <a:sym typeface="Consolas"/>
              </a:rPr>
              <a:t>c2</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Counter();</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Counter </a:t>
            </a:r>
            <a:r>
              <a:rPr lang="en-US">
                <a:solidFill>
                  <a:srgbClr val="6A3E3E"/>
                </a:solidFill>
                <a:latin typeface="Consolas"/>
                <a:ea typeface="Consolas"/>
                <a:cs typeface="Consolas"/>
                <a:sym typeface="Consolas"/>
              </a:rPr>
              <a:t>c3</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Counter();</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258318" lvl="0" marL="342900" rtl="0" algn="l">
              <a:spcBef>
                <a:spcPts val="1000"/>
              </a:spcBef>
              <a:spcAft>
                <a:spcPts val="0"/>
              </a:spcAft>
              <a:buSzPct val="79999"/>
              <a:buNone/>
            </a:pPr>
            <a:r>
              <a:t/>
            </a:r>
            <a:endParaRPr/>
          </a:p>
        </p:txBody>
      </p:sp>
      <p:sp>
        <p:nvSpPr>
          <p:cNvPr id="881" name="Google Shape;881;p8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882" name="Google Shape;882;p8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83" name="Google Shape;883;p8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Memory Allocation</a:t>
            </a:r>
            <a:endParaRPr/>
          </a:p>
        </p:txBody>
      </p:sp>
      <p:sp>
        <p:nvSpPr>
          <p:cNvPr id="889" name="Google Shape;889;p8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890" name="Google Shape;890;p8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891" name="Google Shape;891;p8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92" name="Google Shape;892;p85"/>
          <p:cNvPicPr preferRelativeResize="0"/>
          <p:nvPr>
            <p:ph idx="1" type="body"/>
          </p:nvPr>
        </p:nvPicPr>
        <p:blipFill rotWithShape="1">
          <a:blip r:embed="rId3">
            <a:alphaModFix/>
          </a:blip>
          <a:srcRect b="0" l="0" r="0" t="0"/>
          <a:stretch/>
        </p:blipFill>
        <p:spPr>
          <a:xfrm>
            <a:off x="2061369" y="2386806"/>
            <a:ext cx="5829300" cy="3429000"/>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8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Program of counter by static variable</a:t>
            </a:r>
            <a:br>
              <a:rPr b="1" lang="en-US"/>
            </a:br>
            <a:endParaRPr/>
          </a:p>
        </p:txBody>
      </p:sp>
      <p:sp>
        <p:nvSpPr>
          <p:cNvPr id="898" name="Google Shape;898;p8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As we have mentioned above, static variable will get the memory only once, if any object changes the value of the static variable, it will retain its value.</a:t>
            </a:r>
            <a:endParaRPr/>
          </a:p>
        </p:txBody>
      </p:sp>
      <p:sp>
        <p:nvSpPr>
          <p:cNvPr id="899" name="Google Shape;899;p8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00" name="Google Shape;900;p8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01" name="Google Shape;901;p8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8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907" name="Google Shape;907;p87"/>
          <p:cNvSpPr txBox="1"/>
          <p:nvPr>
            <p:ph idx="1" type="body"/>
          </p:nvPr>
        </p:nvSpPr>
        <p:spPr>
          <a:xfrm>
            <a:off x="677334" y="1618489"/>
            <a:ext cx="9408498" cy="4422874"/>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class</a:t>
            </a:r>
            <a:r>
              <a:rPr b="1" lang="en-US">
                <a:solidFill>
                  <a:srgbClr val="000000"/>
                </a:solidFill>
                <a:latin typeface="Consolas"/>
                <a:ea typeface="Consolas"/>
                <a:cs typeface="Consolas"/>
                <a:sym typeface="Consolas"/>
              </a:rPr>
              <a:t> Counter {</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static int</a:t>
            </a:r>
            <a:r>
              <a:rPr b="1" lang="en-US">
                <a:solidFill>
                  <a:srgbClr val="000000"/>
                </a:solidFill>
                <a:latin typeface="Consolas"/>
                <a:ea typeface="Consolas"/>
                <a:cs typeface="Consolas"/>
                <a:sym typeface="Consolas"/>
              </a:rPr>
              <a:t> </a:t>
            </a:r>
            <a:r>
              <a:rPr b="1" i="1" lang="en-US">
                <a:solidFill>
                  <a:srgbClr val="0000C0"/>
                </a:solidFill>
                <a:latin typeface="Consolas"/>
                <a:ea typeface="Consolas"/>
                <a:cs typeface="Consolas"/>
                <a:sym typeface="Consolas"/>
              </a:rPr>
              <a:t>counter</a:t>
            </a:r>
            <a:r>
              <a:rPr b="1" i="1" lang="en-US">
                <a:solidFill>
                  <a:srgbClr val="000000"/>
                </a:solidFill>
                <a:latin typeface="Consolas"/>
                <a:ea typeface="Consolas"/>
                <a:cs typeface="Consolas"/>
                <a:sym typeface="Consolas"/>
              </a:rPr>
              <a:t> = 0;</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Counter() {</a:t>
            </a:r>
            <a:endParaRPr/>
          </a:p>
          <a:p>
            <a:pPr indent="-342900" lvl="0" marL="342900" rtl="0" algn="l">
              <a:spcBef>
                <a:spcPts val="1000"/>
              </a:spcBef>
              <a:spcAft>
                <a:spcPts val="0"/>
              </a:spcAft>
              <a:buSzPct val="79999"/>
              <a:buChar char="►"/>
            </a:pPr>
            <a:r>
              <a:rPr i="1" lang="en-US">
                <a:solidFill>
                  <a:srgbClr val="0000C0"/>
                </a:solidFill>
                <a:latin typeface="Consolas"/>
                <a:ea typeface="Consolas"/>
                <a:cs typeface="Consolas"/>
                <a:sym typeface="Consolas"/>
              </a:rPr>
              <a:t>counter</a:t>
            </a:r>
            <a:r>
              <a:rPr i="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System.</a:t>
            </a:r>
            <a:r>
              <a:rPr b="1" i="1" lang="en-US">
                <a:solidFill>
                  <a:srgbClr val="0000C0"/>
                </a:solidFill>
                <a:latin typeface="Consolas"/>
                <a:ea typeface="Consolas"/>
                <a:cs typeface="Consolas"/>
                <a:sym typeface="Consolas"/>
              </a:rPr>
              <a:t>out</a:t>
            </a:r>
            <a:r>
              <a:rPr b="1" i="1" lang="en-US">
                <a:solidFill>
                  <a:srgbClr val="000000"/>
                </a:solidFill>
                <a:latin typeface="Consolas"/>
                <a:ea typeface="Consolas"/>
                <a:cs typeface="Consolas"/>
                <a:sym typeface="Consolas"/>
              </a:rPr>
              <a:t>.println(</a:t>
            </a:r>
            <a:r>
              <a:rPr b="1" i="1" lang="en-US">
                <a:solidFill>
                  <a:srgbClr val="0000C0"/>
                </a:solidFill>
                <a:latin typeface="Consolas"/>
                <a:ea typeface="Consolas"/>
                <a:cs typeface="Consolas"/>
                <a:sym typeface="Consolas"/>
              </a:rPr>
              <a:t>counter</a:t>
            </a:r>
            <a:r>
              <a:rPr b="1" i="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static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int</a:t>
            </a:r>
            <a:r>
              <a:rPr b="1" lang="en-US">
                <a:solidFill>
                  <a:srgbClr val="000000"/>
                </a:solidFill>
                <a:latin typeface="Consolas"/>
                <a:ea typeface="Consolas"/>
                <a:cs typeface="Consolas"/>
                <a:sym typeface="Consolas"/>
              </a:rPr>
              <a:t> </a:t>
            </a:r>
            <a:r>
              <a:rPr b="1" i="1" lang="en-US">
                <a:solidFill>
                  <a:srgbClr val="0000C0"/>
                </a:solidFill>
                <a:latin typeface="Consolas"/>
                <a:ea typeface="Consolas"/>
                <a:cs typeface="Consolas"/>
                <a:sym typeface="Consolas"/>
              </a:rPr>
              <a:t>x</a:t>
            </a:r>
            <a:r>
              <a:rPr b="1" i="1" lang="en-US">
                <a:solidFill>
                  <a:srgbClr val="000000"/>
                </a:solidFill>
                <a:latin typeface="Consolas"/>
                <a:ea typeface="Consolas"/>
                <a:cs typeface="Consolas"/>
                <a:sym typeface="Consolas"/>
              </a:rPr>
              <a:t> = 10;</a:t>
            </a:r>
            <a:endParaRPr/>
          </a:p>
          <a:p>
            <a:pPr indent="-342900" lvl="0" marL="342900" rtl="0" algn="l">
              <a:spcBef>
                <a:spcPts val="1000"/>
              </a:spcBef>
              <a:spcAft>
                <a:spcPts val="0"/>
              </a:spcAft>
              <a:buSzPct val="79999"/>
              <a:buChar char="►"/>
            </a:pPr>
            <a:r>
              <a:rPr b="1" lang="en-US">
                <a:solidFill>
                  <a:srgbClr val="7F0055"/>
                </a:solidFill>
                <a:latin typeface="Consolas"/>
                <a:ea typeface="Consolas"/>
                <a:cs typeface="Consolas"/>
                <a:sym typeface="Consolas"/>
              </a:rPr>
              <a:t>public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static</a:t>
            </a:r>
            <a:r>
              <a:rPr b="1" lang="en-US">
                <a:solidFill>
                  <a:srgbClr val="000000"/>
                </a:solidFill>
                <a:latin typeface="Consolas"/>
                <a:ea typeface="Consolas"/>
                <a:cs typeface="Consolas"/>
                <a:sym typeface="Consolas"/>
              </a:rPr>
              <a:t> </a:t>
            </a:r>
            <a:r>
              <a:rPr b="1" lang="en-US">
                <a:solidFill>
                  <a:srgbClr val="7F0055"/>
                </a:solidFill>
                <a:latin typeface="Consolas"/>
                <a:ea typeface="Consolas"/>
                <a:cs typeface="Consolas"/>
                <a:sym typeface="Consolas"/>
              </a:rPr>
              <a:t>void</a:t>
            </a:r>
            <a:r>
              <a:rPr b="1" lang="en-US">
                <a:solidFill>
                  <a:srgbClr val="000000"/>
                </a:solidFill>
                <a:latin typeface="Consolas"/>
                <a:ea typeface="Consolas"/>
                <a:cs typeface="Consolas"/>
                <a:sym typeface="Consolas"/>
              </a:rPr>
              <a:t> main(String[] </a:t>
            </a:r>
            <a:r>
              <a:rPr b="1" lang="en-US">
                <a:solidFill>
                  <a:srgbClr val="6A3E3E"/>
                </a:solidFill>
                <a:latin typeface="Consolas"/>
                <a:ea typeface="Consolas"/>
                <a:cs typeface="Consolas"/>
                <a:sym typeface="Consolas"/>
              </a:rPr>
              <a:t>args</a:t>
            </a:r>
            <a:r>
              <a:rPr b="1" lang="en-US">
                <a:solidFill>
                  <a:srgbClr val="000000"/>
                </a:solidFill>
                <a:latin typeface="Consolas"/>
                <a:ea typeface="Consolas"/>
                <a:cs typeface="Consolas"/>
                <a:sym typeface="Consolas"/>
              </a:rPr>
              <a:t>) {</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System.</a:t>
            </a:r>
            <a:r>
              <a:rPr b="1" i="1" lang="en-US">
                <a:solidFill>
                  <a:srgbClr val="0000C0"/>
                </a:solidFill>
                <a:latin typeface="Consolas"/>
                <a:ea typeface="Consolas"/>
                <a:cs typeface="Consolas"/>
                <a:sym typeface="Consolas"/>
              </a:rPr>
              <a:t>out</a:t>
            </a:r>
            <a:r>
              <a:rPr b="1" i="1" lang="en-US">
                <a:solidFill>
                  <a:srgbClr val="000000"/>
                </a:solidFill>
                <a:latin typeface="Consolas"/>
                <a:ea typeface="Consolas"/>
                <a:cs typeface="Consolas"/>
                <a:sym typeface="Consolas"/>
              </a:rPr>
              <a:t>.println(</a:t>
            </a:r>
            <a:r>
              <a:rPr b="1" i="1" lang="en-US">
                <a:solidFill>
                  <a:srgbClr val="0000C0"/>
                </a:solidFill>
                <a:latin typeface="Consolas"/>
                <a:ea typeface="Consolas"/>
                <a:cs typeface="Consolas"/>
                <a:sym typeface="Consolas"/>
              </a:rPr>
              <a:t>x</a:t>
            </a:r>
            <a:r>
              <a:rPr b="1" i="1"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Counter </a:t>
            </a:r>
            <a:r>
              <a:rPr lang="en-US">
                <a:solidFill>
                  <a:srgbClr val="6A3E3E"/>
                </a:solidFill>
                <a:latin typeface="Consolas"/>
                <a:ea typeface="Consolas"/>
                <a:cs typeface="Consolas"/>
                <a:sym typeface="Consolas"/>
              </a:rPr>
              <a:t>c1</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Counter();</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Counter </a:t>
            </a:r>
            <a:r>
              <a:rPr lang="en-US">
                <a:solidFill>
                  <a:srgbClr val="6A3E3E"/>
                </a:solidFill>
                <a:latin typeface="Consolas"/>
                <a:ea typeface="Consolas"/>
                <a:cs typeface="Consolas"/>
                <a:sym typeface="Consolas"/>
              </a:rPr>
              <a:t>c2</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Counter();</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Counter </a:t>
            </a:r>
            <a:r>
              <a:rPr lang="en-US">
                <a:solidFill>
                  <a:srgbClr val="6A3E3E"/>
                </a:solidFill>
                <a:latin typeface="Consolas"/>
                <a:ea typeface="Consolas"/>
                <a:cs typeface="Consolas"/>
                <a:sym typeface="Consolas"/>
              </a:rPr>
              <a:t>c3</a:t>
            </a:r>
            <a:r>
              <a:rPr lang="en-US">
                <a:solidFill>
                  <a:srgbClr val="000000"/>
                </a:solidFill>
                <a:latin typeface="Consolas"/>
                <a:ea typeface="Consolas"/>
                <a:cs typeface="Consolas"/>
                <a:sym typeface="Consolas"/>
              </a:rPr>
              <a:t> = </a:t>
            </a:r>
            <a:r>
              <a:rPr b="1" lang="en-US">
                <a:solidFill>
                  <a:srgbClr val="7F0055"/>
                </a:solidFill>
                <a:latin typeface="Consolas"/>
                <a:ea typeface="Consolas"/>
                <a:cs typeface="Consolas"/>
                <a:sym typeface="Consolas"/>
              </a:rPr>
              <a:t>new</a:t>
            </a:r>
            <a:r>
              <a:rPr b="1" lang="en-US">
                <a:solidFill>
                  <a:srgbClr val="000000"/>
                </a:solidFill>
                <a:latin typeface="Consolas"/>
                <a:ea typeface="Consolas"/>
                <a:cs typeface="Consolas"/>
                <a:sym typeface="Consolas"/>
              </a:rPr>
              <a:t> Counter();</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342900" lvl="0" marL="342900" rtl="0" algn="l">
              <a:spcBef>
                <a:spcPts val="1000"/>
              </a:spcBef>
              <a:spcAft>
                <a:spcPts val="0"/>
              </a:spcAft>
              <a:buSzPct val="79999"/>
              <a:buChar char="►"/>
            </a:pPr>
            <a:r>
              <a:rPr lang="en-US">
                <a:solidFill>
                  <a:srgbClr val="000000"/>
                </a:solidFill>
                <a:latin typeface="Consolas"/>
                <a:ea typeface="Consolas"/>
                <a:cs typeface="Consolas"/>
                <a:sym typeface="Consolas"/>
              </a:rPr>
              <a:t>}</a:t>
            </a:r>
            <a:endParaRPr/>
          </a:p>
          <a:p>
            <a:pPr indent="-265176" lvl="0" marL="342900" rtl="0" algn="l">
              <a:spcBef>
                <a:spcPts val="1000"/>
              </a:spcBef>
              <a:spcAft>
                <a:spcPts val="0"/>
              </a:spcAft>
              <a:buSzPct val="79999"/>
              <a:buNone/>
            </a:pPr>
            <a:r>
              <a:t/>
            </a:r>
            <a:endParaRPr/>
          </a:p>
        </p:txBody>
      </p:sp>
      <p:sp>
        <p:nvSpPr>
          <p:cNvPr id="908" name="Google Shape;908;p8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09" name="Google Shape;909;p8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10" name="Google Shape;910;p8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Memory Allocation </a:t>
            </a:r>
            <a:endParaRPr/>
          </a:p>
        </p:txBody>
      </p:sp>
      <p:sp>
        <p:nvSpPr>
          <p:cNvPr id="916" name="Google Shape;916;p8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17" name="Google Shape;917;p8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18" name="Google Shape;918;p8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19" name="Google Shape;919;p88"/>
          <p:cNvPicPr preferRelativeResize="0"/>
          <p:nvPr>
            <p:ph idx="1" type="body"/>
          </p:nvPr>
        </p:nvPicPr>
        <p:blipFill rotWithShape="1">
          <a:blip r:embed="rId3">
            <a:alphaModFix/>
          </a:blip>
          <a:srcRect b="0" l="0" r="0" t="0"/>
          <a:stretch/>
        </p:blipFill>
        <p:spPr>
          <a:xfrm>
            <a:off x="1947069" y="2167731"/>
            <a:ext cx="6057900" cy="3867150"/>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2. Java static method</a:t>
            </a:r>
            <a:br>
              <a:rPr b="1" lang="en-US"/>
            </a:br>
            <a:endParaRPr/>
          </a:p>
        </p:txBody>
      </p:sp>
      <p:sp>
        <p:nvSpPr>
          <p:cNvPr id="925" name="Google Shape;925;p8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If you apply static keyword with any method, it is known as static method.</a:t>
            </a:r>
            <a:endParaRPr/>
          </a:p>
          <a:p>
            <a:pPr indent="-342900" lvl="0" marL="342900" rtl="0" algn="l">
              <a:spcBef>
                <a:spcPts val="1000"/>
              </a:spcBef>
              <a:spcAft>
                <a:spcPts val="0"/>
              </a:spcAft>
              <a:buSzPts val="1440"/>
              <a:buChar char="►"/>
            </a:pPr>
            <a:r>
              <a:rPr lang="en-US"/>
              <a:t>A static method belongs to the class rather than object of a class.</a:t>
            </a:r>
            <a:endParaRPr/>
          </a:p>
          <a:p>
            <a:pPr indent="-342900" lvl="0" marL="342900" rtl="0" algn="l">
              <a:spcBef>
                <a:spcPts val="1000"/>
              </a:spcBef>
              <a:spcAft>
                <a:spcPts val="0"/>
              </a:spcAft>
              <a:buSzPts val="1440"/>
              <a:buChar char="►"/>
            </a:pPr>
            <a:r>
              <a:rPr lang="en-US"/>
              <a:t>A static method can be invoked without the need for creating an instance of a class.</a:t>
            </a:r>
            <a:endParaRPr/>
          </a:p>
          <a:p>
            <a:pPr indent="-342900" lvl="0" marL="342900" rtl="0" algn="l">
              <a:spcBef>
                <a:spcPts val="1000"/>
              </a:spcBef>
              <a:spcAft>
                <a:spcPts val="0"/>
              </a:spcAft>
              <a:buSzPts val="1440"/>
              <a:buChar char="►"/>
            </a:pPr>
            <a:r>
              <a:rPr lang="en-US"/>
              <a:t>static method can access static data member and can change the value of it.</a:t>
            </a:r>
            <a:endParaRPr/>
          </a:p>
          <a:p>
            <a:pPr indent="-251459" lvl="0" marL="342900" rtl="0" algn="l">
              <a:spcBef>
                <a:spcPts val="1000"/>
              </a:spcBef>
              <a:spcAft>
                <a:spcPts val="0"/>
              </a:spcAft>
              <a:buSzPts val="1440"/>
              <a:buNone/>
            </a:pPr>
            <a:r>
              <a:t/>
            </a:r>
            <a:endParaRPr/>
          </a:p>
        </p:txBody>
      </p:sp>
      <p:sp>
        <p:nvSpPr>
          <p:cNvPr id="926" name="Google Shape;926;p8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27" name="Google Shape;927;p8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28" name="Google Shape;928;p8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static method</a:t>
            </a:r>
            <a:endParaRPr/>
          </a:p>
        </p:txBody>
      </p:sp>
      <p:sp>
        <p:nvSpPr>
          <p:cNvPr id="934" name="Google Shape;934;p9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public class CubeOfTheNumber {</a:t>
            </a:r>
            <a:endParaRPr/>
          </a:p>
          <a:p>
            <a:pPr indent="-342900" lvl="0" marL="342900" rtl="0" algn="l">
              <a:spcBef>
                <a:spcPts val="1000"/>
              </a:spcBef>
              <a:spcAft>
                <a:spcPts val="0"/>
              </a:spcAft>
              <a:buSzPts val="1440"/>
              <a:buChar char="►"/>
            </a:pPr>
            <a:r>
              <a:rPr b="1" lang="en-US"/>
              <a:t>static void cube(int x) {</a:t>
            </a:r>
            <a:endParaRPr/>
          </a:p>
          <a:p>
            <a:pPr indent="-342900" lvl="0" marL="342900" rtl="0" algn="l">
              <a:spcBef>
                <a:spcPts val="1000"/>
              </a:spcBef>
              <a:spcAft>
                <a:spcPts val="0"/>
              </a:spcAft>
              <a:buSzPts val="1440"/>
              <a:buChar char="►"/>
            </a:pPr>
            <a:r>
              <a:rPr lang="en-US"/>
              <a:t>System.</a:t>
            </a:r>
            <a:r>
              <a:rPr i="1" lang="en-US"/>
              <a:t>out.println("cube of the no. " + (x * x * x));</a:t>
            </a:r>
            <a:endParaRPr/>
          </a:p>
          <a:p>
            <a:pPr indent="-342900" lvl="0" marL="342900" rtl="0" algn="l">
              <a:spcBef>
                <a:spcPts val="1000"/>
              </a:spcBef>
              <a:spcAft>
                <a:spcPts val="0"/>
              </a:spcAft>
              <a:buSzPts val="1440"/>
              <a:buChar char="►"/>
            </a:pPr>
            <a:r>
              <a:rPr lang="en-US"/>
              <a:t>}</a:t>
            </a:r>
            <a:endParaRPr/>
          </a:p>
          <a:p>
            <a:pPr indent="-251459" lvl="0" marL="342900" rtl="0" algn="l">
              <a:spcBef>
                <a:spcPts val="1000"/>
              </a:spcBef>
              <a:spcAft>
                <a:spcPts val="0"/>
              </a:spcAft>
              <a:buSzPts val="1440"/>
              <a:buNone/>
            </a:pPr>
            <a:r>
              <a:t/>
            </a:r>
            <a:endParaRPr/>
          </a:p>
          <a:p>
            <a:pPr indent="-342900" lvl="0" marL="342900" rtl="0" algn="l">
              <a:spcBef>
                <a:spcPts val="1000"/>
              </a:spcBef>
              <a:spcAft>
                <a:spcPts val="0"/>
              </a:spcAft>
              <a:buSzPts val="1440"/>
              <a:buChar char="►"/>
            </a:pPr>
            <a:r>
              <a:rPr b="1" lang="en-US"/>
              <a:t>public static void main(String[] args) {</a:t>
            </a:r>
            <a:endParaRPr/>
          </a:p>
          <a:p>
            <a:pPr indent="-342900" lvl="0" marL="342900" rtl="0" algn="l">
              <a:spcBef>
                <a:spcPts val="1000"/>
              </a:spcBef>
              <a:spcAft>
                <a:spcPts val="0"/>
              </a:spcAft>
              <a:buSzPts val="1440"/>
              <a:buChar char="►"/>
            </a:pPr>
            <a:r>
              <a:rPr b="1" lang="en-US"/>
              <a:t>CubeOfTheNumber .</a:t>
            </a:r>
            <a:r>
              <a:rPr i="1" lang="en-US"/>
              <a:t>cube(10);</a:t>
            </a:r>
            <a:endParaRPr/>
          </a:p>
          <a:p>
            <a:pPr indent="-342900" lvl="0" marL="342900" rtl="0" algn="l">
              <a:spcBef>
                <a:spcPts val="1000"/>
              </a:spcBef>
              <a:spcAft>
                <a:spcPts val="0"/>
              </a:spcAft>
              <a:buSzPts val="1440"/>
              <a:buChar char="►"/>
            </a:pPr>
            <a:r>
              <a:rPr lang="en-US"/>
              <a:t>}</a:t>
            </a:r>
            <a:endParaRPr/>
          </a:p>
          <a:p>
            <a:pPr indent="-342900" lvl="0" marL="342900" rtl="0" algn="l">
              <a:spcBef>
                <a:spcPts val="1000"/>
              </a:spcBef>
              <a:spcAft>
                <a:spcPts val="0"/>
              </a:spcAft>
              <a:buSzPts val="1440"/>
              <a:buChar char="►"/>
            </a:pPr>
            <a:r>
              <a:rPr lang="en-US"/>
              <a:t>}</a:t>
            </a:r>
            <a:endParaRPr/>
          </a:p>
          <a:p>
            <a:pPr indent="-251459" lvl="0" marL="342900" rtl="0" algn="l">
              <a:spcBef>
                <a:spcPts val="1000"/>
              </a:spcBef>
              <a:spcAft>
                <a:spcPts val="0"/>
              </a:spcAft>
              <a:buSzPts val="1440"/>
              <a:buNone/>
            </a:pPr>
            <a:r>
              <a:t/>
            </a:r>
            <a:endParaRPr/>
          </a:p>
        </p:txBody>
      </p:sp>
      <p:sp>
        <p:nvSpPr>
          <p:cNvPr id="935" name="Google Shape;935;p9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36" name="Google Shape;936;p9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37" name="Google Shape;937;p9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Notes</a:t>
            </a:r>
            <a:endParaRPr/>
          </a:p>
        </p:txBody>
      </p:sp>
      <p:sp>
        <p:nvSpPr>
          <p:cNvPr id="943" name="Google Shape;943;p9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static variables and methods can be accessed using objects also But it is not recommended. </a:t>
            </a:r>
            <a:endParaRPr/>
          </a:p>
          <a:p>
            <a:pPr indent="-342900" lvl="0" marL="342900" rtl="0" algn="l">
              <a:spcBef>
                <a:spcPts val="1000"/>
              </a:spcBef>
              <a:spcAft>
                <a:spcPts val="0"/>
              </a:spcAft>
              <a:buSzPts val="1440"/>
              <a:buChar char="►"/>
            </a:pPr>
            <a:r>
              <a:rPr lang="en-US"/>
              <a:t>Ex: </a:t>
            </a:r>
            <a:endParaRPr/>
          </a:p>
          <a:p>
            <a:pPr indent="-342900" lvl="0" marL="342900" rtl="0" algn="l">
              <a:spcBef>
                <a:spcPts val="1000"/>
              </a:spcBef>
              <a:spcAft>
                <a:spcPts val="0"/>
              </a:spcAft>
              <a:buSzPts val="1440"/>
              <a:buChar char="►"/>
            </a:pPr>
            <a:r>
              <a:rPr lang="en-US"/>
              <a:t>Calculate calc = new Calculate();</a:t>
            </a:r>
            <a:endParaRPr/>
          </a:p>
          <a:p>
            <a:pPr indent="-342900" lvl="0" marL="342900" rtl="0" algn="l">
              <a:spcBef>
                <a:spcPts val="1000"/>
              </a:spcBef>
              <a:spcAft>
                <a:spcPts val="0"/>
              </a:spcAft>
              <a:buSzPts val="1440"/>
              <a:buChar char="►"/>
            </a:pPr>
            <a:r>
              <a:rPr lang="en-US"/>
              <a:t>calc.cube(5);</a:t>
            </a:r>
            <a:endParaRPr/>
          </a:p>
          <a:p>
            <a:pPr indent="-342900" lvl="0" marL="342900" rtl="0" algn="l">
              <a:spcBef>
                <a:spcPts val="1000"/>
              </a:spcBef>
              <a:spcAft>
                <a:spcPts val="0"/>
              </a:spcAft>
              <a:buSzPts val="1440"/>
              <a:buChar char="►"/>
            </a:pPr>
            <a:r>
              <a:rPr lang="en-US"/>
              <a:t>static variables and methods can be accessed with out using class name also when accessing them from same class</a:t>
            </a:r>
            <a:endParaRPr/>
          </a:p>
          <a:p>
            <a:pPr indent="-342900" lvl="0" marL="342900" rtl="0" algn="l">
              <a:spcBef>
                <a:spcPts val="1000"/>
              </a:spcBef>
              <a:spcAft>
                <a:spcPts val="0"/>
              </a:spcAft>
              <a:buSzPts val="1440"/>
              <a:buChar char="►"/>
            </a:pPr>
            <a:r>
              <a:rPr lang="en-US"/>
              <a:t>Eg: </a:t>
            </a:r>
            <a:endParaRPr/>
          </a:p>
          <a:p>
            <a:pPr indent="-114300" lvl="0" marL="0" rtl="0" algn="l">
              <a:spcBef>
                <a:spcPts val="0"/>
              </a:spcBef>
              <a:spcAft>
                <a:spcPts val="0"/>
              </a:spcAft>
              <a:buClr>
                <a:schemeClr val="dk1"/>
              </a:buClr>
              <a:buSzPts val="1800"/>
              <a:buFont typeface="Arial"/>
              <a:buChar char="•"/>
            </a:pPr>
            <a:r>
              <a:rPr lang="en-US">
                <a:solidFill>
                  <a:schemeClr val="dk1"/>
                </a:solidFill>
                <a:latin typeface="Arial"/>
                <a:ea typeface="Arial"/>
                <a:cs typeface="Arial"/>
                <a:sym typeface="Arial"/>
              </a:rPr>
              <a:t>          int result=Calculate.cube(5);  </a:t>
            </a:r>
            <a:endParaRPr/>
          </a:p>
          <a:p>
            <a:pPr indent="-114300" lvl="0" marL="0" rtl="0" algn="l">
              <a:spcBef>
                <a:spcPts val="0"/>
              </a:spcBef>
              <a:spcAft>
                <a:spcPts val="0"/>
              </a:spcAft>
              <a:buClr>
                <a:schemeClr val="dk1"/>
              </a:buClr>
              <a:buSzPts val="1800"/>
              <a:buFont typeface="Arial"/>
              <a:buChar char="•"/>
            </a:pPr>
            <a:r>
              <a:rPr lang="en-US">
                <a:solidFill>
                  <a:schemeClr val="dk1"/>
                </a:solidFill>
                <a:latin typeface="Arial"/>
                <a:ea typeface="Arial"/>
                <a:cs typeface="Arial"/>
                <a:sym typeface="Arial"/>
              </a:rPr>
              <a:t>         System.out.println(result);  </a:t>
            </a:r>
            <a:endParaRPr/>
          </a:p>
          <a:p>
            <a:pPr indent="0" lvl="0" marL="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
        <p:nvSpPr>
          <p:cNvPr id="944" name="Google Shape;944;p9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45" name="Google Shape;945;p9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46" name="Google Shape;946;p9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Polymorphism</a:t>
            </a:r>
            <a:endParaRPr/>
          </a:p>
        </p:txBody>
      </p:sp>
      <p:sp>
        <p:nvSpPr>
          <p:cNvPr id="220" name="Google Shape;220;p1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Polymorphism in java</a:t>
            </a:r>
            <a:r>
              <a:rPr lang="en-US"/>
              <a:t> is a concept by which we can perform a </a:t>
            </a:r>
            <a:r>
              <a:rPr i="1" lang="en-US"/>
              <a:t>single action by different ways</a:t>
            </a:r>
            <a:r>
              <a:rPr lang="en-US"/>
              <a:t>. </a:t>
            </a:r>
            <a:endParaRPr/>
          </a:p>
          <a:p>
            <a:pPr indent="-342900" lvl="0" marL="342900" rtl="0" algn="l">
              <a:spcBef>
                <a:spcPts val="1000"/>
              </a:spcBef>
              <a:spcAft>
                <a:spcPts val="0"/>
              </a:spcAft>
              <a:buSzPts val="1440"/>
              <a:buChar char="►"/>
            </a:pPr>
            <a:r>
              <a:rPr lang="en-US"/>
              <a:t>Polymorphism is derived from 2 greek words: poly and morphs. The word "poly" means many and "morphs" means forms. So polymorphism means many forms.</a:t>
            </a:r>
            <a:endParaRPr/>
          </a:p>
          <a:p>
            <a:pPr indent="-342900" lvl="0" marL="342900" rtl="0" algn="l">
              <a:spcBef>
                <a:spcPts val="1000"/>
              </a:spcBef>
              <a:spcAft>
                <a:spcPts val="0"/>
              </a:spcAft>
              <a:buSzPts val="1440"/>
              <a:buChar char="►"/>
            </a:pPr>
            <a:r>
              <a:rPr lang="en-US"/>
              <a:t>There are two types of polymorphism in java: </a:t>
            </a:r>
            <a:endParaRPr/>
          </a:p>
          <a:p>
            <a:pPr indent="-285750" lvl="1" marL="742950" rtl="0" algn="l">
              <a:spcBef>
                <a:spcPts val="1000"/>
              </a:spcBef>
              <a:spcAft>
                <a:spcPts val="0"/>
              </a:spcAft>
              <a:buSzPts val="1280"/>
              <a:buChar char="►"/>
            </a:pPr>
            <a:r>
              <a:rPr lang="en-US"/>
              <a:t>compile time polymorphism </a:t>
            </a:r>
            <a:endParaRPr/>
          </a:p>
          <a:p>
            <a:pPr indent="-285750" lvl="1" marL="742950" rtl="0" algn="l">
              <a:spcBef>
                <a:spcPts val="1000"/>
              </a:spcBef>
              <a:spcAft>
                <a:spcPts val="0"/>
              </a:spcAft>
              <a:buSzPts val="1280"/>
              <a:buChar char="►"/>
            </a:pPr>
            <a:r>
              <a:rPr lang="en-US"/>
              <a:t> runtime polymorphism. </a:t>
            </a:r>
            <a:endParaRPr/>
          </a:p>
          <a:p>
            <a:pPr indent="-342900" lvl="1" marL="342900" rtl="0" algn="l">
              <a:spcBef>
                <a:spcPts val="1000"/>
              </a:spcBef>
              <a:spcAft>
                <a:spcPts val="0"/>
              </a:spcAft>
              <a:buSzPts val="1280"/>
              <a:buChar char="►"/>
            </a:pPr>
            <a:r>
              <a:rPr lang="en-US">
                <a:solidFill>
                  <a:srgbClr val="FF0000"/>
                </a:solidFill>
              </a:rPr>
              <a:t>We can perform polymorphism in java by method overloading and method overriding.</a:t>
            </a:r>
            <a:endParaRPr>
              <a:solidFill>
                <a:srgbClr val="FF0000"/>
              </a:solidFill>
            </a:endParaRPr>
          </a:p>
        </p:txBody>
      </p:sp>
      <p:sp>
        <p:nvSpPr>
          <p:cNvPr id="221" name="Google Shape;221;p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222" name="Google Shape;222;p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223" name="Google Shape;223;p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 calcmode="lin" valueType="num">
                                      <p:cBhvr additive="base">
                                        <p:cTn dur="500"/>
                                        <p:tgtEl>
                                          <p:spTgt spid="22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 calcmode="lin" valueType="num">
                                      <p:cBhvr additive="base">
                                        <p:cTn dur="500"/>
                                        <p:tgtEl>
                                          <p:spTgt spid="22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0">
                                            <p:txEl>
                                              <p:pRg end="2" st="2"/>
                                            </p:txEl>
                                          </p:spTgt>
                                        </p:tgtEl>
                                        <p:attrNameLst>
                                          <p:attrName>style.visibility</p:attrName>
                                        </p:attrNameLst>
                                      </p:cBhvr>
                                      <p:to>
                                        <p:strVal val="visible"/>
                                      </p:to>
                                    </p:set>
                                    <p:anim calcmode="lin" valueType="num">
                                      <p:cBhvr additive="base">
                                        <p:cTn dur="500"/>
                                        <p:tgtEl>
                                          <p:spTgt spid="22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0">
                                            <p:txEl>
                                              <p:pRg end="3" st="3"/>
                                            </p:txEl>
                                          </p:spTgt>
                                        </p:tgtEl>
                                        <p:attrNameLst>
                                          <p:attrName>style.visibility</p:attrName>
                                        </p:attrNameLst>
                                      </p:cBhvr>
                                      <p:to>
                                        <p:strVal val="visible"/>
                                      </p:to>
                                    </p:set>
                                    <p:anim calcmode="lin" valueType="num">
                                      <p:cBhvr additive="base">
                                        <p:cTn dur="500"/>
                                        <p:tgtEl>
                                          <p:spTgt spid="22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0">
                                            <p:txEl>
                                              <p:pRg end="4" st="4"/>
                                            </p:txEl>
                                          </p:spTgt>
                                        </p:tgtEl>
                                        <p:attrNameLst>
                                          <p:attrName>style.visibility</p:attrName>
                                        </p:attrNameLst>
                                      </p:cBhvr>
                                      <p:to>
                                        <p:strVal val="visible"/>
                                      </p:to>
                                    </p:set>
                                    <p:anim calcmode="lin" valueType="num">
                                      <p:cBhvr additive="base">
                                        <p:cTn dur="500"/>
                                        <p:tgtEl>
                                          <p:spTgt spid="22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0">
                                            <p:txEl>
                                              <p:pRg end="5" st="5"/>
                                            </p:txEl>
                                          </p:spTgt>
                                        </p:tgtEl>
                                        <p:attrNameLst>
                                          <p:attrName>style.visibility</p:attrName>
                                        </p:attrNameLst>
                                      </p:cBhvr>
                                      <p:to>
                                        <p:strVal val="visible"/>
                                      </p:to>
                                    </p:set>
                                    <p:anim calcmode="lin" valueType="num">
                                      <p:cBhvr additive="base">
                                        <p:cTn dur="500"/>
                                        <p:tgtEl>
                                          <p:spTgt spid="22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Restrictions for static method</a:t>
            </a:r>
            <a:br>
              <a:rPr b="1" lang="en-US"/>
            </a:br>
            <a:endParaRPr/>
          </a:p>
        </p:txBody>
      </p:sp>
      <p:sp>
        <p:nvSpPr>
          <p:cNvPr id="952" name="Google Shape;952;p9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static method can not use non static data member or call non-static method directly.</a:t>
            </a:r>
            <a:endParaRPr/>
          </a:p>
          <a:p>
            <a:pPr indent="-342900" lvl="0" marL="342900" rtl="0" algn="l">
              <a:spcBef>
                <a:spcPts val="1000"/>
              </a:spcBef>
              <a:spcAft>
                <a:spcPts val="0"/>
              </a:spcAft>
              <a:buSzPts val="1440"/>
              <a:buChar char="►"/>
            </a:pPr>
            <a:r>
              <a:rPr lang="en-US"/>
              <a:t>this and super cannot be used in static context.</a:t>
            </a:r>
            <a:endParaRPr/>
          </a:p>
        </p:txBody>
      </p:sp>
      <p:sp>
        <p:nvSpPr>
          <p:cNvPr id="953" name="Google Shape;953;p9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54" name="Google Shape;954;p9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55" name="Google Shape;955;p9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3"/>
          <p:cNvSpPr txBox="1"/>
          <p:nvPr>
            <p:ph type="title"/>
          </p:nvPr>
        </p:nvSpPr>
        <p:spPr>
          <a:xfrm>
            <a:off x="787062" y="14225"/>
            <a:ext cx="8713554" cy="1030804"/>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b="1" lang="en-US"/>
              <a:t>Instance method allows both static and non static variables</a:t>
            </a:r>
            <a:br>
              <a:rPr b="1" lang="en-US"/>
            </a:br>
            <a:endParaRPr/>
          </a:p>
        </p:txBody>
      </p:sp>
      <p:sp>
        <p:nvSpPr>
          <p:cNvPr id="961" name="Google Shape;961;p93"/>
          <p:cNvSpPr txBox="1"/>
          <p:nvPr>
            <p:ph idx="1" type="body"/>
          </p:nvPr>
        </p:nvSpPr>
        <p:spPr>
          <a:xfrm>
            <a:off x="677334" y="1306286"/>
            <a:ext cx="9600522" cy="535577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b="1" lang="en-US" sz="2400"/>
              <a:t>int x = 10;  //instance method</a:t>
            </a:r>
            <a:endParaRPr/>
          </a:p>
          <a:p>
            <a:pPr indent="-342900" lvl="0" marL="342900" rtl="0" algn="l">
              <a:spcBef>
                <a:spcPts val="1000"/>
              </a:spcBef>
              <a:spcAft>
                <a:spcPts val="0"/>
              </a:spcAft>
              <a:buSzPts val="1920"/>
              <a:buChar char="►"/>
            </a:pPr>
            <a:r>
              <a:rPr b="1" lang="en-US" sz="2400"/>
              <a:t>static int </a:t>
            </a:r>
            <a:r>
              <a:rPr b="1" i="1" lang="en-US" sz="2400"/>
              <a:t>y = 20; //non static method</a:t>
            </a:r>
            <a:endParaRPr/>
          </a:p>
          <a:p>
            <a:pPr indent="-342900" lvl="0" marL="342900" rtl="0" algn="l">
              <a:spcBef>
                <a:spcPts val="1000"/>
              </a:spcBef>
              <a:spcAft>
                <a:spcPts val="0"/>
              </a:spcAft>
              <a:buSzPts val="1920"/>
              <a:buChar char="►"/>
            </a:pPr>
            <a:r>
              <a:rPr b="1" lang="en-US" sz="2400"/>
              <a:t>private void myMethod() { //instance method</a:t>
            </a:r>
            <a:endParaRPr/>
          </a:p>
          <a:p>
            <a:pPr indent="-342900" lvl="0" marL="342900" rtl="0" algn="l">
              <a:spcBef>
                <a:spcPts val="1000"/>
              </a:spcBef>
              <a:spcAft>
                <a:spcPts val="0"/>
              </a:spcAft>
              <a:buSzPts val="1920"/>
              <a:buChar char="►"/>
            </a:pPr>
            <a:r>
              <a:rPr lang="en-US" sz="2400"/>
              <a:t>x = 100; </a:t>
            </a:r>
            <a:endParaRPr/>
          </a:p>
          <a:p>
            <a:pPr indent="-342900" lvl="0" marL="342900" rtl="0" algn="l">
              <a:spcBef>
                <a:spcPts val="1000"/>
              </a:spcBef>
              <a:spcAft>
                <a:spcPts val="0"/>
              </a:spcAft>
              <a:buSzPts val="1920"/>
              <a:buChar char="►"/>
            </a:pPr>
            <a:r>
              <a:rPr i="1" lang="en-US" sz="2400"/>
              <a:t>y = 200;</a:t>
            </a:r>
            <a:endParaRPr/>
          </a:p>
          <a:p>
            <a:pPr indent="-342900" lvl="0" marL="342900" rtl="0" algn="l">
              <a:spcBef>
                <a:spcPts val="1000"/>
              </a:spcBef>
              <a:spcAft>
                <a:spcPts val="0"/>
              </a:spcAft>
              <a:buSzPts val="1920"/>
              <a:buChar char="►"/>
            </a:pPr>
            <a:r>
              <a:rPr lang="en-US" sz="2400"/>
              <a:t>System.</a:t>
            </a:r>
            <a:r>
              <a:rPr i="1" lang="en-US" sz="2400"/>
              <a:t>out.println("x: "+x);</a:t>
            </a:r>
            <a:endParaRPr/>
          </a:p>
          <a:p>
            <a:pPr indent="-342900" lvl="0" marL="342900" rtl="0" algn="l">
              <a:spcBef>
                <a:spcPts val="1000"/>
              </a:spcBef>
              <a:spcAft>
                <a:spcPts val="0"/>
              </a:spcAft>
              <a:buSzPts val="1920"/>
              <a:buChar char="►"/>
            </a:pPr>
            <a:r>
              <a:rPr lang="en-US" sz="2400"/>
              <a:t>System.</a:t>
            </a:r>
            <a:r>
              <a:rPr i="1" lang="en-US" sz="2400"/>
              <a:t>out.println("y: "+y);</a:t>
            </a:r>
            <a:endParaRPr/>
          </a:p>
          <a:p>
            <a:pPr indent="-342900" lvl="0" marL="342900" rtl="0" algn="l">
              <a:spcBef>
                <a:spcPts val="1000"/>
              </a:spcBef>
              <a:spcAft>
                <a:spcPts val="0"/>
              </a:spcAft>
              <a:buSzPts val="1920"/>
              <a:buChar char="►"/>
            </a:pPr>
            <a:r>
              <a:rPr lang="en-US" sz="2400"/>
              <a:t>}</a:t>
            </a:r>
            <a:endParaRPr/>
          </a:p>
          <a:p>
            <a:pPr indent="-220980" lvl="0" marL="342900" rtl="0" algn="l">
              <a:spcBef>
                <a:spcPts val="1000"/>
              </a:spcBef>
              <a:spcAft>
                <a:spcPts val="0"/>
              </a:spcAft>
              <a:buSzPts val="1920"/>
              <a:buNone/>
            </a:pPr>
            <a:r>
              <a:t/>
            </a:r>
            <a:endParaRPr sz="2400"/>
          </a:p>
        </p:txBody>
      </p:sp>
      <p:sp>
        <p:nvSpPr>
          <p:cNvPr id="962" name="Google Shape;962;p9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63" name="Google Shape;963;p9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64" name="Google Shape;964;p9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***Can we access non static members from static method?</a:t>
            </a:r>
            <a:endParaRPr/>
          </a:p>
        </p:txBody>
      </p:sp>
      <p:sp>
        <p:nvSpPr>
          <p:cNvPr id="970" name="Google Shape;970;p9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No – Directly</a:t>
            </a:r>
            <a:endParaRPr/>
          </a:p>
          <a:p>
            <a:pPr indent="-342900" lvl="0" marL="342900" rtl="0" algn="l">
              <a:spcBef>
                <a:spcPts val="1000"/>
              </a:spcBef>
              <a:spcAft>
                <a:spcPts val="0"/>
              </a:spcAft>
              <a:buSzPts val="1440"/>
              <a:buChar char="►"/>
            </a:pPr>
            <a:r>
              <a:rPr lang="en-US"/>
              <a:t>Yes – by using Object</a:t>
            </a:r>
            <a:endParaRPr/>
          </a:p>
          <a:p>
            <a:pPr indent="-251459" lvl="0" marL="342900" rtl="0" algn="l">
              <a:spcBef>
                <a:spcPts val="1000"/>
              </a:spcBef>
              <a:spcAft>
                <a:spcPts val="0"/>
              </a:spcAft>
              <a:buSzPts val="1440"/>
              <a:buNone/>
            </a:pPr>
            <a:r>
              <a:t/>
            </a:r>
            <a:endParaRPr/>
          </a:p>
        </p:txBody>
      </p:sp>
      <p:sp>
        <p:nvSpPr>
          <p:cNvPr id="971" name="Google Shape;971;p9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72" name="Google Shape;972;p9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73" name="Google Shape;973;p9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0">
                                            <p:txEl>
                                              <p:pRg end="0" st="0"/>
                                            </p:txEl>
                                          </p:spTgt>
                                        </p:tgtEl>
                                        <p:attrNameLst>
                                          <p:attrName>style.visibility</p:attrName>
                                        </p:attrNameLst>
                                      </p:cBhvr>
                                      <p:to>
                                        <p:strVal val="visible"/>
                                      </p:to>
                                    </p:set>
                                    <p:anim calcmode="lin" valueType="num">
                                      <p:cBhvr additive="base">
                                        <p:cTn dur="500"/>
                                        <p:tgtEl>
                                          <p:spTgt spid="97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0">
                                            <p:txEl>
                                              <p:pRg end="1" st="1"/>
                                            </p:txEl>
                                          </p:spTgt>
                                        </p:tgtEl>
                                        <p:attrNameLst>
                                          <p:attrName>style.visibility</p:attrName>
                                        </p:attrNameLst>
                                      </p:cBhvr>
                                      <p:to>
                                        <p:strVal val="visible"/>
                                      </p:to>
                                    </p:set>
                                    <p:anim calcmode="lin" valueType="num">
                                      <p:cBhvr additive="base">
                                        <p:cTn dur="500"/>
                                        <p:tgtEl>
                                          <p:spTgt spid="97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0">
                                            <p:txEl>
                                              <p:pRg end="2" st="2"/>
                                            </p:txEl>
                                          </p:spTgt>
                                        </p:tgtEl>
                                        <p:attrNameLst>
                                          <p:attrName>style.visibility</p:attrName>
                                        </p:attrNameLst>
                                      </p:cBhvr>
                                      <p:to>
                                        <p:strVal val="visible"/>
                                      </p:to>
                                    </p:set>
                                    <p:anim calcmode="lin" valueType="num">
                                      <p:cBhvr additive="base">
                                        <p:cTn dur="500"/>
                                        <p:tgtEl>
                                          <p:spTgt spid="97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9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a:t>
            </a:r>
            <a:endParaRPr/>
          </a:p>
        </p:txBody>
      </p:sp>
      <p:sp>
        <p:nvSpPr>
          <p:cNvPr id="979" name="Google Shape;979;p95"/>
          <p:cNvSpPr txBox="1"/>
          <p:nvPr>
            <p:ph idx="1" type="body"/>
          </p:nvPr>
        </p:nvSpPr>
        <p:spPr>
          <a:xfrm>
            <a:off x="677334" y="1581913"/>
            <a:ext cx="9170754" cy="4459450"/>
          </a:xfrm>
          <a:prstGeom prst="rect">
            <a:avLst/>
          </a:prstGeom>
          <a:noFill/>
          <a:ln>
            <a:noFill/>
          </a:ln>
        </p:spPr>
        <p:txBody>
          <a:bodyPr anchorCtr="0" anchor="t" bIns="45700" lIns="91425" spcFirstLastPara="1" rIns="91425" wrap="square" tIns="45700">
            <a:normAutofit fontScale="92500" lnSpcReduction="10000"/>
          </a:bodyPr>
          <a:lstStyle/>
          <a:p>
            <a:pPr indent="-258318" lvl="0" marL="342900" rtl="0" algn="l">
              <a:spcBef>
                <a:spcPts val="0"/>
              </a:spcBef>
              <a:spcAft>
                <a:spcPts val="0"/>
              </a:spcAft>
              <a:buSzPct val="79999"/>
              <a:buNone/>
            </a:pPr>
            <a:r>
              <a:t/>
            </a:r>
            <a:endParaRPr b="1"/>
          </a:p>
          <a:p>
            <a:pPr indent="-342900" lvl="0" marL="342900" rtl="0" algn="l">
              <a:spcBef>
                <a:spcPts val="1000"/>
              </a:spcBef>
              <a:spcAft>
                <a:spcPts val="0"/>
              </a:spcAft>
              <a:buSzPct val="79999"/>
              <a:buChar char="►"/>
            </a:pPr>
            <a:r>
              <a:rPr b="1" lang="en-US"/>
              <a:t>public class StaticMethodExample {</a:t>
            </a:r>
            <a:endParaRPr/>
          </a:p>
          <a:p>
            <a:pPr indent="-342900" lvl="0" marL="342900" rtl="0" algn="l">
              <a:spcBef>
                <a:spcPts val="1000"/>
              </a:spcBef>
              <a:spcAft>
                <a:spcPts val="0"/>
              </a:spcAft>
              <a:buSzPct val="79999"/>
              <a:buChar char="►"/>
            </a:pPr>
            <a:r>
              <a:rPr b="1" lang="en-US"/>
              <a:t>int x = 10; //instance method</a:t>
            </a:r>
            <a:endParaRPr/>
          </a:p>
          <a:p>
            <a:pPr indent="-342900" lvl="0" marL="342900" rtl="0" algn="l">
              <a:spcBef>
                <a:spcPts val="1000"/>
              </a:spcBef>
              <a:spcAft>
                <a:spcPts val="0"/>
              </a:spcAft>
              <a:buSzPct val="79999"/>
              <a:buChar char="►"/>
            </a:pPr>
            <a:r>
              <a:rPr b="1" lang="en-US"/>
              <a:t>private static void myMethod() {</a:t>
            </a:r>
            <a:endParaRPr/>
          </a:p>
          <a:p>
            <a:pPr indent="-342900" lvl="0" marL="342900" rtl="0" algn="l">
              <a:spcBef>
                <a:spcPts val="1000"/>
              </a:spcBef>
              <a:spcAft>
                <a:spcPts val="0"/>
              </a:spcAft>
              <a:buSzPct val="79999"/>
              <a:buChar char="►"/>
            </a:pPr>
            <a:r>
              <a:rPr b="1" lang="en-US"/>
              <a:t>//System.out.println("x: "+x); //compile time error</a:t>
            </a:r>
            <a:endParaRPr/>
          </a:p>
          <a:p>
            <a:pPr indent="-342900" lvl="0" marL="342900" rtl="0" algn="l">
              <a:spcBef>
                <a:spcPts val="1000"/>
              </a:spcBef>
              <a:spcAft>
                <a:spcPts val="0"/>
              </a:spcAft>
              <a:buSzPct val="79999"/>
              <a:buChar char="►"/>
            </a:pPr>
            <a:r>
              <a:rPr b="1" lang="en-US"/>
              <a:t>StaticMethodExample sm = new StaticMethodExample();</a:t>
            </a:r>
            <a:endParaRPr/>
          </a:p>
          <a:p>
            <a:pPr indent="-342900" lvl="0" marL="342900" rtl="0" algn="l">
              <a:spcBef>
                <a:spcPts val="1000"/>
              </a:spcBef>
              <a:spcAft>
                <a:spcPts val="0"/>
              </a:spcAft>
              <a:buSzPct val="79999"/>
              <a:buChar char="►"/>
            </a:pPr>
            <a:r>
              <a:rPr b="1" lang="en-US"/>
              <a:t>System.</a:t>
            </a:r>
            <a:r>
              <a:rPr b="1" i="1" lang="en-US"/>
              <a:t>out.println("x: "+sm.x);</a:t>
            </a:r>
            <a:endParaRPr/>
          </a:p>
          <a:p>
            <a:pPr indent="-342900" lvl="0" marL="342900" rtl="0" algn="l">
              <a:spcBef>
                <a:spcPts val="1000"/>
              </a:spcBef>
              <a:spcAft>
                <a:spcPts val="0"/>
              </a:spcAft>
              <a:buSzPct val="79999"/>
              <a:buChar char="►"/>
            </a:pPr>
            <a:r>
              <a:rPr b="1" lang="en-US"/>
              <a:t>}</a:t>
            </a:r>
            <a:endParaRPr/>
          </a:p>
          <a:p>
            <a:pPr indent="-342900" lvl="0" marL="342900" rtl="0" algn="l">
              <a:spcBef>
                <a:spcPts val="1000"/>
              </a:spcBef>
              <a:spcAft>
                <a:spcPts val="0"/>
              </a:spcAft>
              <a:buSzPct val="79999"/>
              <a:buChar char="►"/>
            </a:pPr>
            <a:r>
              <a:rPr b="1" lang="en-US"/>
              <a:t>public static void main(String[] args) {</a:t>
            </a:r>
            <a:endParaRPr/>
          </a:p>
          <a:p>
            <a:pPr indent="-342900" lvl="0" marL="342900" rtl="0" algn="l">
              <a:spcBef>
                <a:spcPts val="1000"/>
              </a:spcBef>
              <a:spcAft>
                <a:spcPts val="0"/>
              </a:spcAft>
              <a:buSzPct val="79999"/>
              <a:buChar char="►"/>
            </a:pPr>
            <a:r>
              <a:rPr b="1" i="1" lang="en-US"/>
              <a:t>myMethod();</a:t>
            </a:r>
            <a:endParaRPr/>
          </a:p>
          <a:p>
            <a:pPr indent="-342900" lvl="0" marL="342900" rtl="0" algn="l">
              <a:spcBef>
                <a:spcPts val="1000"/>
              </a:spcBef>
              <a:spcAft>
                <a:spcPts val="0"/>
              </a:spcAft>
              <a:buSzPct val="79999"/>
              <a:buChar char="►"/>
            </a:pPr>
            <a:r>
              <a:rPr b="1" lang="en-US"/>
              <a:t>}</a:t>
            </a:r>
            <a:endParaRPr/>
          </a:p>
          <a:p>
            <a:pPr indent="-342900" lvl="0" marL="342900" rtl="0" algn="l">
              <a:spcBef>
                <a:spcPts val="1000"/>
              </a:spcBef>
              <a:spcAft>
                <a:spcPts val="0"/>
              </a:spcAft>
              <a:buSzPct val="79999"/>
              <a:buChar char="►"/>
            </a:pPr>
            <a:r>
              <a:rPr b="1" lang="en-US"/>
              <a:t>}</a:t>
            </a:r>
            <a:endParaRPr b="1"/>
          </a:p>
          <a:p>
            <a:pPr indent="-258318" lvl="0" marL="342900" rtl="0" algn="l">
              <a:spcBef>
                <a:spcPts val="1000"/>
              </a:spcBef>
              <a:spcAft>
                <a:spcPts val="0"/>
              </a:spcAft>
              <a:buSzPct val="79999"/>
              <a:buNone/>
            </a:pPr>
            <a:r>
              <a:t/>
            </a:r>
            <a:endParaRPr b="1"/>
          </a:p>
        </p:txBody>
      </p:sp>
      <p:sp>
        <p:nvSpPr>
          <p:cNvPr id="980" name="Google Shape;980;p9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81" name="Google Shape;981;p9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82" name="Google Shape;982;p9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9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Guess the output</a:t>
            </a:r>
            <a:endParaRPr/>
          </a:p>
        </p:txBody>
      </p:sp>
      <p:sp>
        <p:nvSpPr>
          <p:cNvPr id="988" name="Google Shape;988;p9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class A{  </a:t>
            </a:r>
            <a:endParaRPr/>
          </a:p>
          <a:p>
            <a:pPr indent="-342900" lvl="0" marL="342900" rtl="0" algn="l">
              <a:spcBef>
                <a:spcPts val="1000"/>
              </a:spcBef>
              <a:spcAft>
                <a:spcPts val="0"/>
              </a:spcAft>
              <a:buSzPts val="1440"/>
              <a:buChar char="►"/>
            </a:pPr>
            <a:r>
              <a:rPr b="1" lang="en-US"/>
              <a:t> int a=40;//non static  </a:t>
            </a:r>
            <a:endParaRPr/>
          </a:p>
          <a:p>
            <a:pPr indent="-342900" lvl="0" marL="342900" rtl="0" algn="l">
              <a:spcBef>
                <a:spcPts val="1000"/>
              </a:spcBef>
              <a:spcAft>
                <a:spcPts val="0"/>
              </a:spcAft>
              <a:buSzPts val="1440"/>
              <a:buChar char="►"/>
            </a:pPr>
            <a:r>
              <a:rPr b="1" lang="en-US"/>
              <a:t> public static void main(String args[]){  </a:t>
            </a:r>
            <a:endParaRPr/>
          </a:p>
          <a:p>
            <a:pPr indent="-342900" lvl="0" marL="342900" rtl="0" algn="l">
              <a:spcBef>
                <a:spcPts val="1000"/>
              </a:spcBef>
              <a:spcAft>
                <a:spcPts val="0"/>
              </a:spcAft>
              <a:buSzPts val="1440"/>
              <a:buChar char="►"/>
            </a:pPr>
            <a:r>
              <a:rPr b="1" lang="en-US"/>
              <a:t>  System.out.println(a);  </a:t>
            </a:r>
            <a:endParaRPr/>
          </a:p>
          <a:p>
            <a:pPr indent="-342900" lvl="0" marL="342900" rtl="0" algn="l">
              <a:spcBef>
                <a:spcPts val="1000"/>
              </a:spcBef>
              <a:spcAft>
                <a:spcPts val="0"/>
              </a:spcAft>
              <a:buSzPts val="1440"/>
              <a:buChar char="►"/>
            </a:pPr>
            <a:r>
              <a:rPr b="1" lang="en-US"/>
              <a:t> }  </a:t>
            </a:r>
            <a:endParaRPr/>
          </a:p>
          <a:p>
            <a:pPr indent="-342900" lvl="0" marL="342900" rtl="0" algn="l">
              <a:spcBef>
                <a:spcPts val="1000"/>
              </a:spcBef>
              <a:spcAft>
                <a:spcPts val="0"/>
              </a:spcAft>
              <a:buSzPts val="1440"/>
              <a:buChar char="►"/>
            </a:pPr>
            <a:r>
              <a:rPr b="1" lang="en-US"/>
              <a:t>}  </a:t>
            </a:r>
            <a:endParaRPr/>
          </a:p>
          <a:p>
            <a:pPr indent="-251459" lvl="0" marL="342900" rtl="0" algn="l">
              <a:spcBef>
                <a:spcPts val="1000"/>
              </a:spcBef>
              <a:spcAft>
                <a:spcPts val="0"/>
              </a:spcAft>
              <a:buSzPts val="1440"/>
              <a:buNone/>
            </a:pPr>
            <a:r>
              <a:t/>
            </a:r>
            <a:endParaRPr b="1"/>
          </a:p>
        </p:txBody>
      </p:sp>
      <p:sp>
        <p:nvSpPr>
          <p:cNvPr id="989" name="Google Shape;989;p9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90" name="Google Shape;990;p9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991" name="Google Shape;991;p9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9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997" name="Google Shape;997;p9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Compile time error</a:t>
            </a:r>
            <a:endParaRPr/>
          </a:p>
        </p:txBody>
      </p:sp>
      <p:sp>
        <p:nvSpPr>
          <p:cNvPr id="998" name="Google Shape;998;p9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999" name="Google Shape;999;p9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00" name="Google Shape;1000;p9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b="1" lang="en-US"/>
              <a:t>3. Java static block</a:t>
            </a:r>
            <a:br>
              <a:rPr b="1" lang="en-US"/>
            </a:br>
            <a:endParaRPr/>
          </a:p>
        </p:txBody>
      </p:sp>
      <p:sp>
        <p:nvSpPr>
          <p:cNvPr id="1006" name="Google Shape;1006;p9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Is used to initialize the static data member.</a:t>
            </a:r>
            <a:endParaRPr/>
          </a:p>
          <a:p>
            <a:pPr indent="-342900" lvl="0" marL="342900" rtl="0" algn="l">
              <a:spcBef>
                <a:spcPts val="1000"/>
              </a:spcBef>
              <a:spcAft>
                <a:spcPts val="0"/>
              </a:spcAft>
              <a:buSzPts val="1440"/>
              <a:buChar char="►"/>
            </a:pPr>
            <a:r>
              <a:rPr lang="en-US"/>
              <a:t>It is executed before main method at the time of classloading.</a:t>
            </a:r>
            <a:endParaRPr/>
          </a:p>
          <a:p>
            <a:pPr indent="-251459" lvl="0" marL="342900" rtl="0" algn="l">
              <a:spcBef>
                <a:spcPts val="1000"/>
              </a:spcBef>
              <a:spcAft>
                <a:spcPts val="0"/>
              </a:spcAft>
              <a:buSzPts val="1440"/>
              <a:buNone/>
            </a:pPr>
            <a:r>
              <a:t/>
            </a:r>
            <a:endParaRPr/>
          </a:p>
        </p:txBody>
      </p:sp>
      <p:sp>
        <p:nvSpPr>
          <p:cNvPr id="1007" name="Google Shape;1007;p9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008" name="Google Shape;1008;p9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09" name="Google Shape;1009;p9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9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Example of static block</a:t>
            </a:r>
            <a:endParaRPr/>
          </a:p>
        </p:txBody>
      </p:sp>
      <p:sp>
        <p:nvSpPr>
          <p:cNvPr id="1015" name="Google Shape;1015;p9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Test {</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"static block is invoked"</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void</a:t>
            </a:r>
            <a:r>
              <a:rPr b="1" lang="en-US">
                <a:solidFill>
                  <a:srgbClr val="000000"/>
                </a:solidFill>
                <a:latin typeface="Courier New"/>
                <a:ea typeface="Courier New"/>
                <a:cs typeface="Courier New"/>
                <a:sym typeface="Courier New"/>
              </a:rPr>
              <a:t> main(String[] </a:t>
            </a:r>
            <a:r>
              <a:rPr b="1" lang="en-US">
                <a:solidFill>
                  <a:srgbClr val="6A3E3E"/>
                </a:solidFill>
                <a:latin typeface="Courier New"/>
                <a:ea typeface="Courier New"/>
                <a:cs typeface="Courier New"/>
                <a:sym typeface="Courier New"/>
              </a:rPr>
              <a:t>args</a:t>
            </a:r>
            <a:r>
              <a:rPr b="1" lang="en-US">
                <a:solidFill>
                  <a:srgbClr val="000000"/>
                </a:solidFill>
                <a:latin typeface="Courier New"/>
                <a:ea typeface="Courier New"/>
                <a:cs typeface="Courier New"/>
                <a:sym typeface="Courier New"/>
              </a:rPr>
              <a:t>) {</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2A00FF"/>
                </a:solidFill>
                <a:latin typeface="Courier New"/>
                <a:ea typeface="Courier New"/>
                <a:cs typeface="Courier New"/>
                <a:sym typeface="Courier New"/>
              </a:rPr>
              <a:t>"main method is invoked"</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251459" lvl="0" marL="342900" rtl="0" algn="l">
              <a:spcBef>
                <a:spcPts val="1000"/>
              </a:spcBef>
              <a:spcAft>
                <a:spcPts val="0"/>
              </a:spcAft>
              <a:buSzPts val="1440"/>
              <a:buNone/>
            </a:pPr>
            <a:r>
              <a:t/>
            </a:r>
            <a:endParaRPr/>
          </a:p>
        </p:txBody>
      </p:sp>
      <p:sp>
        <p:nvSpPr>
          <p:cNvPr id="1016" name="Google Shape;1016;p9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017" name="Google Shape;1017;p9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18" name="Google Shape;1018;p9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Output</a:t>
            </a:r>
            <a:endParaRPr/>
          </a:p>
        </p:txBody>
      </p:sp>
      <p:sp>
        <p:nvSpPr>
          <p:cNvPr id="1024" name="Google Shape;1024;p10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static block is invoked</a:t>
            </a:r>
            <a:endParaRPr/>
          </a:p>
          <a:p>
            <a:pPr indent="-342900" lvl="0" marL="342900" rtl="0" algn="l">
              <a:spcBef>
                <a:spcPts val="1000"/>
              </a:spcBef>
              <a:spcAft>
                <a:spcPts val="0"/>
              </a:spcAft>
              <a:buSzPts val="1440"/>
              <a:buChar char="►"/>
            </a:pPr>
            <a:r>
              <a:rPr lang="en-US"/>
              <a:t>main method is invoked</a:t>
            </a:r>
            <a:endParaRPr/>
          </a:p>
        </p:txBody>
      </p:sp>
      <p:sp>
        <p:nvSpPr>
          <p:cNvPr id="1025" name="Google Shape;1025;p10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026" name="Google Shape;1026;p10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27" name="Google Shape;1027;p10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0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Guess the output</a:t>
            </a:r>
            <a:endParaRPr/>
          </a:p>
        </p:txBody>
      </p:sp>
      <p:sp>
        <p:nvSpPr>
          <p:cNvPr id="1033" name="Google Shape;1033;p10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class</a:t>
            </a:r>
            <a:r>
              <a:rPr b="1" lang="en-US">
                <a:solidFill>
                  <a:srgbClr val="000000"/>
                </a:solidFill>
                <a:latin typeface="Courier New"/>
                <a:ea typeface="Courier New"/>
                <a:cs typeface="Courier New"/>
                <a:sym typeface="Courier New"/>
              </a:rPr>
              <a:t> Test {</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 Test </a:t>
            </a:r>
            <a:r>
              <a:rPr b="1" i="1" lang="en-US">
                <a:solidFill>
                  <a:srgbClr val="0000C0"/>
                </a:solidFill>
                <a:latin typeface="Courier New"/>
                <a:ea typeface="Courier New"/>
                <a:cs typeface="Courier New"/>
                <a:sym typeface="Courier New"/>
              </a:rPr>
              <a:t>t</a:t>
            </a:r>
            <a:r>
              <a:rPr b="1" i="1" lang="en-US">
                <a:solidFill>
                  <a:srgbClr val="000000"/>
                </a:solidFill>
                <a:latin typeface="Courier New"/>
                <a:ea typeface="Courier New"/>
                <a:cs typeface="Courier New"/>
                <a:sym typeface="Courier New"/>
              </a:rPr>
              <a:t> = </a:t>
            </a:r>
            <a:r>
              <a:rPr b="1" i="1" lang="en-US">
                <a:solidFill>
                  <a:srgbClr val="7F0055"/>
                </a:solidFill>
                <a:latin typeface="Courier New"/>
                <a:ea typeface="Courier New"/>
                <a:cs typeface="Courier New"/>
                <a:sym typeface="Courier New"/>
              </a:rPr>
              <a:t>new</a:t>
            </a:r>
            <a:r>
              <a:rPr b="1" i="1" lang="en-US">
                <a:solidFill>
                  <a:srgbClr val="000000"/>
                </a:solidFill>
                <a:latin typeface="Courier New"/>
                <a:ea typeface="Courier New"/>
                <a:cs typeface="Courier New"/>
                <a:sym typeface="Courier New"/>
              </a:rPr>
              <a:t> Test();</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int</a:t>
            </a:r>
            <a:r>
              <a:rPr b="1" lang="en-US">
                <a:solidFill>
                  <a:srgbClr val="000000"/>
                </a:solidFill>
                <a:latin typeface="Courier New"/>
                <a:ea typeface="Courier New"/>
                <a:cs typeface="Courier New"/>
                <a:sym typeface="Courier New"/>
              </a:rPr>
              <a:t> </a:t>
            </a:r>
            <a:r>
              <a:rPr b="1" lang="en-US">
                <a:solidFill>
                  <a:srgbClr val="0000C0"/>
                </a:solidFill>
                <a:latin typeface="Courier New"/>
                <a:ea typeface="Courier New"/>
                <a:cs typeface="Courier New"/>
                <a:sym typeface="Courier New"/>
              </a:rPr>
              <a:t>x</a:t>
            </a:r>
            <a:r>
              <a:rPr b="1" lang="en-US">
                <a:solidFill>
                  <a:srgbClr val="000000"/>
                </a:solidFill>
                <a:latin typeface="Courier New"/>
                <a:ea typeface="Courier New"/>
                <a:cs typeface="Courier New"/>
                <a:sym typeface="Courier New"/>
              </a:rPr>
              <a:t> = 10;</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System.</a:t>
            </a:r>
            <a:r>
              <a:rPr b="1" i="1" lang="en-US">
                <a:solidFill>
                  <a:srgbClr val="0000C0"/>
                </a:solidFill>
                <a:latin typeface="Courier New"/>
                <a:ea typeface="Courier New"/>
                <a:cs typeface="Courier New"/>
                <a:sym typeface="Courier New"/>
              </a:rPr>
              <a:t>out</a:t>
            </a:r>
            <a:r>
              <a:rPr b="1" i="1" lang="en-US">
                <a:solidFill>
                  <a:srgbClr val="000000"/>
                </a:solidFill>
                <a:latin typeface="Courier New"/>
                <a:ea typeface="Courier New"/>
                <a:cs typeface="Courier New"/>
                <a:sym typeface="Courier New"/>
              </a:rPr>
              <a:t>.println(</a:t>
            </a:r>
            <a:r>
              <a:rPr b="1" i="1" lang="en-US">
                <a:solidFill>
                  <a:srgbClr val="0000C0"/>
                </a:solidFill>
                <a:latin typeface="Courier New"/>
                <a:ea typeface="Courier New"/>
                <a:cs typeface="Courier New"/>
                <a:sym typeface="Courier New"/>
              </a:rPr>
              <a:t>t</a:t>
            </a:r>
            <a:r>
              <a:rPr b="1" i="1" lang="en-US">
                <a:solidFill>
                  <a:srgbClr val="000000"/>
                </a:solidFill>
                <a:latin typeface="Courier New"/>
                <a:ea typeface="Courier New"/>
                <a:cs typeface="Courier New"/>
                <a:sym typeface="Courier New"/>
              </a:rPr>
              <a:t>.</a:t>
            </a:r>
            <a:r>
              <a:rPr b="1" i="1" lang="en-US">
                <a:solidFill>
                  <a:srgbClr val="0000C0"/>
                </a:solidFill>
                <a:latin typeface="Courier New"/>
                <a:ea typeface="Courier New"/>
                <a:cs typeface="Courier New"/>
                <a:sym typeface="Courier New"/>
              </a:rPr>
              <a:t>x</a:t>
            </a:r>
            <a:r>
              <a:rPr b="1" i="1"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b="1" lang="en-US">
                <a:solidFill>
                  <a:srgbClr val="7F0055"/>
                </a:solidFill>
                <a:latin typeface="Courier New"/>
                <a:ea typeface="Courier New"/>
                <a:cs typeface="Courier New"/>
                <a:sym typeface="Courier New"/>
              </a:rPr>
              <a:t>public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static</a:t>
            </a:r>
            <a:r>
              <a:rPr b="1" lang="en-US">
                <a:solidFill>
                  <a:srgbClr val="000000"/>
                </a:solidFill>
                <a:latin typeface="Courier New"/>
                <a:ea typeface="Courier New"/>
                <a:cs typeface="Courier New"/>
                <a:sym typeface="Courier New"/>
              </a:rPr>
              <a:t> </a:t>
            </a:r>
            <a:r>
              <a:rPr b="1" lang="en-US">
                <a:solidFill>
                  <a:srgbClr val="7F0055"/>
                </a:solidFill>
                <a:latin typeface="Courier New"/>
                <a:ea typeface="Courier New"/>
                <a:cs typeface="Courier New"/>
                <a:sym typeface="Courier New"/>
              </a:rPr>
              <a:t>void</a:t>
            </a:r>
            <a:r>
              <a:rPr b="1" lang="en-US">
                <a:solidFill>
                  <a:srgbClr val="000000"/>
                </a:solidFill>
                <a:latin typeface="Courier New"/>
                <a:ea typeface="Courier New"/>
                <a:cs typeface="Courier New"/>
                <a:sym typeface="Courier New"/>
              </a:rPr>
              <a:t> main(String[] </a:t>
            </a:r>
            <a:r>
              <a:rPr b="1" lang="en-US">
                <a:solidFill>
                  <a:srgbClr val="6A3E3E"/>
                </a:solidFill>
                <a:latin typeface="Courier New"/>
                <a:ea typeface="Courier New"/>
                <a:cs typeface="Courier New"/>
                <a:sym typeface="Courier New"/>
              </a:rPr>
              <a:t>args</a:t>
            </a:r>
            <a:r>
              <a:rPr b="1" lang="en-US">
                <a:solidFill>
                  <a:srgbClr val="000000"/>
                </a:solidFill>
                <a:latin typeface="Courier New"/>
                <a:ea typeface="Courier New"/>
                <a:cs typeface="Courier New"/>
                <a:sym typeface="Courier New"/>
              </a:rPr>
              <a:t>) {</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342900" lvl="0" marL="342900" rtl="0" algn="l">
              <a:spcBef>
                <a:spcPts val="1000"/>
              </a:spcBef>
              <a:spcAft>
                <a:spcPts val="0"/>
              </a:spcAft>
              <a:buSzPts val="1440"/>
              <a:buChar char="►"/>
            </a:pPr>
            <a:r>
              <a:rPr lang="en-US">
                <a:solidFill>
                  <a:srgbClr val="000000"/>
                </a:solidFill>
                <a:latin typeface="Courier New"/>
                <a:ea typeface="Courier New"/>
                <a:cs typeface="Courier New"/>
                <a:sym typeface="Courier New"/>
              </a:rPr>
              <a:t>}</a:t>
            </a:r>
            <a:endParaRPr/>
          </a:p>
          <a:p>
            <a:pPr indent="-251459" lvl="0" marL="342900" rtl="0" algn="l">
              <a:spcBef>
                <a:spcPts val="1000"/>
              </a:spcBef>
              <a:spcAft>
                <a:spcPts val="0"/>
              </a:spcAft>
              <a:buSzPts val="1440"/>
              <a:buNone/>
            </a:pPr>
            <a:r>
              <a:t/>
            </a:r>
            <a:endParaRPr/>
          </a:p>
        </p:txBody>
      </p:sp>
      <p:sp>
        <p:nvSpPr>
          <p:cNvPr id="1034" name="Google Shape;1034;p10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8/21/2015</a:t>
            </a:r>
            <a:endParaRPr/>
          </a:p>
        </p:txBody>
      </p:sp>
      <p:sp>
        <p:nvSpPr>
          <p:cNvPr id="1035" name="Google Shape;1035;p10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Presented by MangaRao</a:t>
            </a:r>
            <a:endParaRPr/>
          </a:p>
        </p:txBody>
      </p:sp>
      <p:sp>
        <p:nvSpPr>
          <p:cNvPr id="1036" name="Google Shape;1036;p10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2015-08-19T11:44:07Z</dcterms:created>
  <dc:creator>Arepalli, Manga Rao</dc:creator>
</cp:coreProperties>
</file>